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257" r:id="rId2"/>
    <p:sldId id="261" r:id="rId3"/>
    <p:sldId id="333" r:id="rId4"/>
    <p:sldId id="263" r:id="rId5"/>
    <p:sldId id="264" r:id="rId6"/>
    <p:sldId id="265" r:id="rId7"/>
    <p:sldId id="258" r:id="rId8"/>
    <p:sldId id="327" r:id="rId9"/>
    <p:sldId id="332" r:id="rId10"/>
    <p:sldId id="328" r:id="rId11"/>
    <p:sldId id="262" r:id="rId12"/>
    <p:sldId id="292" r:id="rId13"/>
    <p:sldId id="293" r:id="rId14"/>
    <p:sldId id="297" r:id="rId15"/>
    <p:sldId id="295" r:id="rId16"/>
    <p:sldId id="298" r:id="rId17"/>
    <p:sldId id="299" r:id="rId18"/>
    <p:sldId id="300" r:id="rId19"/>
    <p:sldId id="301" r:id="rId20"/>
    <p:sldId id="302" r:id="rId21"/>
    <p:sldId id="303" r:id="rId22"/>
    <p:sldId id="304" r:id="rId23"/>
    <p:sldId id="305" r:id="rId24"/>
    <p:sldId id="306" r:id="rId25"/>
    <p:sldId id="329" r:id="rId26"/>
    <p:sldId id="308" r:id="rId27"/>
    <p:sldId id="309" r:id="rId28"/>
    <p:sldId id="312" r:id="rId29"/>
    <p:sldId id="313" r:id="rId30"/>
    <p:sldId id="319" r:id="rId31"/>
    <p:sldId id="321" r:id="rId32"/>
    <p:sldId id="322" r:id="rId33"/>
    <p:sldId id="330" r:id="rId34"/>
    <p:sldId id="331" r:id="rId35"/>
    <p:sldId id="277"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6" clrIdx="0">
    <p:extLst>
      <p:ext uri="{19B8F6BF-5375-455C-9EA6-DF929625EA0E}">
        <p15:presenceInfo xmlns:p15="http://schemas.microsoft.com/office/powerpoint/2012/main" userId="S-1-5-21-789646760-378479060-1264475144-1163" providerId="AD"/>
      </p:ext>
    </p:extLst>
  </p:cmAuthor>
  <p:cmAuthor id="2" name="Isabelle Noiseux" initials="IN" lastIdx="2" clrIdx="1">
    <p:extLst>
      <p:ext uri="{19B8F6BF-5375-455C-9EA6-DF929625EA0E}">
        <p15:presenceInfo xmlns:p15="http://schemas.microsoft.com/office/powerpoint/2012/main" userId="S-1-5-21-125319190-493035497-495535119-19006" providerId="AD"/>
      </p:ext>
    </p:extLst>
  </p:cmAuthor>
  <p:cmAuthor id="3" name="Microsoft Office User" initials="MOU" lastIdx="2" clrIdx="2">
    <p:extLst>
      <p:ext uri="{19B8F6BF-5375-455C-9EA6-DF929625EA0E}">
        <p15:presenceInfo xmlns:p15="http://schemas.microsoft.com/office/powerpoint/2012/main" userId="Microsoft Office User" providerId="None"/>
      </p:ext>
    </p:extLst>
  </p:cmAuthor>
  <p:cmAuthor id="4" name="George Honos" initials="GH" lastIdx="9" clrIdx="3">
    <p:extLst>
      <p:ext uri="{19B8F6BF-5375-455C-9EA6-DF929625EA0E}">
        <p15:presenceInfo xmlns:p15="http://schemas.microsoft.com/office/powerpoint/2012/main" userId="George Hon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C1D7"/>
    <a:srgbClr val="424FA1"/>
    <a:srgbClr val="5D2386"/>
    <a:srgbClr val="8F89C3"/>
    <a:srgbClr val="99DFEB"/>
    <a:srgbClr val="356AC1"/>
    <a:srgbClr val="6892D6"/>
    <a:srgbClr val="19325C"/>
    <a:srgbClr val="DCF4F8"/>
    <a:srgbClr val="5062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2" autoAdjust="0"/>
    <p:restoredTop sz="94072" autoAdjust="0"/>
  </p:normalViewPr>
  <p:slideViewPr>
    <p:cSldViewPr snapToGrid="0">
      <p:cViewPr varScale="1">
        <p:scale>
          <a:sx n="114" d="100"/>
          <a:sy n="114" d="100"/>
        </p:scale>
        <p:origin x="1734" y="8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3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Macro-Enabled_Worksheet.xlsm"/><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773480662983401"/>
          <c:y val="8.8495575221241907E-2"/>
          <c:w val="0.87292817679560097"/>
          <c:h val="0.81858407079646001"/>
        </c:manualLayout>
      </c:layout>
      <c:barChart>
        <c:barDir val="col"/>
        <c:grouping val="clustered"/>
        <c:varyColors val="0"/>
        <c:ser>
          <c:idx val="2"/>
          <c:order val="0"/>
          <c:tx>
            <c:strRef>
              <c:f>Sheet1!$A$4</c:f>
              <c:strCache>
                <c:ptCount val="1"/>
              </c:strCache>
            </c:strRef>
          </c:tx>
          <c:spPr>
            <a:solidFill>
              <a:srgbClr val="FFF58C"/>
            </a:solidFill>
            <a:ln w="11480">
              <a:solidFill>
                <a:srgbClr val="000000"/>
              </a:solidFill>
              <a:prstDash val="solid"/>
            </a:ln>
          </c:spPr>
          <c:invertIfNegative val="0"/>
          <c:cat>
            <c:numRef>
              <c:f>Sheet1!$B$1:$B$1</c:f>
              <c:numCache>
                <c:formatCode>General</c:formatCode>
                <c:ptCount val="1"/>
              </c:numCache>
            </c:numRef>
          </c:cat>
          <c:val>
            <c:numRef>
              <c:f>Sheet1!$B$4:$B$4</c:f>
              <c:numCache>
                <c:formatCode>General</c:formatCode>
                <c:ptCount val="1"/>
                <c:pt idx="0">
                  <c:v>0</c:v>
                </c:pt>
              </c:numCache>
            </c:numRef>
          </c:val>
          <c:extLst>
            <c:ext xmlns:c16="http://schemas.microsoft.com/office/drawing/2014/chart" uri="{C3380CC4-5D6E-409C-BE32-E72D297353CC}">
              <c16:uniqueId val="{00000000-7A6B-4B64-875D-7B73015153C3}"/>
            </c:ext>
          </c:extLst>
        </c:ser>
        <c:ser>
          <c:idx val="3"/>
          <c:order val="1"/>
          <c:tx>
            <c:strRef>
              <c:f>Sheet1!$A$5</c:f>
              <c:strCache>
                <c:ptCount val="1"/>
              </c:strCache>
            </c:strRef>
          </c:tx>
          <c:spPr>
            <a:solidFill>
              <a:srgbClr val="6892D6"/>
            </a:solidFill>
            <a:ln w="22959">
              <a:noFill/>
            </a:ln>
            <a:scene3d>
              <a:camera prst="orthographicFront"/>
              <a:lightRig rig="threePt" dir="t"/>
            </a:scene3d>
            <a:sp3d/>
          </c:spPr>
          <c:invertIfNegative val="0"/>
          <c:cat>
            <c:numRef>
              <c:f>Sheet1!$B$1:$B$1</c:f>
              <c:numCache>
                <c:formatCode>General</c:formatCode>
                <c:ptCount val="1"/>
              </c:numCache>
            </c:numRef>
          </c:cat>
          <c:val>
            <c:numRef>
              <c:f>Sheet1!$B$5:$B$5</c:f>
              <c:numCache>
                <c:formatCode>General</c:formatCode>
                <c:ptCount val="1"/>
                <c:pt idx="0">
                  <c:v>2.8</c:v>
                </c:pt>
              </c:numCache>
            </c:numRef>
          </c:val>
          <c:extLst>
            <c:ext xmlns:c16="http://schemas.microsoft.com/office/drawing/2014/chart" uri="{C3380CC4-5D6E-409C-BE32-E72D297353CC}">
              <c16:uniqueId val="{00000001-7A6B-4B64-875D-7B73015153C3}"/>
            </c:ext>
          </c:extLst>
        </c:ser>
        <c:ser>
          <c:idx val="4"/>
          <c:order val="2"/>
          <c:tx>
            <c:strRef>
              <c:f>Sheet1!$A$6</c:f>
              <c:strCache>
                <c:ptCount val="1"/>
              </c:strCache>
            </c:strRef>
          </c:tx>
          <c:spPr>
            <a:solidFill>
              <a:srgbClr val="356AC1"/>
            </a:solidFill>
            <a:ln w="22959">
              <a:noFill/>
            </a:ln>
            <a:scene3d>
              <a:camera prst="orthographicFront"/>
              <a:lightRig rig="threePt" dir="t"/>
            </a:scene3d>
            <a:sp3d/>
          </c:spPr>
          <c:invertIfNegative val="0"/>
          <c:cat>
            <c:numRef>
              <c:f>Sheet1!$B$1:$B$1</c:f>
              <c:numCache>
                <c:formatCode>General</c:formatCode>
                <c:ptCount val="1"/>
              </c:numCache>
            </c:numRef>
          </c:cat>
          <c:val>
            <c:numRef>
              <c:f>Sheet1!$B$6:$B$6</c:f>
              <c:numCache>
                <c:formatCode>General</c:formatCode>
                <c:ptCount val="1"/>
                <c:pt idx="0">
                  <c:v>4.5999999999999996</c:v>
                </c:pt>
              </c:numCache>
            </c:numRef>
          </c:val>
          <c:extLst>
            <c:ext xmlns:c16="http://schemas.microsoft.com/office/drawing/2014/chart" uri="{C3380CC4-5D6E-409C-BE32-E72D297353CC}">
              <c16:uniqueId val="{00000002-7A6B-4B64-875D-7B73015153C3}"/>
            </c:ext>
          </c:extLst>
        </c:ser>
        <c:ser>
          <c:idx val="5"/>
          <c:order val="3"/>
          <c:tx>
            <c:strRef>
              <c:f>Sheet1!$A$7</c:f>
              <c:strCache>
                <c:ptCount val="1"/>
              </c:strCache>
            </c:strRef>
          </c:tx>
          <c:spPr>
            <a:solidFill>
              <a:srgbClr val="2A559A"/>
            </a:solidFill>
            <a:ln w="22959">
              <a:noFill/>
            </a:ln>
            <a:scene3d>
              <a:camera prst="orthographicFront"/>
              <a:lightRig rig="threePt" dir="t"/>
            </a:scene3d>
            <a:sp3d/>
          </c:spPr>
          <c:invertIfNegative val="0"/>
          <c:cat>
            <c:numRef>
              <c:f>Sheet1!$B$1:$B$1</c:f>
              <c:numCache>
                <c:formatCode>General</c:formatCode>
                <c:ptCount val="1"/>
              </c:numCache>
            </c:numRef>
          </c:cat>
          <c:val>
            <c:numRef>
              <c:f>Sheet1!$B$7:$B$7</c:f>
              <c:numCache>
                <c:formatCode>General</c:formatCode>
                <c:ptCount val="1"/>
                <c:pt idx="0">
                  <c:v>6.3</c:v>
                </c:pt>
              </c:numCache>
            </c:numRef>
          </c:val>
          <c:extLst>
            <c:ext xmlns:c16="http://schemas.microsoft.com/office/drawing/2014/chart" uri="{C3380CC4-5D6E-409C-BE32-E72D297353CC}">
              <c16:uniqueId val="{00000003-7A6B-4B64-875D-7B73015153C3}"/>
            </c:ext>
          </c:extLst>
        </c:ser>
        <c:ser>
          <c:idx val="12"/>
          <c:order val="4"/>
          <c:tx>
            <c:strRef>
              <c:f>Sheet1!$A$8</c:f>
              <c:strCache>
                <c:ptCount val="1"/>
              </c:strCache>
            </c:strRef>
          </c:tx>
          <c:spPr>
            <a:solidFill>
              <a:srgbClr val="99CCFF"/>
            </a:solidFill>
            <a:ln w="11480">
              <a:solidFill>
                <a:srgbClr val="000000"/>
              </a:solidFill>
              <a:prstDash val="solid"/>
            </a:ln>
          </c:spPr>
          <c:invertIfNegative val="0"/>
          <c:cat>
            <c:numRef>
              <c:f>Sheet1!$B$1:$B$1</c:f>
              <c:numCache>
                <c:formatCode>General</c:formatCode>
                <c:ptCount val="1"/>
              </c:numCache>
            </c:numRef>
          </c:cat>
          <c:val>
            <c:numRef>
              <c:f>Sheet1!$B$8:$B$8</c:f>
              <c:numCache>
                <c:formatCode>General</c:formatCode>
                <c:ptCount val="1"/>
                <c:pt idx="0">
                  <c:v>0</c:v>
                </c:pt>
              </c:numCache>
            </c:numRef>
          </c:val>
          <c:extLst>
            <c:ext xmlns:c16="http://schemas.microsoft.com/office/drawing/2014/chart" uri="{C3380CC4-5D6E-409C-BE32-E72D297353CC}">
              <c16:uniqueId val="{00000004-7A6B-4B64-875D-7B73015153C3}"/>
            </c:ext>
          </c:extLst>
        </c:ser>
        <c:ser>
          <c:idx val="6"/>
          <c:order val="5"/>
          <c:tx>
            <c:strRef>
              <c:f>Sheet1!$A$9</c:f>
              <c:strCache>
                <c:ptCount val="1"/>
              </c:strCache>
            </c:strRef>
          </c:tx>
          <c:spPr>
            <a:solidFill>
              <a:srgbClr val="AFE6EF"/>
            </a:solidFill>
            <a:ln w="22959">
              <a:noFill/>
            </a:ln>
            <a:scene3d>
              <a:camera prst="orthographicFront"/>
              <a:lightRig rig="threePt" dir="t"/>
            </a:scene3d>
            <a:sp3d/>
          </c:spPr>
          <c:invertIfNegative val="0"/>
          <c:cat>
            <c:numRef>
              <c:f>Sheet1!$B$1:$B$1</c:f>
              <c:numCache>
                <c:formatCode>General</c:formatCode>
                <c:ptCount val="1"/>
              </c:numCache>
            </c:numRef>
          </c:cat>
          <c:val>
            <c:numRef>
              <c:f>Sheet1!$B$9:$B$9</c:f>
              <c:numCache>
                <c:formatCode>General</c:formatCode>
                <c:ptCount val="1"/>
                <c:pt idx="0">
                  <c:v>2.2000000000000002</c:v>
                </c:pt>
              </c:numCache>
            </c:numRef>
          </c:val>
          <c:extLst>
            <c:ext xmlns:c16="http://schemas.microsoft.com/office/drawing/2014/chart" uri="{C3380CC4-5D6E-409C-BE32-E72D297353CC}">
              <c16:uniqueId val="{00000005-7A6B-4B64-875D-7B73015153C3}"/>
            </c:ext>
          </c:extLst>
        </c:ser>
        <c:ser>
          <c:idx val="7"/>
          <c:order val="6"/>
          <c:tx>
            <c:strRef>
              <c:f>Sheet1!$A$10</c:f>
              <c:strCache>
                <c:ptCount val="1"/>
              </c:strCache>
            </c:strRef>
          </c:tx>
          <c:spPr>
            <a:solidFill>
              <a:srgbClr val="99DFEB"/>
            </a:solidFill>
            <a:ln w="22959">
              <a:noFill/>
            </a:ln>
            <a:scene3d>
              <a:camera prst="orthographicFront"/>
              <a:lightRig rig="threePt" dir="t"/>
            </a:scene3d>
            <a:sp3d/>
          </c:spPr>
          <c:invertIfNegative val="0"/>
          <c:cat>
            <c:numRef>
              <c:f>Sheet1!$B$1:$B$1</c:f>
              <c:numCache>
                <c:formatCode>General</c:formatCode>
                <c:ptCount val="1"/>
              </c:numCache>
            </c:numRef>
          </c:cat>
          <c:val>
            <c:numRef>
              <c:f>Sheet1!$B$10:$B$10</c:f>
              <c:numCache>
                <c:formatCode>General</c:formatCode>
                <c:ptCount val="1"/>
                <c:pt idx="0">
                  <c:v>3.8</c:v>
                </c:pt>
              </c:numCache>
            </c:numRef>
          </c:val>
          <c:extLst>
            <c:ext xmlns:c16="http://schemas.microsoft.com/office/drawing/2014/chart" uri="{C3380CC4-5D6E-409C-BE32-E72D297353CC}">
              <c16:uniqueId val="{00000006-7A6B-4B64-875D-7B73015153C3}"/>
            </c:ext>
          </c:extLst>
        </c:ser>
        <c:ser>
          <c:idx val="8"/>
          <c:order val="7"/>
          <c:tx>
            <c:strRef>
              <c:f>Sheet1!$A$11</c:f>
              <c:strCache>
                <c:ptCount val="1"/>
              </c:strCache>
            </c:strRef>
          </c:tx>
          <c:spPr>
            <a:solidFill>
              <a:srgbClr val="30C1D7"/>
            </a:solidFill>
            <a:ln w="22959">
              <a:noFill/>
            </a:ln>
            <a:scene3d>
              <a:camera prst="orthographicFront"/>
              <a:lightRig rig="threePt" dir="t"/>
            </a:scene3d>
            <a:sp3d/>
          </c:spPr>
          <c:invertIfNegative val="0"/>
          <c:cat>
            <c:numRef>
              <c:f>Sheet1!$B$1:$B$1</c:f>
              <c:numCache>
                <c:formatCode>General</c:formatCode>
                <c:ptCount val="1"/>
              </c:numCache>
            </c:numRef>
          </c:cat>
          <c:val>
            <c:numRef>
              <c:f>Sheet1!$B$11:$B$11</c:f>
              <c:numCache>
                <c:formatCode>General</c:formatCode>
                <c:ptCount val="1"/>
                <c:pt idx="0">
                  <c:v>5.4</c:v>
                </c:pt>
              </c:numCache>
            </c:numRef>
          </c:val>
          <c:extLst>
            <c:ext xmlns:c16="http://schemas.microsoft.com/office/drawing/2014/chart" uri="{C3380CC4-5D6E-409C-BE32-E72D297353CC}">
              <c16:uniqueId val="{00000007-7A6B-4B64-875D-7B73015153C3}"/>
            </c:ext>
          </c:extLst>
        </c:ser>
        <c:ser>
          <c:idx val="13"/>
          <c:order val="8"/>
          <c:tx>
            <c:strRef>
              <c:f>Sheet1!$A$12</c:f>
              <c:strCache>
                <c:ptCount val="1"/>
              </c:strCache>
            </c:strRef>
          </c:tx>
          <c:spPr>
            <a:solidFill>
              <a:srgbClr val="FF99CC"/>
            </a:solidFill>
            <a:ln w="11480">
              <a:solidFill>
                <a:srgbClr val="000000"/>
              </a:solidFill>
              <a:prstDash val="solid"/>
            </a:ln>
          </c:spPr>
          <c:invertIfNegative val="0"/>
          <c:cat>
            <c:numRef>
              <c:f>Sheet1!$B$1:$B$1</c:f>
              <c:numCache>
                <c:formatCode>General</c:formatCode>
                <c:ptCount val="1"/>
              </c:numCache>
            </c:numRef>
          </c:cat>
          <c:val>
            <c:numRef>
              <c:f>Sheet1!$B$12:$B$12</c:f>
              <c:numCache>
                <c:formatCode>General</c:formatCode>
                <c:ptCount val="1"/>
                <c:pt idx="0">
                  <c:v>0</c:v>
                </c:pt>
              </c:numCache>
            </c:numRef>
          </c:val>
          <c:extLst>
            <c:ext xmlns:c16="http://schemas.microsoft.com/office/drawing/2014/chart" uri="{C3380CC4-5D6E-409C-BE32-E72D297353CC}">
              <c16:uniqueId val="{00000008-7A6B-4B64-875D-7B73015153C3}"/>
            </c:ext>
          </c:extLst>
        </c:ser>
        <c:ser>
          <c:idx val="9"/>
          <c:order val="9"/>
          <c:tx>
            <c:strRef>
              <c:f>Sheet1!$A$13</c:f>
              <c:strCache>
                <c:ptCount val="1"/>
              </c:strCache>
            </c:strRef>
          </c:tx>
          <c:spPr>
            <a:solidFill>
              <a:srgbClr val="5B9BD5">
                <a:lumMod val="40000"/>
                <a:lumOff val="60000"/>
              </a:srgbClr>
            </a:solidFill>
            <a:ln w="22959">
              <a:noFill/>
            </a:ln>
            <a:scene3d>
              <a:camera prst="orthographicFront"/>
              <a:lightRig rig="threePt" dir="t"/>
            </a:scene3d>
            <a:sp3d/>
          </c:spPr>
          <c:invertIfNegative val="0"/>
          <c:cat>
            <c:numRef>
              <c:f>Sheet1!$B$1:$B$1</c:f>
              <c:numCache>
                <c:formatCode>General</c:formatCode>
                <c:ptCount val="1"/>
              </c:numCache>
            </c:numRef>
          </c:cat>
          <c:val>
            <c:numRef>
              <c:f>Sheet1!$B$13:$B$13</c:f>
              <c:numCache>
                <c:formatCode>General</c:formatCode>
                <c:ptCount val="1"/>
                <c:pt idx="0">
                  <c:v>2.6</c:v>
                </c:pt>
              </c:numCache>
            </c:numRef>
          </c:val>
          <c:extLst>
            <c:ext xmlns:c16="http://schemas.microsoft.com/office/drawing/2014/chart" uri="{C3380CC4-5D6E-409C-BE32-E72D297353CC}">
              <c16:uniqueId val="{00000009-7A6B-4B64-875D-7B73015153C3}"/>
            </c:ext>
          </c:extLst>
        </c:ser>
        <c:ser>
          <c:idx val="10"/>
          <c:order val="10"/>
          <c:tx>
            <c:strRef>
              <c:f>Sheet1!$A$14</c:f>
              <c:strCache>
                <c:ptCount val="1"/>
              </c:strCache>
            </c:strRef>
          </c:tx>
          <c:spPr>
            <a:solidFill>
              <a:srgbClr val="70A8DA"/>
            </a:solidFill>
            <a:ln w="22959">
              <a:noFill/>
            </a:ln>
            <a:scene3d>
              <a:camera prst="orthographicFront"/>
              <a:lightRig rig="threePt" dir="t"/>
            </a:scene3d>
            <a:sp3d/>
          </c:spPr>
          <c:invertIfNegative val="0"/>
          <c:cat>
            <c:numRef>
              <c:f>Sheet1!$B$1:$B$1</c:f>
              <c:numCache>
                <c:formatCode>General</c:formatCode>
                <c:ptCount val="1"/>
              </c:numCache>
            </c:numRef>
          </c:cat>
          <c:val>
            <c:numRef>
              <c:f>Sheet1!$B$14:$B$14</c:f>
              <c:numCache>
                <c:formatCode>General</c:formatCode>
                <c:ptCount val="1"/>
                <c:pt idx="0">
                  <c:v>4.3</c:v>
                </c:pt>
              </c:numCache>
            </c:numRef>
          </c:val>
          <c:extLst>
            <c:ext xmlns:c16="http://schemas.microsoft.com/office/drawing/2014/chart" uri="{C3380CC4-5D6E-409C-BE32-E72D297353CC}">
              <c16:uniqueId val="{0000000A-7A6B-4B64-875D-7B73015153C3}"/>
            </c:ext>
          </c:extLst>
        </c:ser>
        <c:ser>
          <c:idx val="11"/>
          <c:order val="11"/>
          <c:tx>
            <c:strRef>
              <c:f>Sheet1!$A$15</c:f>
              <c:strCache>
                <c:ptCount val="1"/>
              </c:strCache>
            </c:strRef>
          </c:tx>
          <c:spPr>
            <a:solidFill>
              <a:srgbClr val="2A69A2"/>
            </a:solidFill>
            <a:ln w="22959">
              <a:noFill/>
            </a:ln>
            <a:scene3d>
              <a:camera prst="orthographicFront"/>
              <a:lightRig rig="threePt" dir="t"/>
            </a:scene3d>
            <a:sp3d/>
          </c:spPr>
          <c:invertIfNegative val="0"/>
          <c:cat>
            <c:numRef>
              <c:f>Sheet1!$B$1:$B$1</c:f>
              <c:numCache>
                <c:formatCode>General</c:formatCode>
                <c:ptCount val="1"/>
              </c:numCache>
            </c:numRef>
          </c:cat>
          <c:val>
            <c:numRef>
              <c:f>Sheet1!$B$15:$B$15</c:f>
              <c:numCache>
                <c:formatCode>General</c:formatCode>
                <c:ptCount val="1"/>
                <c:pt idx="0">
                  <c:v>5.5</c:v>
                </c:pt>
              </c:numCache>
            </c:numRef>
          </c:val>
          <c:extLst>
            <c:ext xmlns:c16="http://schemas.microsoft.com/office/drawing/2014/chart" uri="{C3380CC4-5D6E-409C-BE32-E72D297353CC}">
              <c16:uniqueId val="{0000000B-7A6B-4B64-875D-7B73015153C3}"/>
            </c:ext>
          </c:extLst>
        </c:ser>
        <c:dLbls>
          <c:showLegendKey val="0"/>
          <c:showVal val="0"/>
          <c:showCatName val="0"/>
          <c:showSerName val="0"/>
          <c:showPercent val="0"/>
          <c:showBubbleSize val="0"/>
        </c:dLbls>
        <c:gapWidth val="150"/>
        <c:axId val="160830464"/>
        <c:axId val="159892032"/>
      </c:barChart>
      <c:catAx>
        <c:axId val="160830464"/>
        <c:scaling>
          <c:orientation val="minMax"/>
        </c:scaling>
        <c:delete val="0"/>
        <c:axPos val="b"/>
        <c:numFmt formatCode="General" sourceLinked="1"/>
        <c:majorTickMark val="out"/>
        <c:minorTickMark val="none"/>
        <c:tickLblPos val="nextTo"/>
        <c:spPr>
          <a:ln w="9525">
            <a:solidFill>
              <a:schemeClr val="tx1">
                <a:lumMod val="85000"/>
                <a:lumOff val="15000"/>
              </a:schemeClr>
            </a:solidFill>
            <a:prstDash val="solid"/>
          </a:ln>
        </c:spPr>
        <c:txPr>
          <a:bodyPr rot="0" vert="horz"/>
          <a:lstStyle/>
          <a:p>
            <a:pPr>
              <a:defRPr lang="en-CA" sz="1175" b="1" i="0" u="none" strike="noStrike" baseline="0">
                <a:solidFill>
                  <a:srgbClr val="000000"/>
                </a:solidFill>
                <a:latin typeface="Times New Roman"/>
                <a:ea typeface="Times New Roman"/>
                <a:cs typeface="Times New Roman"/>
              </a:defRPr>
            </a:pPr>
            <a:endParaRPr lang="en-US"/>
          </a:p>
        </c:txPr>
        <c:crossAx val="159892032"/>
        <c:crosses val="autoZero"/>
        <c:auto val="1"/>
        <c:lblAlgn val="ctr"/>
        <c:lblOffset val="100"/>
        <c:tickLblSkip val="1"/>
        <c:tickMarkSkip val="1"/>
        <c:noMultiLvlLbl val="0"/>
      </c:catAx>
      <c:valAx>
        <c:axId val="159892032"/>
        <c:scaling>
          <c:orientation val="minMax"/>
          <c:max val="8"/>
        </c:scaling>
        <c:delete val="0"/>
        <c:axPos val="l"/>
        <c:numFmt formatCode="0.0" sourceLinked="0"/>
        <c:majorTickMark val="out"/>
        <c:minorTickMark val="none"/>
        <c:tickLblPos val="nextTo"/>
        <c:spPr>
          <a:ln w="9525">
            <a:solidFill>
              <a:schemeClr val="tx1">
                <a:lumMod val="85000"/>
                <a:lumOff val="15000"/>
              </a:schemeClr>
            </a:solidFill>
            <a:prstDash val="solid"/>
          </a:ln>
        </c:spPr>
        <c:txPr>
          <a:bodyPr rot="0" vert="horz"/>
          <a:lstStyle/>
          <a:p>
            <a:pPr>
              <a:defRPr lang="en-CA" sz="1600" b="1" i="0" u="none" strike="noStrike" baseline="0">
                <a:solidFill>
                  <a:schemeClr val="tx1">
                    <a:lumMod val="85000"/>
                    <a:lumOff val="15000"/>
                  </a:schemeClr>
                </a:solidFill>
                <a:latin typeface="Arial Narrow" panose="020B0606020202030204" pitchFamily="34" charset="0"/>
                <a:ea typeface="Arial"/>
                <a:cs typeface="Arial"/>
              </a:defRPr>
            </a:pPr>
            <a:endParaRPr lang="en-US"/>
          </a:p>
        </c:txPr>
        <c:crossAx val="160830464"/>
        <c:crosses val="autoZero"/>
        <c:crossBetween val="between"/>
        <c:majorUnit val="2"/>
      </c:valAx>
      <c:spPr>
        <a:noFill/>
        <a:ln w="22959">
          <a:noFill/>
        </a:ln>
      </c:spPr>
    </c:plotArea>
    <c:plotVisOnly val="1"/>
    <c:dispBlanksAs val="gap"/>
    <c:showDLblsOverMax val="0"/>
  </c:chart>
  <c:spPr>
    <a:noFill/>
    <a:ln>
      <a:noFill/>
    </a:ln>
  </c:spPr>
  <c:txPr>
    <a:bodyPr/>
    <a:lstStyle/>
    <a:p>
      <a:pPr>
        <a:defRPr sz="1175" b="1"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Column1</c:v>
                </c:pt>
              </c:strCache>
            </c:strRef>
          </c:tx>
          <c:spPr>
            <a:solidFill>
              <a:srgbClr val="19325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Sheet1!$B$2:$B$4</c:f>
              <c:numCache>
                <c:formatCode>General</c:formatCode>
                <c:ptCount val="3"/>
                <c:pt idx="0">
                  <c:v>16.8</c:v>
                </c:pt>
                <c:pt idx="1">
                  <c:v>18</c:v>
                </c:pt>
                <c:pt idx="2">
                  <c:v>26.7</c:v>
                </c:pt>
              </c:numCache>
            </c:numRef>
          </c:val>
          <c:extLst>
            <c:ext xmlns:c16="http://schemas.microsoft.com/office/drawing/2014/chart" uri="{C3380CC4-5D6E-409C-BE32-E72D297353CC}">
              <c16:uniqueId val="{00000000-9707-443A-A63D-849E9F5FCE64}"/>
            </c:ext>
          </c:extLst>
        </c:ser>
        <c:dLbls>
          <c:showLegendKey val="0"/>
          <c:showVal val="1"/>
          <c:showCatName val="0"/>
          <c:showSerName val="0"/>
          <c:showPercent val="0"/>
          <c:showBubbleSize val="0"/>
        </c:dLbls>
        <c:gapWidth val="80"/>
        <c:overlap val="25"/>
        <c:axId val="192553984"/>
        <c:axId val="192627840"/>
      </c:barChart>
      <c:catAx>
        <c:axId val="192553984"/>
        <c:scaling>
          <c:orientation val="minMax"/>
        </c:scaling>
        <c:delete val="0"/>
        <c:axPos val="b"/>
        <c:numFmt formatCode="General" sourceLinked="1"/>
        <c:majorTickMark val="out"/>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lang="en-US" sz="1600" b="1" i="0" u="none" strike="noStrike" kern="1200" cap="none" spc="20" normalizeH="0" baseline="0">
                <a:solidFill>
                  <a:schemeClr val="tx1">
                    <a:lumMod val="85000"/>
                    <a:lumOff val="15000"/>
                  </a:schemeClr>
                </a:solidFill>
                <a:latin typeface="Arial Narrow" panose="020B0606020202030204" pitchFamily="34" charset="0"/>
                <a:ea typeface="+mn-ea"/>
                <a:cs typeface="+mn-cs"/>
              </a:defRPr>
            </a:pPr>
            <a:endParaRPr lang="en-US"/>
          </a:p>
        </c:txPr>
        <c:crossAx val="192627840"/>
        <c:crosses val="autoZero"/>
        <c:auto val="1"/>
        <c:lblAlgn val="ctr"/>
        <c:lblOffset val="100"/>
        <c:noMultiLvlLbl val="0"/>
      </c:catAx>
      <c:valAx>
        <c:axId val="192627840"/>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sz="1400" b="1" i="0" u="none" strike="noStrike" kern="1200" spc="20" baseline="0">
                <a:solidFill>
                  <a:schemeClr val="tx1">
                    <a:lumMod val="85000"/>
                    <a:lumOff val="15000"/>
                  </a:schemeClr>
                </a:solidFill>
                <a:latin typeface="Arial Narrow" panose="020B0606020202030204" pitchFamily="34" charset="0"/>
                <a:ea typeface="+mn-ea"/>
                <a:cs typeface="+mn-cs"/>
              </a:defRPr>
            </a:pPr>
            <a:endParaRPr lang="en-US"/>
          </a:p>
        </c:txPr>
        <c:crossAx val="1925539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11/19/2019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6270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1" dirty="0"/>
              <a:t>Notes du conférencier </a:t>
            </a:r>
            <a:r>
              <a:rPr lang="en-CA" b="1" dirty="0"/>
              <a:t>:</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1200" dirty="0">
                <a:latin typeface="Arial" panose="020B0604020202020204" pitchFamily="34" charset="0"/>
                <a:cs typeface="Baekmuk Gulim" charset="0"/>
              </a:rPr>
              <a:t>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fr-CH" altLang="en-US" dirty="0">
                <a:latin typeface="Arial" panose="020B0604020202020204" pitchFamily="34" charset="0"/>
                <a:cs typeface="Baekmuk Gulim" charset="0"/>
              </a:rPr>
              <a:t>	</a:t>
            </a:r>
            <a:r>
              <a:rPr lang="fr-CH" altLang="en-US" dirty="0">
                <a:cs typeface="Baekmuk Gulim" charset="0"/>
              </a:rPr>
              <a:t>Facteurs de risque associés à un taux accru d’hémorragie et à un risque accru d’événements coronariens ischémiques (récidive d’infarctus du myocarde, thrombose de stent</a:t>
            </a:r>
            <a:r>
              <a:rPr lang="fr-CH" altLang="en-US" sz="1200" dirty="0">
                <a:cs typeface="Baekmuk Gulim" charset="0"/>
              </a:rPr>
              <a:t>). SCA, syndrome coronarien aigu; IRC, insuffisance rénale chronique; </a:t>
            </a:r>
            <a:r>
              <a:rPr lang="fr-CH" altLang="en-US" sz="1200" dirty="0" err="1">
                <a:cs typeface="Baekmuk Gulim" charset="0"/>
              </a:rPr>
              <a:t>TFGe</a:t>
            </a:r>
            <a:r>
              <a:rPr lang="fr-CH" altLang="en-US" sz="1200" dirty="0">
                <a:cs typeface="Baekmuk Gulim" charset="0"/>
              </a:rPr>
              <a:t>, taux de filtration glomérulaire estimé; INR, rapport international normalisé; IVA, </a:t>
            </a:r>
            <a:r>
              <a:rPr lang="fr-CH" altLang="en-US" dirty="0">
                <a:cs typeface="Baekmuk Gulim" charset="0"/>
              </a:rPr>
              <a:t>artère interventriculaire antérieure</a:t>
            </a:r>
            <a:r>
              <a:rPr lang="fr-CH" altLang="en-US" sz="1200" dirty="0">
                <a:cs typeface="Baekmuk Gulim" charset="0"/>
              </a:rPr>
              <a:t>; AINS, anti-inflammatoire non stéroïdien; </a:t>
            </a:r>
            <a:r>
              <a:rPr lang="fr-CH" altLang="en-US" dirty="0">
                <a:cs typeface="Baekmuk Gulim" charset="0"/>
              </a:rPr>
              <a:t>IM ST- , </a:t>
            </a:r>
            <a:r>
              <a:rPr lang="fr-CH" altLang="en-US" sz="1200" dirty="0">
                <a:cs typeface="Baekmuk Gulim" charset="0"/>
              </a:rPr>
              <a:t>infarctus du myocarde sans sus-décalage ST; </a:t>
            </a:r>
            <a:r>
              <a:rPr lang="fr-CH" altLang="en-US" dirty="0">
                <a:cs typeface="Baekmuk Gulim" charset="0"/>
              </a:rPr>
              <a:t>AHO, agents hypoglycémiques oraux</a:t>
            </a:r>
            <a:r>
              <a:rPr lang="fr-CH" altLang="en-US" sz="1200" dirty="0">
                <a:cs typeface="Baekmuk Gulim" charset="0"/>
              </a:rPr>
              <a:t>; IM ST+, infarctus du myocarde avec sus-décalage du segment ST; TTR, Temps dans la marge thérapeutique; AI, angine instable.</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10</a:t>
            </a:fld>
            <a:endParaRPr lang="en-US"/>
          </a:p>
        </p:txBody>
      </p:sp>
    </p:spTree>
    <p:extLst>
      <p:ext uri="{BB962C8B-B14F-4D97-AF65-F5344CB8AC3E}">
        <p14:creationId xmlns:p14="http://schemas.microsoft.com/office/powerpoint/2010/main" val="2390698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b="1" dirty="0"/>
              <a:t>Message clé :</a:t>
            </a:r>
          </a:p>
          <a:p>
            <a:endParaRPr lang="fr-CA" b="1" dirty="0"/>
          </a:p>
          <a:p>
            <a:r>
              <a:rPr lang="fr-CA" b="0" dirty="0"/>
              <a:t>Les AOD sont actuellement les anticoagulants préférés dans tous les contextes de FA+ coronaropathie où un AOD est indiqué.</a:t>
            </a:r>
          </a:p>
          <a:p>
            <a:pPr lvl="0" algn="l" defTabSz="914400">
              <a:defRPr/>
            </a:pPr>
            <a:endParaRPr lang="fr-CA" sz="1200" b="1" dirty="0">
              <a:solidFill>
                <a:prstClr val="black"/>
              </a:solidFill>
              <a:latin typeface="Arial Narrow" panose="020B0606020202030204" pitchFamily="34" charset="0"/>
              <a:cs typeface="Candara"/>
            </a:endParaRPr>
          </a:p>
          <a:p>
            <a:pPr lvl="0" algn="l" defTabSz="914400">
              <a:defRPr/>
            </a:pPr>
            <a:r>
              <a:rPr lang="fr-CA" sz="1200" b="1" dirty="0">
                <a:solidFill>
                  <a:prstClr val="black"/>
                </a:solidFill>
                <a:latin typeface="Arial Narrow" panose="020B0606020202030204" pitchFamily="34" charset="0"/>
                <a:cs typeface="Candara"/>
              </a:rPr>
              <a:t>Valeurs et préférences : </a:t>
            </a:r>
          </a:p>
          <a:p>
            <a:pPr lvl="0">
              <a:defRPr/>
            </a:pPr>
            <a:r>
              <a:rPr lang="fr-CA" dirty="0"/>
              <a:t>La  suggestion d’utiliser un AOD plutôt que la warfarine souligne d’importance relative accrue accordée à leur facilité d’utilisation comparativement à la warfarine ainsi qu’aux données issues d’essais randomisés et contrôlés sur les AOD vs la warfarine pour la FANV (p. ex., réduction égale ou supérieure des AVC, réduction également ou supérieure de la mortalité toutes causes, taux d’hémorragie maj</a:t>
            </a:r>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11</a:t>
            </a:fld>
            <a:endParaRPr lang="en-US"/>
          </a:p>
        </p:txBody>
      </p:sp>
    </p:spTree>
    <p:extLst>
      <p:ext uri="{BB962C8B-B14F-4D97-AF65-F5344CB8AC3E}">
        <p14:creationId xmlns:p14="http://schemas.microsoft.com/office/powerpoint/2010/main" val="4222952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a:lnSpc>
                <a:spcPct val="93000"/>
              </a:lnSpc>
              <a:spcBef>
                <a:spcPct val="0"/>
              </a:spcBef>
              <a:tabLst>
                <a:tab pos="723900" algn="l"/>
                <a:tab pos="1447800" algn="l"/>
                <a:tab pos="2171700" algn="l"/>
                <a:tab pos="2895600" algn="l"/>
                <a:tab pos="3619500" algn="l"/>
                <a:tab pos="4343400" algn="l"/>
                <a:tab pos="5067300" algn="l"/>
                <a:tab pos="5791200" algn="l"/>
              </a:tabLst>
            </a:pPr>
            <a:r>
              <a:rPr lang="fr-FR" altLang="en-US" dirty="0">
                <a:cs typeface="Baekmuk Gulim" charset="0"/>
              </a:rPr>
              <a:t>Facteurs de risque associés à un taux accru d’hémorragie et à un risque accru d’événements coronariens ischémiques (récidive d’infarctus du myocarde, thrombose de stent). SCA, syndrome coronarien aigu; IRC, insuffisance rénale chronique; </a:t>
            </a:r>
            <a:r>
              <a:rPr lang="fr-FR" altLang="en-US" dirty="0" err="1">
                <a:cs typeface="Baekmuk Gulim" charset="0"/>
              </a:rPr>
              <a:t>TFGe</a:t>
            </a:r>
            <a:r>
              <a:rPr lang="fr-FR" altLang="en-US" dirty="0">
                <a:cs typeface="Baekmuk Gulim" charset="0"/>
              </a:rPr>
              <a:t>, taux de filtration glomérulaire estimé; INR, rapport international normalisé; IVA, artère interventriculaire antérieure; AINS, anti-inflammatoire non stéroïdien; IM ST- , infarctus du myocarde sans sus-décalage du segment ST; AHO, agents hypoglycémiques oraux; IM ST+, infarctus du myocarde avec sus-décalage du segment ST; TTR, Temps dans la marge thérapeutique; AI, angine instable.</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a:lnSpc>
                <a:spcPct val="93000"/>
              </a:lnSpc>
              <a:spcBef>
                <a:spcPct val="0"/>
              </a:spcBef>
              <a:tabLst>
                <a:tab pos="723900" algn="l"/>
                <a:tab pos="1447800" algn="l"/>
                <a:tab pos="2171700" algn="l"/>
                <a:tab pos="2895600" algn="l"/>
                <a:tab pos="3619500" algn="l"/>
                <a:tab pos="4343400" algn="l"/>
                <a:tab pos="5067300" algn="l"/>
                <a:tab pos="5791200" algn="l"/>
              </a:tabLst>
            </a:pPr>
            <a:r>
              <a:rPr lang="fr-FR" altLang="en-US" dirty="0">
                <a:cs typeface="Baekmuk Gulim" charset="0"/>
              </a:rPr>
              <a:t>Facteurs de risque associés à un taux accru d’hémorragie et à un risque accru d’événements coronariens ischémiques (récidive d’infarctus du myocarde, thrombose de stent). SCA, syndrome coronarien aigu; IRC, insuffisance rénale chronique; </a:t>
            </a:r>
            <a:r>
              <a:rPr lang="fr-FR" altLang="en-US" dirty="0" err="1">
                <a:cs typeface="Baekmuk Gulim" charset="0"/>
              </a:rPr>
              <a:t>TFGe</a:t>
            </a:r>
            <a:r>
              <a:rPr lang="fr-FR" altLang="en-US" dirty="0">
                <a:cs typeface="Baekmuk Gulim" charset="0"/>
              </a:rPr>
              <a:t>, taux de filtration glomérulaire estimé; INR, rapport international normalisé; IVA, artère interventriculaire antérieure; AINS, anti-inflammatoire non stéroïdien; IM ST- , infarctus du myocarde sans sus-décalage du segment ST; AHO, agents hypoglycémiques oraux; IM ST+ infarctus du myocarde avec sus-décalage du segment ST; TTR, Temps dans la marge thérapeutique; AI, angine instable.</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fr-FR" altLang="en-US" sz="3600" dirty="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dirty="0"/>
              <a:t>Réponse correcte : 4 (Elles sont toutes correctes) </a:t>
            </a:r>
          </a:p>
          <a:p>
            <a:endParaRPr lang="fr-CA" dirty="0"/>
          </a:p>
          <a:p>
            <a:r>
              <a:rPr lang="fr-CA" dirty="0"/>
              <a:t>Souligner le risque accru d’hémorragie entraîné par l’ajout d’AAS à un AOD. Les omnipraticiens devraient spécifiquement réévaluer le besoin d’AAS chez tous leurs patients traités par un AOD..!</a:t>
            </a:r>
          </a:p>
        </p:txBody>
      </p:sp>
      <p:sp>
        <p:nvSpPr>
          <p:cNvPr id="4" name="Slide Number Placeholder 3"/>
          <p:cNvSpPr>
            <a:spLocks noGrp="1"/>
          </p:cNvSpPr>
          <p:nvPr>
            <p:ph type="sldNum" sz="quarter" idx="5"/>
          </p:nvPr>
        </p:nvSpPr>
        <p:spPr/>
        <p:txBody>
          <a:bodyPr/>
          <a:lstStyle/>
          <a:p>
            <a:fld id="{04156297-500E-4637-A3B6-DA20CA07D824}" type="slidenum">
              <a:rPr lang="en-US" smtClean="0"/>
              <a:t>15</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Notes du </a:t>
            </a:r>
            <a:r>
              <a:rPr lang="en-US" sz="3600" b="1" dirty="0" err="1"/>
              <a:t>conférencier</a:t>
            </a:r>
            <a:r>
              <a:rPr lang="en-US" sz="3600" b="1" dirty="0"/>
              <a:t> :</a:t>
            </a:r>
          </a:p>
          <a:p>
            <a:endParaRPr lang="en-US" sz="3600" b="1" dirty="0"/>
          </a:p>
          <a:p>
            <a:pPr marL="171450" indent="-171450">
              <a:buFont typeface="Arial"/>
              <a:buChar char="•"/>
            </a:pPr>
            <a:r>
              <a:rPr lang="fr-BE" sz="3600" dirty="0"/>
              <a:t>Le risque seuil actuel justifiant un traitement à long terme par un AOD dans la FA au Canada est établi à environ </a:t>
            </a:r>
            <a:r>
              <a:rPr lang="fr-BE" sz="3600" baseline="0" dirty="0"/>
              <a:t>1,5 %/</a:t>
            </a:r>
            <a:r>
              <a:rPr lang="fr-BE" sz="3600" dirty="0"/>
              <a:t>an</a:t>
            </a:r>
            <a:r>
              <a:rPr lang="fr-BE" sz="3600" baseline="0" dirty="0"/>
              <a:t>.</a:t>
            </a:r>
          </a:p>
          <a:p>
            <a:pPr marL="171450" indent="-171450">
              <a:buFont typeface="Arial"/>
              <a:buChar char="•"/>
            </a:pPr>
            <a:r>
              <a:rPr lang="fr-BE" sz="3600" baseline="0" dirty="0"/>
              <a:t>“ L’algorithme de</a:t>
            </a:r>
            <a:r>
              <a:rPr lang="fr-BE" sz="3600" dirty="0"/>
              <a:t> la </a:t>
            </a:r>
            <a:r>
              <a:rPr lang="fr-BE" sz="3600" baseline="0" dirty="0"/>
              <a:t>SCC” est une façon simple d’identifier les patients atteints de FA dont le risque est inférieur à ce </a:t>
            </a:r>
            <a:r>
              <a:rPr lang="fr-BE" sz="3600" dirty="0"/>
              <a:t>seuil</a:t>
            </a:r>
            <a:r>
              <a:rPr lang="fr-BE" sz="3600" baseline="0" dirty="0"/>
              <a:t> (i.e. âge ≤ 64 ans et CHADS</a:t>
            </a:r>
            <a:r>
              <a:rPr lang="fr-BE" sz="3600" baseline="-25000" dirty="0"/>
              <a:t>2</a:t>
            </a:r>
            <a:r>
              <a:rPr lang="fr-BE" sz="3600" baseline="0" dirty="0"/>
              <a:t> = 0) </a:t>
            </a:r>
          </a:p>
          <a:p>
            <a:pPr marL="171450" indent="-171450">
              <a:buFont typeface="Arial"/>
              <a:buChar char="•"/>
            </a:pPr>
            <a:r>
              <a:rPr lang="fr-BE" sz="3600" baseline="0" dirty="0"/>
              <a:t>Les patients atteints</a:t>
            </a:r>
            <a:r>
              <a:rPr lang="fr-BE" sz="3600" dirty="0"/>
              <a:t> de FA qui présentent un faible risque d’AVC embolique/ES n’ont pas besoin d’un AOD, mais peuvent nécessiter une faible dose d’AAS pour prévenir les complications ischémiques </a:t>
            </a:r>
            <a:r>
              <a:rPr lang="fr-BE" sz="3600" baseline="0" dirty="0"/>
              <a:t>(i.e. IM ou AVC ischémique) s’ils</a:t>
            </a:r>
            <a:r>
              <a:rPr lang="fr-BE" sz="3600" dirty="0"/>
              <a:t> sont atteints de maladie vasculaire</a:t>
            </a:r>
            <a:r>
              <a:rPr lang="fr-BE" sz="3600" baseline="0" dirty="0"/>
              <a:t> (i.e. coronaropathie, MAP, </a:t>
            </a:r>
            <a:r>
              <a:rPr lang="fr-BE" sz="3600" baseline="0" dirty="0" err="1"/>
              <a:t>aortopathie</a:t>
            </a:r>
            <a:r>
              <a:rPr lang="fr-BE" sz="3600" baseline="0" dirty="0"/>
              <a:t> ou athérosclérose</a:t>
            </a:r>
            <a:r>
              <a:rPr lang="fr-BE" sz="3600" dirty="0"/>
              <a:t> de la carotide</a:t>
            </a:r>
            <a:r>
              <a:rPr lang="fr-BE" sz="3600" baseline="0" dirty="0"/>
              <a:t>).</a:t>
            </a:r>
          </a:p>
          <a:p>
            <a:pPr marL="171450" indent="-171450">
              <a:buFont typeface="Arial"/>
              <a:buChar char="•"/>
            </a:pPr>
            <a:r>
              <a:rPr lang="fr-BE" sz="3600" baseline="0" dirty="0"/>
              <a:t>Contrairement</a:t>
            </a:r>
            <a:r>
              <a:rPr lang="fr-BE" sz="3600" dirty="0"/>
              <a:t> à l’</a:t>
            </a:r>
            <a:r>
              <a:rPr lang="fr-BE" sz="3600" baseline="0" dirty="0"/>
              <a:t>Europe et aux É.-U. où</a:t>
            </a:r>
            <a:r>
              <a:rPr lang="fr-BE" sz="3600" dirty="0"/>
              <a:t> le score</a:t>
            </a:r>
            <a:r>
              <a:rPr lang="fr-BE" sz="3600" baseline="0" dirty="0"/>
              <a:t> CHADSVASC est utilisé pour déterminer l’admissibilité</a:t>
            </a:r>
            <a:r>
              <a:rPr lang="fr-BE" sz="3600" dirty="0"/>
              <a:t> à un traitement à long terme par un AOD, les lignes directrices canadiennes sur la FA n’acceptent </a:t>
            </a:r>
            <a:r>
              <a:rPr lang="fr-BE" sz="3600" u="sng" dirty="0"/>
              <a:t>pas </a:t>
            </a:r>
            <a:r>
              <a:rPr lang="fr-BE" sz="3600" dirty="0"/>
              <a:t>qu’une maladie vasculaire uniquement soit une indication à une anticoagulation dans la FA. On pense que les maladies vasculaires chez les patients plus jeunes âgés de </a:t>
            </a:r>
            <a:r>
              <a:rPr lang="fr-BE" sz="3600" baseline="0" dirty="0"/>
              <a:t>&lt; 65 ans n’entraînent pas un risque d’</a:t>
            </a:r>
            <a:r>
              <a:rPr lang="fr-BE" sz="3600" dirty="0"/>
              <a:t>AVC/ES &gt; 1,5 %/année et qu’un traitement à long terme par l’AAS offre un bénéfice accru pour prévenir les complications ischémiques chez ces patients</a:t>
            </a:r>
            <a:r>
              <a:rPr lang="fr-BE" sz="3600" baseline="0" dirty="0"/>
              <a:t>.</a:t>
            </a:r>
            <a:endParaRPr lang="fr-BE" sz="3600"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lvl="0" algn="l" defTabSz="914400">
              <a:defRPr/>
            </a:pPr>
            <a:r>
              <a:rPr lang="fr-FR" sz="1200" b="1" dirty="0">
                <a:solidFill>
                  <a:prstClr val="black"/>
                </a:solidFill>
                <a:latin typeface="Arial Narrow" panose="020B0606020202030204" pitchFamily="34" charset="0"/>
                <a:cs typeface="Candara"/>
              </a:rPr>
              <a:t>Valeurs et préférences : </a:t>
            </a:r>
          </a:p>
          <a:p>
            <a:pPr lvl="0" algn="l" defTabSz="914400">
              <a:defRPr/>
            </a:pPr>
            <a:r>
              <a:rPr lang="fr-FR" dirty="0"/>
              <a:t>Pour les patients atteints de FA et de coronaropathie stable ou de maladie vasculaire artérielle, le Comité des lignes directrices sur la FA de la SCC était d’avis que l’utilisation systématique d’un traitement d’association (un AOD avec un seul agent antiplaquettaire) n’était pas justifiée en raison du risque accru d’hémorragie sans réduction significative des événements coronariens ischémiques et des événements </a:t>
            </a:r>
            <a:r>
              <a:rPr lang="fr-FR" dirty="0" err="1"/>
              <a:t>cérébro</a:t>
            </a:r>
            <a:r>
              <a:rPr lang="fr-FR" dirty="0"/>
              <a:t>-vasculaires thrombotiques</a:t>
            </a:r>
            <a:r>
              <a:rPr lang="en-CA" dirty="0"/>
              <a:t>.</a:t>
            </a:r>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17</a:t>
            </a:fld>
            <a:endParaRPr lang="en-US"/>
          </a:p>
        </p:txBody>
      </p:sp>
    </p:spTree>
    <p:extLst>
      <p:ext uri="{BB962C8B-B14F-4D97-AF65-F5344CB8AC3E}">
        <p14:creationId xmlns:p14="http://schemas.microsoft.com/office/powerpoint/2010/main" val="86822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955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FR" b="1" dirty="0"/>
              <a:t>Réponse correcte : 5. Aussi longtemps que le cardiologue interventionniste le préconise</a:t>
            </a:r>
          </a:p>
          <a:p>
            <a:endParaRPr lang="fr-FR" dirty="0"/>
          </a:p>
          <a:p>
            <a:pPr marL="171450" indent="-171450">
              <a:buFont typeface="Arial"/>
              <a:buChar char="•"/>
            </a:pPr>
            <a:r>
              <a:rPr lang="fr-FR" dirty="0"/>
              <a:t>L’ajout d’un inhibiteur du récepteur</a:t>
            </a:r>
            <a:r>
              <a:rPr lang="fr-FR" baseline="0" dirty="0"/>
              <a:t> P2Y12 tel</a:t>
            </a:r>
            <a:r>
              <a:rPr lang="fr-FR" dirty="0"/>
              <a:t> que le</a:t>
            </a:r>
            <a:r>
              <a:rPr lang="fr-FR" baseline="0" dirty="0"/>
              <a:t> clopidogrel +/- AAS à</a:t>
            </a:r>
            <a:r>
              <a:rPr lang="fr-FR" dirty="0"/>
              <a:t> un AOD après une ICP avec la pose d’un stent vise à réduire le risque de thrombose de stent du fait que la structure métallique du stent est recouverte de cellules endothéliales, éliminant ainsi le contact entre le sang et le métal</a:t>
            </a:r>
            <a:r>
              <a:rPr lang="fr-FR" baseline="0" dirty="0"/>
              <a:t>.</a:t>
            </a:r>
          </a:p>
          <a:p>
            <a:pPr marL="171450" indent="-171450">
              <a:buFont typeface="Arial"/>
              <a:buChar char="•"/>
            </a:pPr>
            <a:r>
              <a:rPr lang="fr-FR" baseline="0" dirty="0"/>
              <a:t>Le temps</a:t>
            </a:r>
            <a:r>
              <a:rPr lang="fr-FR" dirty="0"/>
              <a:t> nécessaire à une </a:t>
            </a:r>
            <a:r>
              <a:rPr lang="fr-FR" dirty="0" err="1"/>
              <a:t>e</a:t>
            </a:r>
            <a:r>
              <a:rPr lang="fr-FR" baseline="0" dirty="0" err="1"/>
              <a:t>ndothélialisation</a:t>
            </a:r>
            <a:r>
              <a:rPr lang="fr-FR" baseline="0" dirty="0"/>
              <a:t> complète varie avec</a:t>
            </a:r>
            <a:r>
              <a:rPr lang="fr-FR" dirty="0"/>
              <a:t> le type de stent</a:t>
            </a:r>
            <a:r>
              <a:rPr lang="fr-FR" baseline="0" dirty="0"/>
              <a:t> (les stents à élution médicamenteuse de dernière génération nécessitent</a:t>
            </a:r>
            <a:r>
              <a:rPr lang="fr-FR" dirty="0"/>
              <a:t> moins de temps</a:t>
            </a:r>
            <a:r>
              <a:rPr lang="fr-FR" baseline="0" dirty="0"/>
              <a:t>, les</a:t>
            </a:r>
            <a:r>
              <a:rPr lang="fr-FR" dirty="0"/>
              <a:t> stents métalliques nus nécessitent le moins de temps, mais sont rarement utilisés de nos jours</a:t>
            </a:r>
            <a:r>
              <a:rPr lang="fr-FR" baseline="0" dirty="0"/>
              <a:t>…) ainsi qu’avec des</a:t>
            </a:r>
            <a:r>
              <a:rPr lang="fr-FR" dirty="0"/>
              <a:t> facteurs liés à l’intervention</a:t>
            </a:r>
            <a:r>
              <a:rPr lang="fr-FR" baseline="0" dirty="0"/>
              <a:t> (nombr</a:t>
            </a:r>
            <a:r>
              <a:rPr lang="fr-FR" dirty="0"/>
              <a:t>e de</a:t>
            </a:r>
            <a:r>
              <a:rPr lang="fr-FR" baseline="0" dirty="0"/>
              <a:t> stents déployés, nombr</a:t>
            </a:r>
            <a:r>
              <a:rPr lang="fr-FR" dirty="0"/>
              <a:t>e de centimètres d’artères coronaires porteuses de stents, efficacité de l’apposition de la structure du stent sur la paroi du vaisseau, stents implantés dans la bifurcation de l’artère coronaire gauche ou dans une bifurcation complexe,</a:t>
            </a:r>
            <a:r>
              <a:rPr lang="fr-FR" baseline="0" dirty="0"/>
              <a:t> etc.).</a:t>
            </a:r>
          </a:p>
          <a:p>
            <a:pPr marL="171450" indent="-171450">
              <a:buFont typeface="Arial"/>
              <a:buChar char="•"/>
            </a:pPr>
            <a:r>
              <a:rPr lang="fr-FR" baseline="0" dirty="0"/>
              <a:t>Par </a:t>
            </a:r>
            <a:r>
              <a:rPr lang="fr-FR" dirty="0"/>
              <a:t>conséquent, les recommandations spécifiques du cardiologue interventionniste doivent être suivies attentivement dans chaque cas, afin d’optimiser la durée de la bithérapie et de minimiser le risque de thrombose de stent ainsi que de complications hémorragiques</a:t>
            </a:r>
            <a:r>
              <a:rPr lang="fr-FR" baseline="0" dirty="0"/>
              <a:t>.</a:t>
            </a:r>
            <a:endParaRPr lang="fr-FR" dirty="0"/>
          </a:p>
          <a:p>
            <a:pPr marL="0" indent="0">
              <a:buFont typeface="Arial"/>
              <a:buNone/>
            </a:pPr>
            <a:r>
              <a:rPr lang="en-US" baseline="0" dirty="0"/>
              <a: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20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FR" b="1" dirty="0"/>
              <a:t>C’est une diapositive avec animation révélant la 2</a:t>
            </a:r>
            <a:r>
              <a:rPr lang="fr-FR" b="1" baseline="30000" dirty="0"/>
              <a:t>e</a:t>
            </a:r>
            <a:r>
              <a:rPr lang="fr-FR" b="1" dirty="0"/>
              <a:t> colonne et l’approche à adopter chez les patients à haut risque ayant subi une ICP (définie ci-dessous au point 1).</a:t>
            </a:r>
          </a:p>
          <a:p>
            <a:r>
              <a:rPr lang="fr-FR" b="1" dirty="0"/>
              <a:t>Il n’est pas nécessaire que l’omnipraticien connaissent les détails, il lui suffit de suivre les recommandations spécifiques du cardiologue interventionniste.</a:t>
            </a:r>
          </a:p>
          <a:p>
            <a:endParaRPr lang="fr-FR" b="1" dirty="0"/>
          </a:p>
          <a:p>
            <a:r>
              <a:rPr lang="fr-FR" dirty="0"/>
              <a:t>Gestion du traitement antithrombotique chez les patients atteints de fibrillation auriculaire (FA) et de coronaropathie</a:t>
            </a:r>
            <a:r>
              <a:rPr lang="fr-FR" sz="1200" b="0" i="0" kern="1200" dirty="0">
                <a:solidFill>
                  <a:schemeClr val="tx1"/>
                </a:solidFill>
                <a:effectLst/>
              </a:rPr>
              <a:t>/maladie artérielle périphérique (MAP). SCA, syndrome coronarien aigu, AAS, acide acétylsalicylique; BID, deux fois par jour; SMN, stent métallique nu; EVB, échafaudage vasculaire </a:t>
            </a:r>
            <a:r>
              <a:rPr lang="fr-FR" sz="1200" b="0" i="0" kern="1200" dirty="0" err="1">
                <a:solidFill>
                  <a:schemeClr val="tx1"/>
                </a:solidFill>
                <a:effectLst/>
              </a:rPr>
              <a:t>bioabsorbable</a:t>
            </a:r>
            <a:r>
              <a:rPr lang="fr-FR" sz="1200" b="0" i="0" kern="1200" dirty="0">
                <a:solidFill>
                  <a:schemeClr val="tx1"/>
                </a:solidFill>
                <a:effectLst/>
              </a:rPr>
              <a:t>; </a:t>
            </a:r>
            <a:r>
              <a:rPr lang="fr-FR" dirty="0"/>
              <a:t>S</a:t>
            </a:r>
            <a:r>
              <a:rPr lang="fr-FR" sz="1200" b="0" i="0" kern="1200" dirty="0">
                <a:solidFill>
                  <a:schemeClr val="tx1"/>
                </a:solidFill>
                <a:effectLst/>
              </a:rPr>
              <a:t>CC, Société canadienne de cardiologie; CHADS</a:t>
            </a:r>
            <a:r>
              <a:rPr lang="fr-FR" sz="1200" b="0" i="0" kern="1200" baseline="-25000" dirty="0">
                <a:solidFill>
                  <a:schemeClr val="tx1"/>
                </a:solidFill>
                <a:effectLst/>
              </a:rPr>
              <a:t>2</a:t>
            </a:r>
            <a:r>
              <a:rPr lang="fr-FR" sz="1200" b="0" i="0" kern="1200" dirty="0">
                <a:solidFill>
                  <a:schemeClr val="tx1"/>
                </a:solidFill>
                <a:effectLst/>
              </a:rPr>
              <a:t>, Insuffisance cardiaque congestive, </a:t>
            </a:r>
            <a:r>
              <a:rPr lang="fr-FR" sz="1200" b="1" i="0" kern="1200" dirty="0">
                <a:solidFill>
                  <a:schemeClr val="tx1"/>
                </a:solidFill>
                <a:effectLst/>
              </a:rPr>
              <a:t>H</a:t>
            </a:r>
            <a:r>
              <a:rPr lang="fr-FR" sz="1200" b="0" i="0" kern="1200" dirty="0">
                <a:solidFill>
                  <a:schemeClr val="tx1"/>
                </a:solidFill>
                <a:effectLst/>
              </a:rPr>
              <a:t>ypertension, Âge, Diabète, AVC/</a:t>
            </a:r>
            <a:r>
              <a:rPr lang="fr-FR" dirty="0"/>
              <a:t>Accident ischémique transitoire</a:t>
            </a:r>
            <a:r>
              <a:rPr lang="fr-FR" sz="1200" b="0" i="0" kern="1200" dirty="0">
                <a:solidFill>
                  <a:schemeClr val="tx1"/>
                </a:solidFill>
                <a:effectLst/>
              </a:rPr>
              <a:t>; </a:t>
            </a:r>
            <a:r>
              <a:rPr lang="fr-FR" sz="1200" b="0" i="0" kern="1200" dirty="0" err="1">
                <a:solidFill>
                  <a:schemeClr val="tx1"/>
                </a:solidFill>
                <a:effectLst/>
              </a:rPr>
              <a:t>CrCl</a:t>
            </a:r>
            <a:r>
              <a:rPr lang="fr-FR" sz="1200" b="0" i="0" kern="1200" dirty="0">
                <a:solidFill>
                  <a:schemeClr val="tx1"/>
                </a:solidFill>
                <a:effectLst/>
              </a:rPr>
              <a:t>, clairance de la créatinine; CV, cardiovasculaire; SEM, stent à élution médicamenteuse; </a:t>
            </a:r>
            <a:r>
              <a:rPr lang="fr-FR" sz="1200" b="0" i="0" kern="1200" dirty="0" err="1">
                <a:solidFill>
                  <a:schemeClr val="tx1"/>
                </a:solidFill>
                <a:effectLst/>
              </a:rPr>
              <a:t>TFGe</a:t>
            </a:r>
            <a:r>
              <a:rPr lang="fr-FR" sz="1200" b="0" i="0" kern="1200" dirty="0">
                <a:solidFill>
                  <a:schemeClr val="tx1"/>
                </a:solidFill>
                <a:effectLst/>
              </a:rPr>
              <a:t>, taux de filtration glomérulaire </a:t>
            </a:r>
            <a:r>
              <a:rPr lang="fr-FR" dirty="0"/>
              <a:t>estimé</a:t>
            </a:r>
            <a:r>
              <a:rPr lang="fr-FR" sz="1200" b="0" i="0" kern="1200" dirty="0">
                <a:solidFill>
                  <a:schemeClr val="tx1"/>
                </a:solidFill>
                <a:effectLst/>
              </a:rPr>
              <a:t>; INR, rapport international normalisé; AOD, anticoagulant oral direct; ACO, anticoagulant oral; ICP, intervention coronarienne percutanée; PO, par </a:t>
            </a:r>
            <a:r>
              <a:rPr lang="fr-FR" dirty="0"/>
              <a:t>voie orale</a:t>
            </a:r>
            <a:r>
              <a:rPr lang="fr-FR" sz="1200" b="0" i="0" kern="1200" dirty="0">
                <a:solidFill>
                  <a:schemeClr val="tx1"/>
                </a:solidFill>
                <a:effectLst/>
              </a:rPr>
              <a:t>.</a:t>
            </a:r>
            <a:endParaRPr lang="fr-FR" b="1" dirty="0"/>
          </a:p>
          <a:p>
            <a:endParaRPr lang="fr-FR" b="1" dirty="0"/>
          </a:p>
          <a:p>
            <a:pPr marL="228600" indent="-228600">
              <a:buAutoNum type="arabicPeriod"/>
            </a:pPr>
            <a:r>
              <a:rPr lang="fr-FR" dirty="0"/>
              <a:t>Une ICP est considérée comme ayant des caractéristiques à haut risque sur la base des caractéristiques cliniques et </a:t>
            </a:r>
            <a:r>
              <a:rPr lang="fr-FR" dirty="0" err="1"/>
              <a:t>angiographiques</a:t>
            </a:r>
            <a:r>
              <a:rPr lang="fr-FR" dirty="0"/>
              <a:t> telles que le diabète sucré, le tabagisme actuel, la dysfonction rénale chronique (</a:t>
            </a:r>
            <a:r>
              <a:rPr lang="fr-FR" dirty="0" err="1"/>
              <a:t>TFGe</a:t>
            </a:r>
            <a:r>
              <a:rPr lang="fr-FR" dirty="0"/>
              <a:t> &lt; 60 </a:t>
            </a:r>
            <a:r>
              <a:rPr lang="fr-FR" dirty="0" err="1"/>
              <a:t>mL</a:t>
            </a:r>
            <a:r>
              <a:rPr lang="fr-FR" dirty="0"/>
              <a:t>/min), des antécédents de SCA, une thrombose de stent antérieure, une atteinte </a:t>
            </a:r>
            <a:r>
              <a:rPr lang="fr-FR" dirty="0" err="1"/>
              <a:t>pluritronculaire</a:t>
            </a:r>
            <a:r>
              <a:rPr lang="fr-FR" dirty="0"/>
              <a:t>, l’implantation de plusieurs stents, une lésion au niveau de la bifurcation complexe, la longueur totale du stent &gt; 60 mm, une intervention pour une occlusion totale chronique ou l’implantation d’un échafaudage vasculaire </a:t>
            </a:r>
            <a:r>
              <a:rPr lang="fr-FR" dirty="0" err="1"/>
              <a:t>bioabsorbable</a:t>
            </a:r>
            <a:r>
              <a:rPr lang="fr-FR" dirty="0"/>
              <a:t> (EVB).</a:t>
            </a:r>
          </a:p>
          <a:p>
            <a:pPr marL="228600" indent="-228600">
              <a:buAutoNum type="arabicPeriod"/>
            </a:pPr>
            <a:r>
              <a:rPr lang="fr-FR" dirty="0"/>
              <a:t>Les traitements évalués dans ce contexte incluent : warfarine quotidiennement, </a:t>
            </a:r>
            <a:r>
              <a:rPr lang="fr-FR" dirty="0" err="1"/>
              <a:t>rivaroxaban</a:t>
            </a:r>
            <a:r>
              <a:rPr lang="fr-FR" dirty="0"/>
              <a:t> 15 mg PO par jour (10 mg chez les patients ayant une </a:t>
            </a:r>
            <a:r>
              <a:rPr lang="fr-FR" dirty="0" err="1"/>
              <a:t>CrCl</a:t>
            </a:r>
            <a:r>
              <a:rPr lang="fr-FR" dirty="0"/>
              <a:t> 30-50 </a:t>
            </a:r>
            <a:r>
              <a:rPr lang="fr-FR" dirty="0" err="1"/>
              <a:t>mL</a:t>
            </a:r>
            <a:r>
              <a:rPr lang="fr-FR" dirty="0"/>
              <a:t>/min), dabigatran 110 mg ou 150 mg PO BID. Un AOD est préférable à la warfarine, mais si la warfarine doit être utilisée, il vaut mieux utiliser l’INR le plus bas dans la gamme recommandée. Tous les patients doivent recevoir une dose de charge d’AAS de 160 mg au moment de l’ICP (si le patient n’a jamais reçu d’AAS).</a:t>
            </a:r>
          </a:p>
          <a:p>
            <a:pPr marL="228600" indent="-228600">
              <a:buAutoNum type="arabicPeriod"/>
            </a:pPr>
            <a:r>
              <a:rPr lang="fr-FR" dirty="0"/>
              <a:t>Les schémas thérapeutiques évalués dans ce contexte incluent : warfarine quotidiennement ou </a:t>
            </a:r>
            <a:r>
              <a:rPr lang="fr-FR" dirty="0" err="1"/>
              <a:t>rivaroxaban</a:t>
            </a:r>
            <a:r>
              <a:rPr lang="fr-FR" dirty="0"/>
              <a:t> 2,5 mg PO BID. Un AOD est préférable à la warfarine, mais si la warfarine doit être utilisée, l’INR cible recommandé est de 2.0-2.5. Tous les patients doivent recevoir une dose de charge d’AAS de 160 mg au moment de l’ICP (si le patient n’a jamais reçu d’AAS). Ensuite, le traitement par l’AAS peut être arrêté dès le jour suivant l’ICP ou il peut être poursuivi à plus long terme (p.ex., 1 à 6 mois après l’ICP).  Le moment d’arrêter l’AAS dépend du risque ischémique et hémorragique individuel du patient. </a:t>
            </a:r>
          </a:p>
          <a:p>
            <a:pPr marL="228600" indent="-228600">
              <a:buAutoNum type="arabicPeriod"/>
            </a:pPr>
            <a:r>
              <a:rPr lang="fr-FR" dirty="0"/>
              <a:t>La dose d’ACO un an après l’ICP doit être la dose habituelle administrée pour la prévention de l’AVC. Une monothérapie antiplaquettaire avec l’AAS ou le clopidogrel peut être ajoutée à l’ACO en cas de caractéristiques cliniques ou </a:t>
            </a:r>
            <a:r>
              <a:rPr lang="fr-FR" dirty="0" err="1"/>
              <a:t>angiographiques</a:t>
            </a:r>
            <a:r>
              <a:rPr lang="fr-FR" dirty="0"/>
              <a:t> à risque élevé et de faible risque hémorragique </a:t>
            </a:r>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056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34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171450" indent="-171450">
              <a:buFont typeface="Arial"/>
              <a:buChar char="•"/>
            </a:pPr>
            <a:r>
              <a:rPr lang="fr-FR" dirty="0"/>
              <a:t>Toutes les réponses SAUF “Pour toujours” peuvent être correctes ici.  L’objectif est de minimiser la durée de la bithérapie antiplaquettaire (aussi courte qu’un jour chez certains patients, jusqu’à 6 mois chez d’autres, selon le risque relatif ischémique et hémorragique. L’approche est individualisée et déterminée par le cardiologue interventionniste au moment de l’intervention</a:t>
            </a:r>
            <a:r>
              <a:rPr lang="fr-FR" baseline="0" dirty="0"/>
              <a:t>. Les</a:t>
            </a:r>
            <a:r>
              <a:rPr lang="fr-FR" dirty="0"/>
              <a:t> recommandations </a:t>
            </a:r>
            <a:r>
              <a:rPr lang="fr-FR" baseline="0" dirty="0"/>
              <a:t> </a:t>
            </a:r>
            <a:r>
              <a:rPr lang="fr-FR" dirty="0"/>
              <a:t>dans le rapport de cathétérisme doivent donc être suivies</a:t>
            </a:r>
            <a:r>
              <a:rPr lang="fr-FR" baseline="0" dirty="0"/>
              <a:t>.</a:t>
            </a:r>
          </a:p>
          <a:p>
            <a:pPr marL="171450" indent="-171450">
              <a:buFont typeface="Arial"/>
              <a:buChar char="•"/>
            </a:pPr>
            <a:r>
              <a:rPr lang="fr-FR" baseline="0" dirty="0"/>
              <a:t>De nombreux patients </a:t>
            </a:r>
            <a:r>
              <a:rPr lang="fr-FR" dirty="0"/>
              <a:t>atteints d’un SCA sont traités par un traitement médical uniquement</a:t>
            </a:r>
            <a:r>
              <a:rPr lang="fr-FR" baseline="0" dirty="0"/>
              <a:t> (p.ex., consultation tardive, âge avancé, </a:t>
            </a:r>
            <a:r>
              <a:rPr lang="fr-FR" dirty="0"/>
              <a:t>plusieurs comorbidités</a:t>
            </a:r>
            <a:r>
              <a:rPr lang="fr-FR" baseline="0" dirty="0"/>
              <a:t>). En l’absence de FA, ces patients reçoivent une bithérapie antiplaquettaire pendant 12 mois ou plus (étude PEGASUS). En présence de FA concomitante,</a:t>
            </a:r>
            <a:r>
              <a:rPr lang="fr-FR" dirty="0"/>
              <a:t> une monothérapie antiplaquettaire avec le clopidogrel conjointement à un AOD est recommandée pour garantir un juste équilibre entre le risque ischémique et le risque hémorragique</a:t>
            </a:r>
            <a:r>
              <a:rPr lang="fr-FR" baseline="0" dirty="0"/>
              <a:t>.</a:t>
            </a:r>
          </a:p>
          <a:p>
            <a:pPr marL="171450" indent="-171450">
              <a:buFont typeface="Arial"/>
              <a:buChar char="•"/>
            </a:pPr>
            <a:r>
              <a:rPr lang="fr-FR" baseline="0" dirty="0"/>
              <a:t>Bien que </a:t>
            </a:r>
            <a:r>
              <a:rPr lang="fr-FR" dirty="0"/>
              <a:t>dans le SCA, </a:t>
            </a:r>
            <a:r>
              <a:rPr lang="fr-FR" baseline="0" dirty="0"/>
              <a:t>la bithérapie</a:t>
            </a:r>
            <a:r>
              <a:rPr lang="fr-FR" dirty="0"/>
              <a:t> antiplaquettaire avec les deux nouveaux inhibiteurs du récepteur</a:t>
            </a:r>
            <a:r>
              <a:rPr lang="fr-FR" baseline="0" dirty="0"/>
              <a:t> P2Y12 (</a:t>
            </a:r>
            <a:r>
              <a:rPr lang="fr-FR" baseline="0" dirty="0" err="1"/>
              <a:t>ticagrelor</a:t>
            </a:r>
            <a:r>
              <a:rPr lang="fr-FR" baseline="0" dirty="0"/>
              <a:t> et </a:t>
            </a:r>
            <a:r>
              <a:rPr lang="fr-FR" baseline="0" dirty="0" err="1"/>
              <a:t>prasugrel</a:t>
            </a:r>
            <a:r>
              <a:rPr lang="fr-FR" baseline="0" dirty="0"/>
              <a:t>) ait été plus</a:t>
            </a:r>
            <a:r>
              <a:rPr lang="fr-FR" dirty="0"/>
              <a:t> efficace que le clopidogrel pour prévenir les complications ischémiques</a:t>
            </a:r>
            <a:r>
              <a:rPr lang="fr-FR" baseline="0" dirty="0"/>
              <a:t> (études PLATO et TRITON-TIMI 38), ce</a:t>
            </a:r>
            <a:r>
              <a:rPr lang="fr-FR" dirty="0"/>
              <a:t> bénéfice était au dépens du taux hémorragique légèrement plus élevé</a:t>
            </a:r>
            <a:r>
              <a:rPr lang="fr-FR" baseline="0" dirty="0"/>
              <a:t>.  Par conséquent, le clopidogrel </a:t>
            </a:r>
            <a:r>
              <a:rPr lang="fr-FR" dirty="0"/>
              <a:t>est généralement préférable au</a:t>
            </a:r>
            <a:r>
              <a:rPr lang="fr-FR" baseline="0" dirty="0"/>
              <a:t> </a:t>
            </a:r>
            <a:r>
              <a:rPr lang="fr-FR" baseline="0" dirty="0" err="1"/>
              <a:t>ticagrelor</a:t>
            </a:r>
            <a:r>
              <a:rPr lang="fr-FR" baseline="0" dirty="0"/>
              <a:t> ou au </a:t>
            </a:r>
            <a:r>
              <a:rPr lang="fr-FR" baseline="0" dirty="0" err="1"/>
              <a:t>prasugrel</a:t>
            </a:r>
            <a:r>
              <a:rPr lang="fr-FR" baseline="0" dirty="0"/>
              <a:t> dans le SCA, la FA nécessitant un AOD concomitant pour minimiser</a:t>
            </a:r>
            <a:r>
              <a:rPr lang="fr-FR" dirty="0"/>
              <a:t> le risque hémorragique</a:t>
            </a:r>
            <a:r>
              <a:rPr lang="fr-FR" baseline="0" dirty="0"/>
              <a:t>.</a:t>
            </a:r>
          </a:p>
          <a:p>
            <a:endParaRPr lang="fr-FR" dirty="0"/>
          </a:p>
          <a:p>
            <a:pPr marL="171450" indent="-171450">
              <a:buFont typeface="Arial"/>
              <a:buChar char="•"/>
            </a:pPr>
            <a:r>
              <a:rPr lang="fr-FR" dirty="0"/>
              <a:t>L’ajout d’un inhibiteur du récepteur P2Y12 tel que le clopidogrel +/- AAS à un AOD après une ICP avec l’implantation d’un stent vise à réduire le risque de thrombose de stent du fait que la structure métallique du stent est recouverte de cellules endothéliales, éliminant ainsi le contact entre le sang et le métal.</a:t>
            </a:r>
          </a:p>
          <a:p>
            <a:pPr marL="171450" indent="-171450">
              <a:buFont typeface="Arial"/>
              <a:buChar char="•"/>
            </a:pPr>
            <a:r>
              <a:rPr lang="fr-FR" dirty="0"/>
              <a:t>Le temps nécessaire à une </a:t>
            </a:r>
            <a:r>
              <a:rPr lang="fr-FR" dirty="0" err="1"/>
              <a:t>endothélialisation</a:t>
            </a:r>
            <a:r>
              <a:rPr lang="fr-FR" dirty="0"/>
              <a:t> complète varie avec le type de stent (les stents à élution médicamenteuse de dernière génération nécessitent moins de temps, le stents métallique nu nécessitent le moins de temps, mais sont rarement utilisés de nos jours…) ainsi qu’avec des facteurs liés à l’intervention (nombre de stents déployés, nombre de centimètres d’artère coronaire porteuses de stents, efficacité de l’apposition de la structure du stent sur la paroi du vaisseau, stents implantés dans la bifurcation de l’artère coronaire gauche ou dans une bifurcation complexe, etc.).</a:t>
            </a:r>
          </a:p>
          <a:p>
            <a:pPr marL="171450" indent="-171450">
              <a:buFont typeface="Arial"/>
              <a:buChar char="•"/>
            </a:pPr>
            <a:r>
              <a:rPr lang="fr-FR" dirty="0"/>
              <a:t>Par conséquent, les recommandations spécifiques du cardiologue interventionniste doivent être suivies attentivement dans chaque cas, afin d’optimiser la durée de la bithérapie et de minimiser le risque de thrombose de stent ainsi que de complications hémorragiques.</a:t>
            </a:r>
          </a:p>
          <a:p>
            <a:pPr marL="171450" indent="-171450">
              <a:buFont typeface="Arial"/>
              <a:buChar char="•"/>
            </a:pPr>
            <a:endParaRPr lang="fr-FR" dirty="0"/>
          </a:p>
          <a:p>
            <a:pPr marL="0" indent="0">
              <a:buFont typeface="Arial"/>
              <a:buNone/>
            </a:pPr>
            <a:endParaRPr lang="fr-FR" dirty="0"/>
          </a:p>
          <a:p>
            <a:pPr marL="0" indent="0">
              <a:buFont typeface="Arial"/>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321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FR" b="1" dirty="0"/>
              <a:t>C’est une diapositive avec animation montrant la dernière colonne (colonne 3)  et l’approche à adopter chez les patients atteints d’un SCA n’ayant pas subi une ICP</a:t>
            </a:r>
          </a:p>
          <a:p>
            <a:endParaRPr lang="fr-FR" b="1" dirty="0"/>
          </a:p>
          <a:p>
            <a:r>
              <a:rPr lang="fr-FR" dirty="0"/>
              <a:t>Gestion du traitement antithrombotique chez les patients atteints de fibrillation auriculaire (FA) et de coronaropathie/maladie artérielle périphérique. SCA, syndrome coronarien aigu, AAS, acide acétylsalicylique; BID, deux fois par jour; SMN, stent métallique nu; EVB, échafaudage vasculaire </a:t>
            </a:r>
            <a:r>
              <a:rPr lang="fr-FR" dirty="0" err="1"/>
              <a:t>bioabsorbable</a:t>
            </a:r>
            <a:r>
              <a:rPr lang="fr-FR" dirty="0"/>
              <a:t>; SCC, Société canadienne de cardiologie; CHADS</a:t>
            </a:r>
            <a:r>
              <a:rPr lang="fr-FR" baseline="-25000" dirty="0"/>
              <a:t>2</a:t>
            </a:r>
            <a:r>
              <a:rPr lang="fr-FR" dirty="0"/>
              <a:t>, Insuffisance cardiaque  congestive, </a:t>
            </a:r>
            <a:r>
              <a:rPr lang="fr-FR" b="1" dirty="0"/>
              <a:t>H</a:t>
            </a:r>
            <a:r>
              <a:rPr lang="fr-FR" dirty="0"/>
              <a:t>ypertension, Âge, </a:t>
            </a:r>
            <a:r>
              <a:rPr lang="fr-FR" b="1" dirty="0"/>
              <a:t>D</a:t>
            </a:r>
            <a:r>
              <a:rPr lang="fr-FR" dirty="0"/>
              <a:t>iabète, AVC/Accident ischémique transitoire; </a:t>
            </a:r>
            <a:r>
              <a:rPr lang="fr-FR" dirty="0" err="1"/>
              <a:t>CrCl</a:t>
            </a:r>
            <a:r>
              <a:rPr lang="fr-FR" dirty="0"/>
              <a:t>, clairance de la créatinine; CV, cardiovasculaire; SEM, stent à élution médicamenteuse; </a:t>
            </a:r>
            <a:r>
              <a:rPr lang="fr-FR" dirty="0" err="1"/>
              <a:t>TFGe</a:t>
            </a:r>
            <a:r>
              <a:rPr lang="fr-FR" dirty="0"/>
              <a:t>, taux de filtration glomérulaire estimé; INR, rapport international normalisé; AOD, anticoagulant oral direct; ACO, anticoagulant oral; ICP, intervention coronarienne percutanée; PO, par voie orale.</a:t>
            </a:r>
            <a:endParaRPr lang="fr-FR" b="1" dirty="0"/>
          </a:p>
          <a:p>
            <a:pPr marL="228600" indent="-228600">
              <a:buAutoNum type="arabicPeriod"/>
            </a:pPr>
            <a:r>
              <a:rPr lang="fr-FR" dirty="0"/>
              <a:t>Une ICP est considérée comme ayant des caractéristiques à haut risque sur la base des caractéristiques cliniques et </a:t>
            </a:r>
            <a:r>
              <a:rPr lang="fr-FR" dirty="0" err="1"/>
              <a:t>angiographiques</a:t>
            </a:r>
            <a:r>
              <a:rPr lang="fr-FR" dirty="0"/>
              <a:t> telles que le diabète sucré, le tabagisme actuel, la dysfonction rénale chronique (</a:t>
            </a:r>
            <a:r>
              <a:rPr lang="fr-FR" dirty="0" err="1"/>
              <a:t>TFGe</a:t>
            </a:r>
            <a:r>
              <a:rPr lang="fr-FR" dirty="0"/>
              <a:t> &lt; 60 </a:t>
            </a:r>
            <a:r>
              <a:rPr lang="fr-FR" dirty="0" err="1"/>
              <a:t>mL</a:t>
            </a:r>
            <a:r>
              <a:rPr lang="fr-FR" dirty="0"/>
              <a:t>/min), des antécédents de SCA, une thrombose de stent antérieure, une atteinte </a:t>
            </a:r>
            <a:r>
              <a:rPr lang="fr-FR" dirty="0" err="1"/>
              <a:t>pluritronculaire</a:t>
            </a:r>
            <a:r>
              <a:rPr lang="fr-FR" dirty="0"/>
              <a:t>, l’implantation de plusieurs stents, une lésion au niveau de la bifurcation complexe, la longueur totale du stent &gt; 60 mm, une intervention pour une occlusion totale chronique ou l’implantation d’un échafaudage vasculaire </a:t>
            </a:r>
            <a:r>
              <a:rPr lang="fr-FR" dirty="0" err="1"/>
              <a:t>bioabsorbable</a:t>
            </a:r>
            <a:r>
              <a:rPr lang="fr-FR" dirty="0"/>
              <a:t> (EVB).</a:t>
            </a:r>
          </a:p>
          <a:p>
            <a:pPr marL="228600" indent="-228600">
              <a:buAutoNum type="arabicPeriod"/>
            </a:pPr>
            <a:r>
              <a:rPr lang="fr-FR" dirty="0"/>
              <a:t>Les traitements évalués dans ce contexte incluent : warfarine quotidiennement, </a:t>
            </a:r>
            <a:r>
              <a:rPr lang="fr-FR" dirty="0" err="1"/>
              <a:t>rivaroxaban</a:t>
            </a:r>
            <a:r>
              <a:rPr lang="fr-FR" dirty="0"/>
              <a:t> 15 mg PO par jour (10 mg chez les patients ayant une </a:t>
            </a:r>
            <a:r>
              <a:rPr lang="fr-FR" dirty="0" err="1"/>
              <a:t>CrCl</a:t>
            </a:r>
            <a:r>
              <a:rPr lang="fr-FR" dirty="0"/>
              <a:t> 30-50 </a:t>
            </a:r>
            <a:r>
              <a:rPr lang="fr-FR" dirty="0" err="1"/>
              <a:t>mL</a:t>
            </a:r>
            <a:r>
              <a:rPr lang="fr-FR" dirty="0"/>
              <a:t>/min), dabigatran 110 mg ou 150 mg PO BID. Un AOD est préférable à la warfarine, mais si la warfarine doit être utilisée, il vaut mieux utiliser l’INR le plus bas dans la gamme recommandée. Tous les patients doivent recevoir une dose de charge d’AAS de 160 mg au moment de l’ICP (si le patient n’a jamais reçu d’AAS).</a:t>
            </a:r>
          </a:p>
          <a:p>
            <a:pPr marL="228600" indent="-228600">
              <a:buAutoNum type="arabicPeriod"/>
            </a:pPr>
            <a:r>
              <a:rPr lang="fr-FR" dirty="0"/>
              <a:t>Les schémas thérapeutiques évalués dans ce contexte incluent : warfarine quotidiennement ou </a:t>
            </a:r>
            <a:r>
              <a:rPr lang="fr-FR" dirty="0" err="1"/>
              <a:t>rivaroxaban</a:t>
            </a:r>
            <a:r>
              <a:rPr lang="fr-FR" dirty="0"/>
              <a:t> 2,5 mg PO BID. Un AOD est préférable à la warfarine, mais si la warfarine doit être utilisée, l’INR cible recommandé est de 2.0-2.5. Tous les patients doivent recevoir une dose de charge d’AAS de 160 mg au moment de l’ICP (si le patient n’a jamais reçu d’AAS). Ensuite, le traitement par l’AAS peut être arrêté dès le jour suivant l’ICP ou il peut être poursuivi à plus long terme (p.ex., 1 à 6 mois après l’ICP).  Le moment d’arrêter l’AAS dépend du risque ischémique et hémorragique individuel du patient. </a:t>
            </a:r>
          </a:p>
          <a:p>
            <a:pPr marL="228600" indent="-228600">
              <a:buAutoNum type="arabicPeriod"/>
            </a:pPr>
            <a:r>
              <a:rPr lang="fr-FR" dirty="0"/>
              <a:t>La dose d’ACO un an après l’ICP doit être la dose habituelle administrée pour la prévention de l’AVC. Une monothérapie antiplaquettaire avec l’AAS ou le clopidogrel peut être ajoutée à l’ACO en cas de caractéristiques cliniques ou </a:t>
            </a:r>
            <a:r>
              <a:rPr lang="fr-FR" dirty="0" err="1"/>
              <a:t>angiographiques</a:t>
            </a:r>
            <a:r>
              <a:rPr lang="fr-FR" dirty="0"/>
              <a:t> à risque élevé et de faible risque hémorragique </a:t>
            </a:r>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184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24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1"/>
            <a:endParaRPr lang="en-CA" sz="1200" b="1" dirty="0">
              <a:solidFill>
                <a:prstClr val="black"/>
              </a:solidFill>
              <a:latin typeface="Arial Narrow" panose="020B0606020202030204" pitchFamily="34" charset="0"/>
            </a:endParaRP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166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443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007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p:txBody>
      </p:sp>
      <p:sp>
        <p:nvSpPr>
          <p:cNvPr id="4" name="Slide Number Placeholder 3"/>
          <p:cNvSpPr>
            <a:spLocks noGrp="1"/>
          </p:cNvSpPr>
          <p:nvPr>
            <p:ph type="sldNum" sz="quarter" idx="5"/>
          </p:nvPr>
        </p:nvSpPr>
        <p:spPr/>
        <p:txBody>
          <a:bodyPr/>
          <a:lstStyle/>
          <a:p>
            <a:fld id="{04156297-500E-4637-A3B6-DA20CA07D824}" type="slidenum">
              <a:rPr lang="en-US" smtClean="0"/>
              <a:t>28</a:t>
            </a:fld>
            <a:endParaRPr lang="en-US"/>
          </a:p>
        </p:txBody>
      </p:sp>
    </p:spTree>
    <p:extLst>
      <p:ext uri="{BB962C8B-B14F-4D97-AF65-F5344CB8AC3E}">
        <p14:creationId xmlns:p14="http://schemas.microsoft.com/office/powerpoint/2010/main" val="1433621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b="0" i="0" kern="1200" dirty="0">
                <a:solidFill>
                  <a:schemeClr val="tx1"/>
                </a:solidFill>
                <a:effectLst/>
              </a:rPr>
              <a:t>Les patients dans les deux groupes recevant le </a:t>
            </a:r>
            <a:r>
              <a:rPr lang="fr-CH" sz="1200" b="0" i="0" kern="1200" dirty="0" err="1">
                <a:solidFill>
                  <a:schemeClr val="tx1"/>
                </a:solidFill>
                <a:effectLst/>
              </a:rPr>
              <a:t>rivaroxaban</a:t>
            </a:r>
            <a:r>
              <a:rPr lang="fr-CH" sz="1200" b="0" i="0" kern="1200" dirty="0">
                <a:solidFill>
                  <a:schemeClr val="tx1"/>
                </a:solidFill>
                <a:effectLst/>
              </a:rPr>
              <a:t> ont présenté significativement moins d’événements hémorragiques </a:t>
            </a:r>
            <a:r>
              <a:rPr lang="fr-CH" dirty="0"/>
              <a:t>comparativement aux patients dans le groupe recevant une trithérapie.</a:t>
            </a:r>
            <a:endParaRPr lang="fr-CH" sz="1200" b="0" i="0" kern="1200" dirty="0">
              <a:solidFill>
                <a:schemeClr val="tx1"/>
              </a:solidFill>
              <a:effectLst/>
            </a:endParaRPr>
          </a:p>
          <a:p>
            <a:endParaRPr lang="en-CA" b="1" dirty="0"/>
          </a:p>
        </p:txBody>
      </p:sp>
      <p:sp>
        <p:nvSpPr>
          <p:cNvPr id="4" name="Slide Number Placeholder 3"/>
          <p:cNvSpPr>
            <a:spLocks noGrp="1"/>
          </p:cNvSpPr>
          <p:nvPr>
            <p:ph type="sldNum" sz="quarter" idx="5"/>
          </p:nvPr>
        </p:nvSpPr>
        <p:spPr/>
        <p:txBody>
          <a:bodyPr/>
          <a:lstStyle/>
          <a:p>
            <a:fld id="{04156297-500E-4637-A3B6-DA20CA07D824}" type="slidenum">
              <a:rPr lang="en-US" smtClean="0"/>
              <a:t>29</a:t>
            </a:fld>
            <a:endParaRPr lang="en-US"/>
          </a:p>
        </p:txBody>
      </p:sp>
    </p:spTree>
    <p:extLst>
      <p:ext uri="{BB962C8B-B14F-4D97-AF65-F5344CB8AC3E}">
        <p14:creationId xmlns:p14="http://schemas.microsoft.com/office/powerpoint/2010/main" val="156626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278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697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531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1"/>
            <a:endParaRPr lang="en-CA" sz="1200" b="1" dirty="0">
              <a:solidFill>
                <a:prstClr val="black"/>
              </a:solidFill>
              <a:latin typeface="Arial Narrow" panose="020B0606020202030204" pitchFamily="34" charset="0"/>
            </a:endParaRPr>
          </a:p>
          <a:p>
            <a:r>
              <a:rPr lang="en-US" sz="1200" b="1" i="0" u="none" strike="noStrike" kern="1200" baseline="0" dirty="0">
                <a:solidFill>
                  <a:schemeClr val="tx1"/>
                </a:solidFill>
                <a:latin typeface="+mn-lt"/>
                <a:ea typeface="+mn-ea"/>
                <a:cs typeface="+mn-cs"/>
              </a:rPr>
              <a:t>BACKGROUND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Appropriate antithrombotic regimens for patients with atrial fibrillation who have an acute coronary syndrome or have undergone percutaneous coronary intervention (PCI) are unclear. </a:t>
            </a:r>
          </a:p>
          <a:p>
            <a:r>
              <a:rPr lang="en-US" sz="1200" b="1" i="0" u="none" strike="noStrike" kern="1200" baseline="0" dirty="0">
                <a:solidFill>
                  <a:schemeClr val="tx1"/>
                </a:solidFill>
                <a:latin typeface="+mn-lt"/>
                <a:ea typeface="+mn-ea"/>
                <a:cs typeface="+mn-cs"/>
              </a:rPr>
              <a:t>METHODS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In an international trial with a two-by-two factorial design, we randomly assigned patients with atrial fibrillation who had an acute coronary syndrome or had undergone PCI and were planning to take a P2Y12 inhibitor to receive apixaban or a vitamin K antagonist and to receive aspirin or matching placebo for 6 months. The primary outcome was major or clinically relevant nonmajor bleeding. Secondary outcomes included death or hospitalization and a composite of ischemic events. </a:t>
            </a:r>
          </a:p>
          <a:p>
            <a:r>
              <a:rPr lang="en-US" sz="1200" b="1" i="0" u="none" strike="noStrike" kern="1200" baseline="0" dirty="0">
                <a:solidFill>
                  <a:schemeClr val="tx1"/>
                </a:solidFill>
                <a:latin typeface="+mn-lt"/>
                <a:ea typeface="+mn-ea"/>
                <a:cs typeface="+mn-cs"/>
              </a:rPr>
              <a:t>RESULTS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Enrollment included 4614 patients from 33 countries. There were no significant interactions between the two randomization factors on the primary or secondary outcomes. Major or clinically relevant nonmajor bleeding was noted in 10.5% of the patients receiving apixaban, as compared with 14.7% of those receiving a vitamin K antagonist (hazard ratio, 0.69; 95% confidence interval [CI], 0.58 to 0.81; P&lt;0.001 for both noninferiority and superiority), and in 16.1% of the patients receiving aspirin, as compared with 9.0% of those receiving placebo (hazard ratio, 1.89; 95% CI, 1.59 to 2.24; P&lt;0.001). Patients in the apixaban group had a lower incidence of death or hospitalization than those in the vitamin K antagonist group (23.5% vs. 27.4%; hazard ratio, 0.83; 95% CI, 0.74 to 0.93; P = 0.002) and a similar incidence of ischemic events. Patients in the aspirin group had an incidence of death or hospitalization and of ischemic events that was similar to that in the placebo group. </a:t>
            </a:r>
          </a:p>
          <a:p>
            <a:r>
              <a:rPr lang="en-US" sz="1200" b="1" i="0" u="none" strike="noStrike" kern="1200" baseline="0" dirty="0">
                <a:solidFill>
                  <a:schemeClr val="tx1"/>
                </a:solidFill>
                <a:latin typeface="+mn-lt"/>
                <a:ea typeface="+mn-ea"/>
                <a:cs typeface="+mn-cs"/>
              </a:rPr>
              <a:t>CONCLUSIONS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In patients with atrial fibrillation and a recent acute coronary syndrome or PCI treated with a P2Y12 inhibitor, an antithrombotic regimen that included apixaban, without aspirin, resulted in less bleeding and fewer hospitalizations without significant differences in the incidence of ischemic events than regimens that included a vitamin K antagonist, aspirin, or both. (Funded by Bristol-Myers Squibb and Pfizer; AUGUSTUS ClinicalTrials.gov number, NCT02415400.) </a:t>
            </a: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9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sz="1200" b="1" dirty="0">
              <a:solidFill>
                <a:prstClr val="black"/>
              </a:solidFill>
              <a:latin typeface="Arial Narrow" panose="020B0606020202030204" pitchFamily="34" charset="0"/>
            </a:endParaRPr>
          </a:p>
          <a:p>
            <a:r>
              <a:rPr lang="en-CA" sz="1200" b="0" i="0" kern="1200" dirty="0">
                <a:solidFill>
                  <a:schemeClr val="tx1"/>
                </a:solidFill>
                <a:effectLst/>
                <a:latin typeface="+mn-lt"/>
                <a:ea typeface="+mn-ea"/>
                <a:cs typeface="+mn-cs"/>
              </a:rPr>
              <a:t>Results showed that in patients receiving a P2Y12 inhibitor with or without aspirin (antiplatelet therapies), the proportion of patients with major or clinically relevant non-major (CRNM) bleeding at six months was significantly lower for those treated with </a:t>
            </a:r>
            <a:r>
              <a:rPr lang="en-CA" sz="1200" b="0" i="1" kern="1200" dirty="0">
                <a:solidFill>
                  <a:schemeClr val="tx1"/>
                </a:solidFill>
                <a:effectLst/>
                <a:latin typeface="+mn-lt"/>
                <a:ea typeface="+mn-ea"/>
                <a:cs typeface="+mn-cs"/>
              </a:rPr>
              <a:t>apixaban </a:t>
            </a:r>
            <a:r>
              <a:rPr lang="en-CA" sz="1200" b="0" i="0" kern="1200" dirty="0">
                <a:solidFill>
                  <a:schemeClr val="tx1"/>
                </a:solidFill>
                <a:effectLst/>
                <a:latin typeface="+mn-lt"/>
                <a:ea typeface="+mn-ea"/>
                <a:cs typeface="+mn-cs"/>
              </a:rPr>
              <a:t>compared to those treated with a VKA (10.5% vs. 14.7%, respectively; hazard ratio [HR]: 0.69, 95% confidence interval [CI]: 0.58-0.81; p-superiority&lt;0.001).</a:t>
            </a:r>
            <a:endParaRPr lang="en-CA" sz="1200" b="1" dirty="0">
              <a:solidFill>
                <a:prstClr val="black"/>
              </a:solidFill>
              <a:latin typeface="Arial Narrow" panose="020B0606020202030204" pitchFamily="34" charset="0"/>
            </a:endParaRPr>
          </a:p>
          <a:p>
            <a:endParaRPr lang="en-CA" sz="1200" b="1" dirty="0">
              <a:solidFill>
                <a:prstClr val="black"/>
              </a:solidFill>
              <a:latin typeface="Arial Narrow" panose="020B0606020202030204" pitchFamily="34" charset="0"/>
            </a:endParaRP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78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plupart des patients atteints de FA et de coronaropathie admissibles à recevoir un AOD conformément à l’algorithme CHADS-65 reçoivent finalement un AOD seul après 12 mois pendant lesquels la coronaropathie a été stable, c’est-à-dire qu’ils ne souffraient pas de SCA et n’avaient pas besoin d’une revascularisation</a:t>
            </a:r>
            <a:r>
              <a:rPr lang="fr-FR" baseline="0" dirty="0"/>
              <a:t> (</a:t>
            </a:r>
            <a:r>
              <a:rPr lang="fr-FR" dirty="0"/>
              <a:t>ICP ou PAC</a:t>
            </a:r>
            <a:r>
              <a:rPr lang="fr-FR" baseline="0" dirty="0"/>
              <a:t>).</a:t>
            </a:r>
            <a:r>
              <a:rPr lang="fr-FR" dirty="0"/>
              <a:t> </a:t>
            </a:r>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35</a:t>
            </a:fld>
            <a:endParaRPr lang="en-US"/>
          </a:p>
        </p:txBody>
      </p:sp>
    </p:spTree>
    <p:extLst>
      <p:ext uri="{BB962C8B-B14F-4D97-AF65-F5344CB8AC3E}">
        <p14:creationId xmlns:p14="http://schemas.microsoft.com/office/powerpoint/2010/main" val="257689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2630533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8</a:t>
            </a:fld>
            <a:endParaRPr lang="en-US"/>
          </a:p>
        </p:txBody>
      </p:sp>
    </p:spTree>
    <p:extLst>
      <p:ext uri="{BB962C8B-B14F-4D97-AF65-F5344CB8AC3E}">
        <p14:creationId xmlns:p14="http://schemas.microsoft.com/office/powerpoint/2010/main" val="551982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9</a:t>
            </a:fld>
            <a:endParaRPr lang="en-US"/>
          </a:p>
        </p:txBody>
      </p:sp>
    </p:spTree>
    <p:extLst>
      <p:ext uri="{BB962C8B-B14F-4D97-AF65-F5344CB8AC3E}">
        <p14:creationId xmlns:p14="http://schemas.microsoft.com/office/powerpoint/2010/main" val="936107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5.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6.wdp"/><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9.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1.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9.jpeg"/><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6.wdp"/><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4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Cas</a:t>
            </a:r>
            <a:r>
              <a:rPr lang="en-US" sz="4800" b="1" dirty="0">
                <a:solidFill>
                  <a:prstClr val="white"/>
                </a:solidFill>
                <a:latin typeface="Arial Narrow" panose="020B0606020202030204" pitchFamily="34" charset="0"/>
              </a:rPr>
              <a:t> n</a:t>
            </a:r>
            <a:r>
              <a:rPr lang="fr-FR" sz="4800" b="1" baseline="30000" dirty="0">
                <a:latin typeface="Arial Narrow" pitchFamily="34" charset="0"/>
              </a:rPr>
              <a:t>o</a:t>
            </a: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5</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18" descr="A person posing for a picture&#10;&#10;Description automatically generated">
            <a:extLst>
              <a:ext uri="{FF2B5EF4-FFF2-40B4-BE49-F238E27FC236}">
                <a16:creationId xmlns:a16="http://schemas.microsoft.com/office/drawing/2014/main" id="{2D501C92-08EE-409B-967A-D155844FE39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5633" y="1905667"/>
            <a:ext cx="2811138" cy="3577173"/>
          </a:xfrm>
          <a:prstGeom prst="rect">
            <a:avLst/>
          </a:prstGeom>
        </p:spPr>
      </p:pic>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Brett</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286809"/>
            <a:ext cx="5735383" cy="2554545"/>
          </a:xfrm>
          <a:prstGeom prst="rect">
            <a:avLst/>
          </a:prstGeom>
          <a:noFill/>
        </p:spPr>
        <p:txBody>
          <a:bodyPr wrap="square" rtlCol="0">
            <a:spAutoFit/>
          </a:bodyPr>
          <a:lstStyle/>
          <a:p>
            <a:pPr algn="ctr" defTabSz="914400"/>
            <a:r>
              <a:rPr lang="fr-BE" sz="4000" b="1" dirty="0">
                <a:ln w="10160">
                  <a:solidFill>
                    <a:prstClr val="black">
                      <a:lumMod val="65000"/>
                      <a:lumOff val="35000"/>
                    </a:prstClr>
                  </a:solidFill>
                  <a:prstDash val="solid"/>
                </a:ln>
                <a:solidFill>
                  <a:prstClr val="white"/>
                </a:solidFill>
                <a:latin typeface="Arial Narrow" panose="020B0606020202030204" pitchFamily="34" charset="0"/>
              </a:rPr>
              <a:t>Prise en charge du traitement </a:t>
            </a:r>
            <a:r>
              <a:rPr lang="fr-BE" sz="4000" b="1" dirty="0" err="1">
                <a:ln w="10160">
                  <a:solidFill>
                    <a:prstClr val="black">
                      <a:lumMod val="65000"/>
                      <a:lumOff val="35000"/>
                    </a:prstClr>
                  </a:solidFill>
                  <a:prstDash val="solid"/>
                </a:ln>
                <a:solidFill>
                  <a:prstClr val="white"/>
                </a:solidFill>
                <a:latin typeface="Arial Narrow" panose="020B0606020202030204" pitchFamily="34" charset="0"/>
              </a:rPr>
              <a:t>antithrombotique</a:t>
            </a:r>
            <a:r>
              <a:rPr lang="fr-BE" sz="4000" b="1" dirty="0">
                <a:ln w="10160">
                  <a:solidFill>
                    <a:prstClr val="black">
                      <a:lumMod val="65000"/>
                      <a:lumOff val="35000"/>
                    </a:prstClr>
                  </a:solidFill>
                  <a:prstDash val="solid"/>
                </a:ln>
                <a:solidFill>
                  <a:prstClr val="white"/>
                </a:solidFill>
                <a:latin typeface="Arial Narrow" panose="020B0606020202030204" pitchFamily="34" charset="0"/>
              </a:rPr>
              <a:t> des patients atteints de FA et de coronaropathie</a:t>
            </a:r>
          </a:p>
        </p:txBody>
      </p:sp>
      <p:pic>
        <p:nvPicPr>
          <p:cNvPr id="18" name="4E92DA43-5712-40E9-AFDC-2C1062C78C6F" descr="7646DFF2-B812-4635-AA57-5171E34E5A45@chrc">
            <a:extLst>
              <a:ext uri="{FF2B5EF4-FFF2-40B4-BE49-F238E27FC236}">
                <a16:creationId xmlns:a16="http://schemas.microsoft.com/office/drawing/2014/main" id="{EA3A6190-CEF4-40B6-A3FC-100F0D161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511" y="364727"/>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err="1">
                <a:ln>
                  <a:noFill/>
                </a:ln>
                <a:solidFill>
                  <a:srgbClr val="1B1A5A"/>
                </a:solidFill>
                <a:effectLst/>
                <a:uLnTx/>
                <a:uFillTx/>
                <a:latin typeface="Arial Narrow" panose="020B0606020202030204" pitchFamily="34" charset="0"/>
                <a:cs typeface="Aharoni" panose="02010803020104030203" pitchFamily="2" charset="-79"/>
              </a:rPr>
              <a:t>Renseignements</a:t>
            </a:r>
            <a:r>
              <a:rPr kumimoji="0" lang="en-CA" sz="4400" b="1" i="0" u="none" strike="noStrike" kern="1200" cap="none" spc="0" normalizeH="0" noProof="0" dirty="0">
                <a:ln>
                  <a:noFill/>
                </a:ln>
                <a:solidFill>
                  <a:srgbClr val="1B1A5A"/>
                </a:solidFill>
                <a:effectLst/>
                <a:uLnTx/>
                <a:uFillTx/>
                <a:latin typeface="Arial Narrow" panose="020B0606020202030204" pitchFamily="34" charset="0"/>
                <a:cs typeface="Aharoni" panose="02010803020104030203" pitchFamily="2" charset="-79"/>
              </a:rPr>
              <a:t> </a:t>
            </a:r>
            <a:r>
              <a:rPr kumimoji="0" lang="en-CA" sz="4400" b="1" i="0" u="none" strike="noStrike" kern="1200" cap="none" spc="0" normalizeH="0" noProof="0" dirty="0" err="1">
                <a:ln>
                  <a:noFill/>
                </a:ln>
                <a:solidFill>
                  <a:srgbClr val="1B1A5A"/>
                </a:solidFill>
                <a:effectLst/>
                <a:uLnTx/>
                <a:uFillTx/>
                <a:latin typeface="Arial Narrow" panose="020B0606020202030204" pitchFamily="34" charset="0"/>
                <a:cs typeface="Aharoni" panose="02010803020104030203" pitchFamily="2" charset="-79"/>
              </a:rPr>
              <a:t>généraux</a:t>
            </a:r>
            <a:endParaRPr kumimoji="0" lang="en-US" sz="44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GB" sz="900" dirty="0">
                <a:solidFill>
                  <a:schemeClr val="bg1"/>
                </a:solidFill>
                <a:latin typeface="Arial Narrow" panose="020B0606020202030204" pitchFamily="34" charset="0"/>
                <a:cs typeface="Arial" pitchFamily="34" charset="0"/>
              </a:rPr>
              <a:t>Andrade JG et al. Can J </a:t>
            </a:r>
            <a:r>
              <a:rPr lang="en-GB" sz="900" dirty="0" err="1">
                <a:solidFill>
                  <a:schemeClr val="bg1"/>
                </a:solidFill>
                <a:latin typeface="Arial Narrow" panose="020B0606020202030204" pitchFamily="34" charset="0"/>
                <a:cs typeface="Arial" pitchFamily="34" charset="0"/>
              </a:rPr>
              <a:t>Cardiol</a:t>
            </a:r>
            <a:r>
              <a:rPr lang="en-GB" sz="900" dirty="0">
                <a:solidFill>
                  <a:schemeClr val="bg1"/>
                </a:solidFill>
                <a:latin typeface="Arial Narrow" panose="020B0606020202030204" pitchFamily="34" charset="0"/>
                <a:cs typeface="Arial" pitchFamily="34" charset="0"/>
              </a:rPr>
              <a:t> 2018;34:1371-1392</a:t>
            </a:r>
          </a:p>
        </p:txBody>
      </p:sp>
      <p:pic>
        <p:nvPicPr>
          <p:cNvPr id="2" name="Picture 1">
            <a:extLst>
              <a:ext uri="{FF2B5EF4-FFF2-40B4-BE49-F238E27FC236}">
                <a16:creationId xmlns:a16="http://schemas.microsoft.com/office/drawing/2014/main" id="{789E52B8-17A7-4EF6-AA20-CBA2A763A052}"/>
              </a:ext>
            </a:extLst>
          </p:cNvPr>
          <p:cNvPicPr>
            <a:picLocks noChangeAspect="1"/>
          </p:cNvPicPr>
          <p:nvPr/>
        </p:nvPicPr>
        <p:blipFill>
          <a:blip r:embed="rId5"/>
          <a:stretch>
            <a:fillRect/>
          </a:stretch>
        </p:blipFill>
        <p:spPr>
          <a:xfrm>
            <a:off x="-98375" y="1114027"/>
            <a:ext cx="4536657" cy="1645920"/>
          </a:xfrm>
          <a:prstGeom prst="rect">
            <a:avLst/>
          </a:prstGeom>
        </p:spPr>
      </p:pic>
      <p:pic>
        <p:nvPicPr>
          <p:cNvPr id="10" name="Picture 9">
            <a:extLst>
              <a:ext uri="{FF2B5EF4-FFF2-40B4-BE49-F238E27FC236}">
                <a16:creationId xmlns:a16="http://schemas.microsoft.com/office/drawing/2014/main" id="{3387D45A-DEA9-4917-8F22-FCE2A6B0ED1E}"/>
              </a:ext>
            </a:extLst>
          </p:cNvPr>
          <p:cNvPicPr>
            <a:picLocks noChangeAspect="1"/>
          </p:cNvPicPr>
          <p:nvPr/>
        </p:nvPicPr>
        <p:blipFill>
          <a:blip r:embed="rId6"/>
          <a:stretch>
            <a:fillRect/>
          </a:stretch>
        </p:blipFill>
        <p:spPr>
          <a:xfrm>
            <a:off x="4508725" y="1114027"/>
            <a:ext cx="4508991" cy="1645920"/>
          </a:xfrm>
          <a:prstGeom prst="rect">
            <a:avLst/>
          </a:prstGeom>
        </p:spPr>
      </p:pic>
      <p:pic>
        <p:nvPicPr>
          <p:cNvPr id="13" name="Picture 12">
            <a:extLst>
              <a:ext uri="{FF2B5EF4-FFF2-40B4-BE49-F238E27FC236}">
                <a16:creationId xmlns:a16="http://schemas.microsoft.com/office/drawing/2014/main" id="{21B8A3B5-ADF9-4AC6-BA9A-6660C5E828A8}"/>
              </a:ext>
            </a:extLst>
          </p:cNvPr>
          <p:cNvPicPr>
            <a:picLocks noChangeAspect="1"/>
          </p:cNvPicPr>
          <p:nvPr/>
        </p:nvPicPr>
        <p:blipFill>
          <a:blip r:embed="rId7"/>
          <a:stretch>
            <a:fillRect/>
          </a:stretch>
        </p:blipFill>
        <p:spPr>
          <a:xfrm>
            <a:off x="383207" y="2333062"/>
            <a:ext cx="3694506" cy="4473983"/>
          </a:xfrm>
          <a:prstGeom prst="rect">
            <a:avLst/>
          </a:prstGeom>
        </p:spPr>
      </p:pic>
      <p:pic>
        <p:nvPicPr>
          <p:cNvPr id="14" name="Picture 13">
            <a:extLst>
              <a:ext uri="{FF2B5EF4-FFF2-40B4-BE49-F238E27FC236}">
                <a16:creationId xmlns:a16="http://schemas.microsoft.com/office/drawing/2014/main" id="{229790F3-2095-4E5B-8A47-F2F9D7FD8AB8}"/>
              </a:ext>
            </a:extLst>
          </p:cNvPr>
          <p:cNvPicPr>
            <a:picLocks noChangeAspect="1"/>
          </p:cNvPicPr>
          <p:nvPr/>
        </p:nvPicPr>
        <p:blipFill>
          <a:blip r:embed="rId8"/>
          <a:stretch>
            <a:fillRect/>
          </a:stretch>
        </p:blipFill>
        <p:spPr>
          <a:xfrm>
            <a:off x="5161555" y="2449838"/>
            <a:ext cx="4142449" cy="4200755"/>
          </a:xfrm>
          <a:prstGeom prst="rect">
            <a:avLst/>
          </a:prstGeom>
        </p:spPr>
      </p:pic>
      <p:pic>
        <p:nvPicPr>
          <p:cNvPr id="12" name="4E92DA43-5712-40E9-AFDC-2C1062C78C6F" descr="7646DFF2-B812-4635-AA57-5171E34E5A45@chrc">
            <a:extLst>
              <a:ext uri="{FF2B5EF4-FFF2-40B4-BE49-F238E27FC236}">
                <a16:creationId xmlns:a16="http://schemas.microsoft.com/office/drawing/2014/main" id="{EE2CB352-CA27-4C89-B366-B533ED59FE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5163" y="120570"/>
            <a:ext cx="1493016" cy="85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2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76432" y="178336"/>
            <a:ext cx="6623886" cy="1077218"/>
          </a:xfrm>
          <a:prstGeom prst="rect">
            <a:avLst/>
          </a:prstGeom>
          <a:noFill/>
        </p:spPr>
        <p:txBody>
          <a:bodyPr wrap="square">
            <a:spAutoFit/>
          </a:bodyPr>
          <a:lstStyle/>
          <a:p>
            <a:pPr lvl="0">
              <a:defRPr/>
            </a:pPr>
            <a:r>
              <a:rPr lang="fr-BE" sz="3200" b="1" dirty="0">
                <a:solidFill>
                  <a:srgbClr val="1B1A5A"/>
                </a:solidFill>
                <a:latin typeface="Arial Narrow" panose="020B0606020202030204" pitchFamily="34" charset="0"/>
                <a:cs typeface="Aharoni" panose="02010803020104030203" pitchFamily="2" charset="-79"/>
              </a:rPr>
              <a:t>Mise à jour ciblée 2018 des lignes directrices de la SCC sur la FA</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GB" sz="900" dirty="0">
                <a:solidFill>
                  <a:schemeClr val="bg1"/>
                </a:solidFill>
                <a:latin typeface="Arial Narrow" panose="020B0606020202030204" pitchFamily="34" charset="0"/>
                <a:cs typeface="Arial" pitchFamily="34" charset="0"/>
              </a:rPr>
              <a:t>Andrade JG et al. Can J </a:t>
            </a:r>
            <a:r>
              <a:rPr lang="en-GB" sz="900" dirty="0" err="1">
                <a:solidFill>
                  <a:schemeClr val="bg1"/>
                </a:solidFill>
                <a:latin typeface="Arial Narrow" panose="020B0606020202030204" pitchFamily="34" charset="0"/>
                <a:cs typeface="Arial" pitchFamily="34" charset="0"/>
              </a:rPr>
              <a:t>Cardiol</a:t>
            </a:r>
            <a:r>
              <a:rPr lang="en-GB" sz="900" dirty="0">
                <a:solidFill>
                  <a:schemeClr val="bg1"/>
                </a:solidFill>
                <a:latin typeface="Arial Narrow" panose="020B0606020202030204" pitchFamily="34" charset="0"/>
                <a:cs typeface="Arial" pitchFamily="34" charset="0"/>
              </a:rPr>
              <a:t> 2018;34:1371-1392</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307342D-28B2-4B83-8529-A692AA9DAE46}"/>
              </a:ext>
            </a:extLst>
          </p:cNvPr>
          <p:cNvSpPr txBox="1"/>
          <p:nvPr/>
        </p:nvSpPr>
        <p:spPr>
          <a:xfrm>
            <a:off x="238561" y="2994027"/>
            <a:ext cx="8813997" cy="2769989"/>
          </a:xfrm>
          <a:prstGeom prst="rect">
            <a:avLst/>
          </a:prstGeom>
          <a:noFill/>
        </p:spPr>
        <p:txBody>
          <a:bodyPr wrap="square" rtlCol="0">
            <a:spAutoFit/>
          </a:bodyPr>
          <a:lstStyle/>
          <a:p>
            <a:pPr lvl="0" algn="ctr" defTabSz="914400">
              <a:defRPr/>
            </a:pPr>
            <a:r>
              <a:rPr lang="en-CA" sz="3200" b="1" dirty="0">
                <a:solidFill>
                  <a:srgbClr val="19325C"/>
                </a:solidFill>
                <a:latin typeface="Arial Narrow" panose="020B0606020202030204" pitchFamily="34" charset="0"/>
                <a:cs typeface="Candara"/>
              </a:rPr>
              <a:t>RECOMMANDATION</a:t>
            </a:r>
          </a:p>
          <a:p>
            <a:pPr lvl="0" algn="ctr" defTabSz="914400">
              <a:defRPr/>
            </a:pPr>
            <a:endParaRPr lang="en-CA" sz="1600" b="1" dirty="0">
              <a:solidFill>
                <a:prstClr val="black"/>
              </a:solidFill>
              <a:latin typeface="Arial Narrow" panose="020B0606020202030204" pitchFamily="34" charset="0"/>
              <a:cs typeface="Candara"/>
            </a:endParaRPr>
          </a:p>
          <a:p>
            <a:pPr lvl="0" algn="ctr" defTabSz="914400">
              <a:defRPr/>
            </a:pPr>
            <a:r>
              <a:rPr lang="fr-FR" sz="2600" b="1" dirty="0">
                <a:solidFill>
                  <a:prstClr val="black"/>
                </a:solidFill>
                <a:latin typeface="Arial Narrow" panose="020B0606020202030204" pitchFamily="34" charset="0"/>
                <a:cs typeface="Candara"/>
              </a:rPr>
              <a:t>Lorsqu’un AOD est indiqué en présence de coronaropathie ou de maladie vasculaire artérielle, nous suggérons d’utiliser un AOD de préférence à la warfarine </a:t>
            </a:r>
          </a:p>
          <a:p>
            <a:pPr lvl="0" algn="ctr" defTabSz="914400">
              <a:defRPr/>
            </a:pPr>
            <a:endParaRPr kumimoji="0" lang="fr-FR" sz="2800" b="1" i="0" u="none" strike="noStrike" kern="1200" cap="none" spc="0" normalizeH="0" baseline="0" noProof="0" dirty="0">
              <a:ln>
                <a:noFill/>
              </a:ln>
              <a:solidFill>
                <a:prstClr val="black"/>
              </a:solidFill>
              <a:effectLst/>
              <a:uLnTx/>
              <a:uFillTx/>
              <a:latin typeface="Arial Narrow" pitchFamily="34" charset="0"/>
              <a:ea typeface="Lato" panose="020F0502020204030203" pitchFamily="34" charset="0"/>
              <a:cs typeface="Lato" panose="020F0502020204030203" pitchFamily="34" charset="0"/>
            </a:endParaRPr>
          </a:p>
          <a:p>
            <a:pPr lvl="0" algn="ctr" defTabSz="914400">
              <a:defRPr/>
            </a:pPr>
            <a:r>
              <a:rPr lang="fr-FR" sz="2000" b="1" dirty="0">
                <a:solidFill>
                  <a:prstClr val="black"/>
                </a:solidFill>
                <a:latin typeface="Arial Narrow" panose="020B0606020202030204" pitchFamily="34" charset="0"/>
                <a:ea typeface="Lato" panose="020F0502020204030203" pitchFamily="34" charset="0"/>
                <a:cs typeface="Lato" panose="020F0502020204030203" pitchFamily="34" charset="0"/>
              </a:rPr>
              <a:t>(</a:t>
            </a:r>
            <a:r>
              <a:rPr lang="fr-FR" sz="2000" b="1" dirty="0">
                <a:solidFill>
                  <a:prstClr val="black"/>
                </a:solidFill>
                <a:latin typeface="Arial Narrow" pitchFamily="34" charset="0"/>
                <a:cs typeface="Candara"/>
              </a:rPr>
              <a:t>Recommandation faible, niveau de preuve modéré)</a:t>
            </a:r>
            <a:endParaRPr kumimoji="0" lang="fr-FR" sz="2800" i="0" u="none" strike="noStrike" kern="1200" cap="none" spc="0" normalizeH="0" baseline="0" noProof="0" dirty="0">
              <a:ln>
                <a:noFill/>
              </a:ln>
              <a:solidFill>
                <a:prstClr val="black"/>
              </a:solidFill>
              <a:effectLst/>
              <a:uLnTx/>
              <a:uFillTx/>
              <a:latin typeface="Lato"/>
              <a:ea typeface="Lato" panose="020F0502020204030203" pitchFamily="34" charset="0"/>
              <a:cs typeface="Lato" panose="020F0502020204030203" pitchFamily="34" charset="0"/>
            </a:endParaRPr>
          </a:p>
        </p:txBody>
      </p:sp>
      <p:pic>
        <p:nvPicPr>
          <p:cNvPr id="1026" name="Picture 2" descr="Image result for canadian cardiovascular society french logo">
            <a:extLst>
              <a:ext uri="{FF2B5EF4-FFF2-40B4-BE49-F238E27FC236}">
                <a16:creationId xmlns:a16="http://schemas.microsoft.com/office/drawing/2014/main" id="{7F2E70A4-1CE9-4068-8164-8C007016D286}"/>
              </a:ext>
            </a:extLst>
          </p:cNvPr>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095533" y="2263167"/>
            <a:ext cx="4722471" cy="622284"/>
          </a:xfrm>
          <a:prstGeom prst="rect">
            <a:avLst/>
          </a:prstGeom>
          <a:noFill/>
          <a:extLst>
            <a:ext uri="{909E8E84-426E-40DD-AFC4-6F175D3DCCD1}">
              <a14:hiddenFill xmlns:a14="http://schemas.microsoft.com/office/drawing/2010/main">
                <a:solidFill>
                  <a:srgbClr val="FFFFFF"/>
                </a:solidFill>
              </a14:hiddenFill>
            </a:ext>
          </a:extLst>
        </p:spPr>
      </p:pic>
      <p:pic>
        <p:nvPicPr>
          <p:cNvPr id="13" name="4E92DA43-5712-40E9-AFDC-2C1062C78C6F" descr="7646DFF2-B812-4635-AA57-5171E34E5A45@chrc">
            <a:extLst>
              <a:ext uri="{FF2B5EF4-FFF2-40B4-BE49-F238E27FC236}">
                <a16:creationId xmlns:a16="http://schemas.microsoft.com/office/drawing/2014/main" id="{42AE5186-5B6A-4F3E-B658-5B68BDF645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2258" y="178336"/>
            <a:ext cx="2168860" cy="123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54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4058" y="1860423"/>
            <a:ext cx="3927369" cy="4997577"/>
          </a:xfrm>
          <a:prstGeom prst="rect">
            <a:avLst/>
          </a:prstGeom>
        </p:spPr>
      </p:pic>
      <p:sp>
        <p:nvSpPr>
          <p:cNvPr id="15" name="TextBox 14">
            <a:extLst>
              <a:ext uri="{FF2B5EF4-FFF2-40B4-BE49-F238E27FC236}">
                <a16:creationId xmlns:a16="http://schemas.microsoft.com/office/drawing/2014/main" id="{132B2AC5-0C79-4D8A-90FC-8FF74B0ADFFC}"/>
              </a:ext>
            </a:extLst>
          </p:cNvPr>
          <p:cNvSpPr txBox="1"/>
          <p:nvPr/>
        </p:nvSpPr>
        <p:spPr>
          <a:xfrm>
            <a:off x="3419332" y="1523479"/>
            <a:ext cx="5657390" cy="4154984"/>
          </a:xfrm>
          <a:prstGeom prst="rect">
            <a:avLst/>
          </a:prstGeom>
          <a:noFill/>
        </p:spPr>
        <p:txBody>
          <a:bodyPr wrap="square" rtlCol="0">
            <a:spAutoFit/>
          </a:bodyPr>
          <a:lstStyle/>
          <a:p>
            <a:pPr marL="285750" indent="-285750">
              <a:buClr>
                <a:srgbClr val="102642"/>
              </a:buClr>
              <a:buFont typeface="Wingdings" panose="05000000000000000000" pitchFamily="2" charset="2"/>
              <a:buChar char="§"/>
            </a:pPr>
            <a:r>
              <a:rPr lang="fr-FR" sz="2200" b="1" dirty="0">
                <a:latin typeface="Arial Narrow" panose="020B0606020202030204" pitchFamily="34" charset="0"/>
              </a:rPr>
              <a:t>Brett est un comptable à la retraite </a:t>
            </a:r>
          </a:p>
          <a:p>
            <a:pPr marL="285750" indent="-285750">
              <a:buClr>
                <a:srgbClr val="102642"/>
              </a:buClr>
              <a:buFont typeface="Wingdings" panose="05000000000000000000" pitchFamily="2" charset="2"/>
              <a:buChar char="§"/>
            </a:pPr>
            <a:r>
              <a:rPr lang="fr-FR" sz="2200" b="1" dirty="0">
                <a:latin typeface="Arial Narrow" panose="020B0606020202030204" pitchFamily="34" charset="0"/>
              </a:rPr>
              <a:t>Il souffre d’hypertension et de dyslipidémie de longue date</a:t>
            </a:r>
          </a:p>
          <a:p>
            <a:pPr marL="285750" indent="-285750">
              <a:buClr>
                <a:srgbClr val="102642"/>
              </a:buClr>
              <a:buFont typeface="Wingdings" panose="05000000000000000000" pitchFamily="2" charset="2"/>
              <a:buChar char="§"/>
            </a:pPr>
            <a:r>
              <a:rPr lang="fr-FR" sz="2200" b="1" dirty="0">
                <a:latin typeface="Arial Narrow" panose="020B0606020202030204" pitchFamily="34" charset="0"/>
              </a:rPr>
              <a:t>Il s’est arrêté de fumer il y a 5 ans au moment de son infarctus du myocarde (STEMI)</a:t>
            </a:r>
          </a:p>
          <a:p>
            <a:pPr marL="285750" indent="-285750">
              <a:buClr>
                <a:srgbClr val="102642"/>
              </a:buClr>
              <a:buFont typeface="Wingdings" panose="05000000000000000000" pitchFamily="2" charset="2"/>
              <a:buChar char="§"/>
            </a:pPr>
            <a:r>
              <a:rPr lang="fr-FR" sz="2200" b="1" dirty="0">
                <a:latin typeface="Arial Narrow" panose="020B0606020202030204" pitchFamily="34" charset="0"/>
              </a:rPr>
              <a:t>Il a subi durant cette période une ICP primaire avec la pose d’un </a:t>
            </a:r>
            <a:r>
              <a:rPr lang="fr-FR" sz="2200" b="1" dirty="0" err="1">
                <a:latin typeface="Arial Narrow" panose="020B0606020202030204" pitchFamily="34" charset="0"/>
              </a:rPr>
              <a:t>stent</a:t>
            </a:r>
            <a:r>
              <a:rPr lang="fr-FR" sz="2200" b="1" dirty="0">
                <a:latin typeface="Arial Narrow" panose="020B0606020202030204" pitchFamily="34" charset="0"/>
              </a:rPr>
              <a:t> au niveau de l’IVA </a:t>
            </a:r>
          </a:p>
          <a:p>
            <a:pPr marL="285750" indent="-285750">
              <a:buClr>
                <a:srgbClr val="102642"/>
              </a:buClr>
              <a:buFont typeface="Wingdings" panose="05000000000000000000" pitchFamily="2" charset="2"/>
              <a:buChar char="§"/>
            </a:pPr>
            <a:r>
              <a:rPr lang="fr-FR" sz="2200" b="1" dirty="0">
                <a:latin typeface="Arial Narrow" panose="020B0606020202030204" pitchFamily="34" charset="0"/>
              </a:rPr>
              <a:t>Il est depuis actif et asymptomatique d’un point de vue cardiovasculaire </a:t>
            </a:r>
          </a:p>
          <a:p>
            <a:pPr marL="285750" indent="-285750">
              <a:buClr>
                <a:srgbClr val="102642"/>
              </a:buClr>
              <a:buFont typeface="Wingdings" panose="05000000000000000000" pitchFamily="2" charset="2"/>
              <a:buChar char="§"/>
            </a:pPr>
            <a:r>
              <a:rPr lang="fr-FR" sz="2200" b="1" dirty="0">
                <a:latin typeface="Arial Narrow" panose="020B0606020202030204" pitchFamily="34" charset="0"/>
              </a:rPr>
              <a:t>Une FA paroxystique a été diagnostiquée incidemment il y a un an</a:t>
            </a:r>
          </a:p>
          <a:p>
            <a:pPr marL="285750" indent="-285750">
              <a:buClr>
                <a:srgbClr val="102642"/>
              </a:buClr>
              <a:buFont typeface="Wingdings" panose="05000000000000000000" pitchFamily="2" charset="2"/>
              <a:buChar char="§"/>
            </a:pPr>
            <a:endParaRPr lang="en-US" sz="22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669333" y="41096"/>
            <a:ext cx="2428372"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schemeClr val="bg1"/>
                </a:solidFill>
                <a:effectLst/>
                <a:uLnTx/>
                <a:uFillTx/>
                <a:latin typeface="Arial Narrow" panose="020B0606020202030204" pitchFamily="34" charset="0"/>
                <a:cs typeface="Aharoni" panose="02010803020104030203" pitchFamily="2" charset="-79"/>
              </a:rPr>
              <a:t>Cas</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 </a:t>
            </a:r>
            <a:r>
              <a:rPr lang="en-US" sz="5400" b="1" dirty="0">
                <a:solidFill>
                  <a:prstClr val="white"/>
                </a:solidFill>
                <a:latin typeface="Arial Narrow" pitchFamily="34" charset="0"/>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 5</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642984" y="1349000"/>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Brett</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2 </a:t>
            </a:r>
            <a:r>
              <a:rPr lang="en-US"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642166" y="5288396"/>
            <a:ext cx="1257348" cy="1433728"/>
          </a:xfrm>
          <a:prstGeom prst="rect">
            <a:avLst/>
          </a:prstGeom>
        </p:spPr>
      </p:pic>
      <p:pic>
        <p:nvPicPr>
          <p:cNvPr id="12" name="4E92DA43-5712-40E9-AFDC-2C1062C78C6F" descr="7646DFF2-B812-4635-AA57-5171E34E5A45@chrc">
            <a:extLst>
              <a:ext uri="{FF2B5EF4-FFF2-40B4-BE49-F238E27FC236}">
                <a16:creationId xmlns:a16="http://schemas.microsoft.com/office/drawing/2014/main" id="{3BECCA6F-BD11-4B72-B23E-5830C68687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9387" y="120569"/>
            <a:ext cx="1858792" cy="105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4058" y="1860423"/>
            <a:ext cx="3927369" cy="4997577"/>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556142" y="31899"/>
            <a:ext cx="2640128"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schemeClr val="bg1"/>
                </a:solidFill>
                <a:effectLst/>
                <a:uLnTx/>
                <a:uFillTx/>
                <a:latin typeface="Arial Narrow" panose="020B0606020202030204" pitchFamily="34" charset="0"/>
                <a:cs typeface="Aharoni" panose="02010803020104030203" pitchFamily="2" charset="-79"/>
              </a:rPr>
              <a:t>Cas</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 </a:t>
            </a:r>
            <a:r>
              <a:rPr lang="en-US" sz="5400" b="1" dirty="0">
                <a:solidFill>
                  <a:prstClr val="white"/>
                </a:solidFill>
                <a:latin typeface="Arial Narrow" pitchFamily="34" charset="0"/>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 5</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Brett</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2 </a:t>
            </a:r>
            <a:r>
              <a:rPr lang="en-US">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6" name="Picture 5">
            <a:extLst>
              <a:ext uri="{FF2B5EF4-FFF2-40B4-BE49-F238E27FC236}">
                <a16:creationId xmlns:a16="http://schemas.microsoft.com/office/drawing/2014/main" id="{3BCADEF0-8576-4B67-8340-A6F27E30A8A4}"/>
              </a:ext>
            </a:extLst>
          </p:cNvPr>
          <p:cNvPicPr>
            <a:picLocks noChangeAspect="1"/>
          </p:cNvPicPr>
          <p:nvPr/>
        </p:nvPicPr>
        <p:blipFill>
          <a:blip r:embed="rId7"/>
          <a:stretch>
            <a:fillRect/>
          </a:stretch>
        </p:blipFill>
        <p:spPr>
          <a:xfrm>
            <a:off x="3195263" y="1010503"/>
            <a:ext cx="6144657" cy="1742695"/>
          </a:xfrm>
          <a:prstGeom prst="rect">
            <a:avLst/>
          </a:prstGeom>
        </p:spPr>
      </p:pic>
      <p:pic>
        <p:nvPicPr>
          <p:cNvPr id="7" name="Picture 6">
            <a:extLst>
              <a:ext uri="{FF2B5EF4-FFF2-40B4-BE49-F238E27FC236}">
                <a16:creationId xmlns:a16="http://schemas.microsoft.com/office/drawing/2014/main" id="{593AA5D3-6420-4502-9110-302EBF0DEDF4}"/>
              </a:ext>
            </a:extLst>
          </p:cNvPr>
          <p:cNvPicPr>
            <a:picLocks noChangeAspect="1"/>
          </p:cNvPicPr>
          <p:nvPr/>
        </p:nvPicPr>
        <p:blipFill>
          <a:blip r:embed="rId8"/>
          <a:stretch>
            <a:fillRect/>
          </a:stretch>
        </p:blipFill>
        <p:spPr>
          <a:xfrm>
            <a:off x="3180676" y="2864815"/>
            <a:ext cx="5963324" cy="2017892"/>
          </a:xfrm>
          <a:prstGeom prst="rect">
            <a:avLst/>
          </a:prstGeom>
        </p:spPr>
      </p:pic>
      <p:pic>
        <p:nvPicPr>
          <p:cNvPr id="8" name="Picture 7">
            <a:extLst>
              <a:ext uri="{FF2B5EF4-FFF2-40B4-BE49-F238E27FC236}">
                <a16:creationId xmlns:a16="http://schemas.microsoft.com/office/drawing/2014/main" id="{4564EA7B-4904-48C3-85D7-F850DCD3C32E}"/>
              </a:ext>
            </a:extLst>
          </p:cNvPr>
          <p:cNvPicPr>
            <a:picLocks noChangeAspect="1"/>
          </p:cNvPicPr>
          <p:nvPr/>
        </p:nvPicPr>
        <p:blipFill>
          <a:blip r:embed="rId9"/>
          <a:stretch>
            <a:fillRect/>
          </a:stretch>
        </p:blipFill>
        <p:spPr>
          <a:xfrm>
            <a:off x="3195263" y="4842953"/>
            <a:ext cx="5963325" cy="2048011"/>
          </a:xfrm>
          <a:prstGeom prst="rect">
            <a:avLst/>
          </a:prstGeom>
        </p:spPr>
      </p:pic>
      <p:pic>
        <p:nvPicPr>
          <p:cNvPr id="15" name="4E92DA43-5712-40E9-AFDC-2C1062C78C6F" descr="7646DFF2-B812-4635-AA57-5171E34E5A45@chrc">
            <a:extLst>
              <a:ext uri="{FF2B5EF4-FFF2-40B4-BE49-F238E27FC236}">
                <a16:creationId xmlns:a16="http://schemas.microsoft.com/office/drawing/2014/main" id="{40B92430-70C2-4687-ABC8-676A6ADB31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76400" y="69570"/>
            <a:ext cx="1493016" cy="85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39960" y="106366"/>
            <a:ext cx="5379107" cy="6844914"/>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1569660"/>
          </a:xfrm>
          <a:prstGeom prst="rect">
            <a:avLst/>
          </a:prstGeom>
          <a:noFill/>
        </p:spPr>
        <p:txBody>
          <a:bodyPr wrap="square">
            <a:spAutoFit/>
          </a:bodyPr>
          <a:lstStyle/>
          <a:p>
            <a:pPr algn="ctr">
              <a:defRPr/>
            </a:pPr>
            <a:r>
              <a:rPr lang="en-CA" sz="4800" b="1" dirty="0" err="1">
                <a:latin typeface="Arial Narrow" panose="020B0606020202030204" pitchFamily="34" charset="0"/>
                <a:cs typeface="Aharoni" panose="02010803020104030203" pitchFamily="2" charset="-79"/>
              </a:rPr>
              <a:t>Cas</a:t>
            </a:r>
            <a:r>
              <a:rPr lang="en-CA" sz="4800" b="1" dirty="0">
                <a:latin typeface="Arial Narrow" panose="020B0606020202030204" pitchFamily="34" charset="0"/>
                <a:cs typeface="Aharoni" panose="02010803020104030203" pitchFamily="2" charset="-79"/>
              </a:rPr>
              <a:t> </a:t>
            </a:r>
            <a:r>
              <a:rPr lang="en-US" sz="4800" b="1" dirty="0">
                <a:latin typeface="Arial Narrow" pitchFamily="34" charset="0"/>
              </a:rPr>
              <a:t>n</a:t>
            </a:r>
            <a:r>
              <a:rPr lang="fr-FR" sz="4800" b="1" baseline="30000" dirty="0">
                <a:latin typeface="Arial Narrow" pitchFamily="34" charset="0"/>
              </a:rPr>
              <a:t>o</a:t>
            </a:r>
            <a:r>
              <a:rPr lang="en-CA" sz="4800" b="1" dirty="0">
                <a:latin typeface="Arial Narrow" panose="020B0606020202030204" pitchFamily="34" charset="0"/>
                <a:cs typeface="Aharoni" panose="02010803020104030203" pitchFamily="2" charset="-79"/>
              </a:rPr>
              <a:t> 5</a:t>
            </a:r>
            <a:endParaRPr lang="en-US" sz="4800" b="1" dirty="0">
              <a:latin typeface="Arial Narrow" panose="020B0606020202030204" pitchFamily="34" charset="0"/>
              <a:cs typeface="Aharoni" panose="02010803020104030203" pitchFamily="2" charset="-79"/>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C250E6C8-43A8-47E6-B78A-189197B49C48}"/>
              </a:ext>
            </a:extLst>
          </p:cNvPr>
          <p:cNvSpPr/>
          <p:nvPr/>
        </p:nvSpPr>
        <p:spPr>
          <a:xfrm>
            <a:off x="0" y="2965877"/>
            <a:ext cx="9144000" cy="2259200"/>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10764" y="3723862"/>
            <a:ext cx="7511970" cy="1446550"/>
          </a:xfrm>
          <a:prstGeom prst="rect">
            <a:avLst/>
          </a:prstGeom>
        </p:spPr>
        <p:txBody>
          <a:bodyPr wrap="square">
            <a:spAutoFit/>
          </a:bodyPr>
          <a:lstStyle/>
          <a:p>
            <a:pPr algn="ctr">
              <a:defRPr/>
            </a:pPr>
            <a:r>
              <a:rPr lang="fr-CA" sz="2400" b="1" dirty="0">
                <a:solidFill>
                  <a:schemeClr val="bg1">
                    <a:lumMod val="95000"/>
                  </a:schemeClr>
                </a:solidFill>
                <a:latin typeface="Arial Narrow" panose="020B0606020202030204" pitchFamily="34" charset="0"/>
                <a:cs typeface="Candara"/>
              </a:rPr>
              <a:t>Brett prend de l’apixaban mais il se demande pourquoi il n’est plus sous AAS pour la coronaropathie dont il est atteint </a:t>
            </a:r>
            <a:br>
              <a:rPr lang="en-CA" sz="2400" b="1" dirty="0">
                <a:solidFill>
                  <a:schemeClr val="bg1">
                    <a:lumMod val="95000"/>
                  </a:schemeClr>
                </a:solidFill>
                <a:latin typeface="Arial Narrow" panose="020B0606020202030204" pitchFamily="34" charset="0"/>
                <a:cs typeface="Candara"/>
              </a:rPr>
            </a:br>
            <a:r>
              <a:rPr lang="en-CA" sz="2000" b="1" dirty="0">
                <a:solidFill>
                  <a:schemeClr val="bg1">
                    <a:lumMod val="95000"/>
                  </a:schemeClr>
                </a:solidFill>
                <a:latin typeface="Arial Narrow" panose="020B0606020202030204" pitchFamily="34" charset="0"/>
                <a:cs typeface="Candara"/>
              </a:rPr>
              <a:t>(</a:t>
            </a:r>
            <a:r>
              <a:rPr lang="fr-BE" sz="2000" b="1" dirty="0">
                <a:solidFill>
                  <a:schemeClr val="bg1">
                    <a:lumMod val="95000"/>
                  </a:schemeClr>
                </a:solidFill>
                <a:latin typeface="Arial Narrow" panose="020B0606020202030204" pitchFamily="34" charset="0"/>
                <a:cs typeface="Candara"/>
              </a:rPr>
              <a:t>étant donné que l’on a prescrit de l’AAS à son frère pour sa coronaropathie) </a:t>
            </a:r>
            <a:endParaRPr lang="fr-BE" sz="2400" b="1" dirty="0">
              <a:solidFill>
                <a:schemeClr val="bg1">
                  <a:lumMod val="95000"/>
                </a:schemeClr>
              </a:solidFill>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42CFA34A-F0D1-43FE-B750-088519D600F0}"/>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4849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51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311024"/>
            <a:ext cx="8029574" cy="954107"/>
          </a:xfrm>
          <a:prstGeom prst="rect">
            <a:avLst/>
          </a:prstGeom>
        </p:spPr>
        <p:txBody>
          <a:bodyPr wrap="square">
            <a:spAutoFit/>
          </a:bodyPr>
          <a:lstStyle/>
          <a:p>
            <a:pPr algn="ctr">
              <a:defRPr/>
            </a:pPr>
            <a:r>
              <a:rPr lang="fr-FR" sz="2800" b="1" dirty="0">
                <a:solidFill>
                  <a:schemeClr val="bg1">
                    <a:lumMod val="95000"/>
                  </a:schemeClr>
                </a:solidFill>
                <a:latin typeface="Arial Narrow" panose="020B0606020202030204" pitchFamily="34" charset="0"/>
                <a:cs typeface="Candara"/>
              </a:rPr>
              <a:t>Quel est le rôle de l’AAS et d’un AOD dans le contexte de la </a:t>
            </a:r>
            <a:r>
              <a:rPr lang="fr-FR" sz="2800" b="1" dirty="0">
                <a:solidFill>
                  <a:srgbClr val="99DFEB"/>
                </a:solidFill>
                <a:latin typeface="Arial Narrow" panose="020B0606020202030204" pitchFamily="34" charset="0"/>
                <a:cs typeface="Candara"/>
              </a:rPr>
              <a:t>FA et de la coronaropathie stable</a:t>
            </a:r>
            <a:r>
              <a:rPr lang="fr-FR" sz="2800" b="1" dirty="0">
                <a:solidFill>
                  <a:schemeClr val="bg1">
                    <a:lumMod val="95000"/>
                  </a:schemeClr>
                </a:solidFill>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0923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endParaRPr lang="en-CA" sz="1200" b="1" dirty="0">
              <a:solidFill>
                <a:srgbClr val="23334E"/>
              </a:solidFill>
              <a:latin typeface="Arial Narrow" panose="020B0606020202030204" pitchFamily="34" charset="0"/>
              <a:cs typeface="Aharoni" panose="02010803020104030203" pitchFamily="2" charset="-79"/>
            </a:endParaRPr>
          </a:p>
          <a:p>
            <a:pPr algn="l">
              <a:lnSpc>
                <a:spcPct val="100000"/>
              </a:lnSpc>
              <a:spcBef>
                <a:spcPts val="0"/>
              </a:spcBef>
              <a:buClr>
                <a:schemeClr val="accent2"/>
              </a:buClr>
            </a:pPr>
            <a:r>
              <a:rPr lang="fr-MC" b="1" i="1" dirty="0">
                <a:solidFill>
                  <a:srgbClr val="23334E"/>
                </a:solidFill>
                <a:latin typeface="Arial Narrow" panose="020B0606020202030204" pitchFamily="34" charset="0"/>
                <a:cs typeface="Aharoni" panose="02010803020104030203" pitchFamily="2" charset="-79"/>
              </a:rPr>
              <a:t>Choisissez l’une des options suivantes :</a:t>
            </a:r>
          </a:p>
          <a:p>
            <a:pPr algn="l">
              <a:lnSpc>
                <a:spcPct val="100000"/>
              </a:lnSpc>
              <a:spcBef>
                <a:spcPts val="0"/>
              </a:spcBef>
              <a:buClr>
                <a:schemeClr val="accent2"/>
              </a:buClr>
            </a:pPr>
            <a:endParaRPr lang="fr-MC" sz="14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MC" sz="2200" b="1" dirty="0">
                <a:latin typeface="Arial Narrow" panose="020B0606020202030204" pitchFamily="34" charset="0"/>
                <a:ea typeface="Lato" panose="020F0502020204030203" pitchFamily="34" charset="0"/>
                <a:cs typeface="Lato" panose="020F0502020204030203" pitchFamily="34" charset="0"/>
              </a:rPr>
              <a:t>L’utilisation d’un AOD est appropriée chez un patient atteint de FA et de coronaropathie stable</a:t>
            </a:r>
          </a:p>
          <a:p>
            <a:pPr marL="914400" lvl="1" indent="-457200" algn="l" defTabSz="914377">
              <a:lnSpc>
                <a:spcPct val="100000"/>
              </a:lnSpc>
              <a:spcBef>
                <a:spcPts val="600"/>
              </a:spcBef>
              <a:buFont typeface="+mj-lt"/>
              <a:buAutoNum type="arabicPeriod"/>
            </a:pPr>
            <a:r>
              <a:rPr lang="fr-MC" sz="2200" b="1" dirty="0">
                <a:latin typeface="Arial Narrow" panose="020B0606020202030204" pitchFamily="34" charset="0"/>
                <a:ea typeface="Lato" panose="020F0502020204030203" pitchFamily="34" charset="0"/>
                <a:cs typeface="Lato" panose="020F0502020204030203" pitchFamily="34" charset="0"/>
              </a:rPr>
              <a:t>L’ajout d’AAS à un AOD en présence de coronaropathie stable offre un bénéfice additionnel, mais augmente considérablement le risque d’hémorragie</a:t>
            </a:r>
          </a:p>
          <a:p>
            <a:pPr marL="914400" lvl="1" indent="-457200" algn="l" defTabSz="914377">
              <a:lnSpc>
                <a:spcPct val="100000"/>
              </a:lnSpc>
              <a:spcBef>
                <a:spcPts val="600"/>
              </a:spcBef>
              <a:buFont typeface="+mj-lt"/>
              <a:buAutoNum type="arabicPeriod"/>
            </a:pPr>
            <a:r>
              <a:rPr lang="fr-MC" sz="2200" b="1" dirty="0">
                <a:latin typeface="Arial Narrow" panose="020B0606020202030204" pitchFamily="34" charset="0"/>
                <a:ea typeface="Lato" panose="020F0502020204030203" pitchFamily="34" charset="0"/>
                <a:cs typeface="Lato" panose="020F0502020204030203" pitchFamily="34" charset="0"/>
              </a:rPr>
              <a:t>L’utilisation d’AAS seul est appropriée chez un patient atteint de FA présentant un faible risque d’AVC embolique</a:t>
            </a:r>
          </a:p>
          <a:p>
            <a:pPr marL="914400" lvl="1" indent="-457200" algn="l" defTabSz="914377">
              <a:lnSpc>
                <a:spcPct val="100000"/>
              </a:lnSpc>
              <a:spcBef>
                <a:spcPts val="600"/>
              </a:spcBef>
              <a:buFont typeface="+mj-lt"/>
              <a:buAutoNum type="arabicPeriod"/>
            </a:pPr>
            <a:r>
              <a:rPr lang="fr-MC" sz="2200" b="1" dirty="0">
                <a:latin typeface="Arial Narrow" panose="020B0606020202030204" pitchFamily="34" charset="0"/>
                <a:ea typeface="Lato" panose="020F0502020204030203" pitchFamily="34" charset="0"/>
                <a:cs typeface="Lato" panose="020F0502020204030203" pitchFamily="34" charset="0"/>
              </a:rPr>
              <a:t>Tous les énoncés sont corrects</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4" name="4E92DA43-5712-40E9-AFDC-2C1062C78C6F" descr="7646DFF2-B812-4635-AA57-5171E34E5A45@chrc">
            <a:extLst>
              <a:ext uri="{FF2B5EF4-FFF2-40B4-BE49-F238E27FC236}">
                <a16:creationId xmlns:a16="http://schemas.microsoft.com/office/drawing/2014/main" id="{9AEFB2C9-5588-4FC6-BE4C-2B231BFD9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A close up of a sign&#10;&#10;Description automatically generated">
            <a:extLst>
              <a:ext uri="{FF2B5EF4-FFF2-40B4-BE49-F238E27FC236}">
                <a16:creationId xmlns:a16="http://schemas.microsoft.com/office/drawing/2014/main" id="{24CC8382-B60F-4B7C-8E15-6BA5DEE54DEA}"/>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5187" y="84727"/>
            <a:ext cx="1367490" cy="3079932"/>
          </a:xfrm>
          <a:prstGeom prst="rect">
            <a:avLst/>
          </a:prstGeom>
        </p:spPr>
      </p:pic>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6" end="6"/>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106279" y="6177393"/>
            <a:ext cx="6747746" cy="49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R="0" lvl="0" algn="l" defTabSz="457200" rtl="0" eaLnBrk="1" fontAlgn="auto" latinLnBrk="0" hangingPunct="1">
              <a:lnSpc>
                <a:spcPct val="90000"/>
              </a:lnSpc>
              <a:spcBef>
                <a:spcPts val="0"/>
              </a:spcBef>
              <a:spcAft>
                <a:spcPts val="0"/>
              </a:spcAft>
              <a:buClrTx/>
              <a:buSzTx/>
              <a:tabLst/>
              <a:defRPr/>
            </a:pPr>
            <a:r>
              <a:rPr kumimoji="0" lang="en-GB" sz="10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R="0" lvl="0" algn="l" defTabSz="457200" rtl="0" eaLnBrk="1" fontAlgn="auto" latinLnBrk="0" hangingPunct="1">
              <a:lnSpc>
                <a:spcPct val="90000"/>
              </a:lnSpc>
              <a:spcBef>
                <a:spcPts val="0"/>
              </a:spcBef>
              <a:spcAft>
                <a:spcPts val="0"/>
              </a:spcAft>
              <a:buClrTx/>
              <a:buSzTx/>
              <a:tabLst/>
              <a:defRPr/>
            </a:pPr>
            <a:r>
              <a:rPr lang="en-GB" sz="1000" baseline="30000" dirty="0">
                <a:solidFill>
                  <a:prstClr val="white"/>
                </a:solidFill>
                <a:latin typeface="Arial Narrow" panose="020B0606020202030204" pitchFamily="34" charset="0"/>
                <a:cs typeface="Arial" pitchFamily="34" charset="0"/>
              </a:rPr>
              <a:t>2 </a:t>
            </a:r>
            <a:r>
              <a:rPr lang="en-GB" sz="1000" dirty="0">
                <a:solidFill>
                  <a:prstClr val="white"/>
                </a:solidFill>
                <a:latin typeface="Arial Narrow" panose="020B0606020202030204" pitchFamily="34" charset="0"/>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R="0" lvl="0" algn="l" defTabSz="457200" rtl="0" eaLnBrk="1" fontAlgn="auto" latinLnBrk="0" hangingPunct="1">
              <a:lnSpc>
                <a:spcPct val="90000"/>
              </a:lnSpc>
              <a:spcBef>
                <a:spcPts val="0"/>
              </a:spcBef>
              <a:spcAft>
                <a:spcPts val="0"/>
              </a:spcAft>
              <a:buClrTx/>
              <a:buSzTx/>
              <a:tabLst/>
              <a:defRPr/>
            </a:pP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lvl="0">
              <a:lnSpc>
                <a:spcPct val="90000"/>
              </a:lnSpc>
              <a:defRPr/>
            </a:pPr>
            <a:r>
              <a:rPr lang="en-GB" sz="900" dirty="0">
                <a:solidFill>
                  <a:prstClr val="white"/>
                </a:solidFill>
                <a:latin typeface="Arial Narrow" panose="020B0606020202030204" pitchFamily="34" charset="0"/>
                <a:cs typeface="Arial" pitchFamily="34" charset="0"/>
              </a:rPr>
              <a:t>Andrade JG et al. Can J </a:t>
            </a:r>
            <a:r>
              <a:rPr lang="en-GB" sz="900" dirty="0" err="1">
                <a:solidFill>
                  <a:prstClr val="white"/>
                </a:solidFill>
                <a:latin typeface="Arial Narrow" panose="020B0606020202030204" pitchFamily="34" charset="0"/>
                <a:cs typeface="Arial" pitchFamily="34" charset="0"/>
              </a:rPr>
              <a:t>Cardiol</a:t>
            </a:r>
            <a:r>
              <a:rPr lang="en-GB" sz="900" dirty="0">
                <a:solidFill>
                  <a:prstClr val="white"/>
                </a:solidFill>
                <a:latin typeface="Arial Narrow" panose="020B0606020202030204" pitchFamily="34" charset="0"/>
                <a:cs typeface="Arial" pitchFamily="34" charset="0"/>
              </a:rPr>
              <a:t> 2018;34:1371-1392</a:t>
            </a: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5C0925D-36EF-466D-930E-4E7DBC59FF8E}"/>
              </a:ext>
            </a:extLst>
          </p:cNvPr>
          <p:cNvSpPr/>
          <p:nvPr/>
        </p:nvSpPr>
        <p:spPr>
          <a:xfrm>
            <a:off x="161925" y="234170"/>
            <a:ext cx="6384256" cy="954107"/>
          </a:xfrm>
          <a:prstGeom prst="rect">
            <a:avLst/>
          </a:prstGeom>
          <a:noFill/>
        </p:spPr>
        <p:txBody>
          <a:bodyPr wrap="square">
            <a:spAutoFit/>
          </a:bodyPr>
          <a:lstStyle/>
          <a:p>
            <a:pPr>
              <a:defRPr/>
            </a:pPr>
            <a:r>
              <a:rPr lang="fr-CA" sz="2800" b="1" dirty="0">
                <a:solidFill>
                  <a:srgbClr val="1B1A5A"/>
                </a:solidFill>
                <a:latin typeface="Arial Narrow" pitchFamily="34" charset="0"/>
                <a:cs typeface="Aharoni" panose="02010803020104030203" pitchFamily="2" charset="-79"/>
              </a:rPr>
              <a:t>Algorithme 2018 de la SCC (CHADS-65) pour le traitement par un AOD en présence de FA </a:t>
            </a:r>
          </a:p>
        </p:txBody>
      </p:sp>
      <p:pic>
        <p:nvPicPr>
          <p:cNvPr id="2" name="Picture 1">
            <a:extLst>
              <a:ext uri="{FF2B5EF4-FFF2-40B4-BE49-F238E27FC236}">
                <a16:creationId xmlns:a16="http://schemas.microsoft.com/office/drawing/2014/main" id="{47FBA69A-8E9A-4687-8D49-A9FCBF17E00B}"/>
              </a:ext>
            </a:extLst>
          </p:cNvPr>
          <p:cNvPicPr>
            <a:picLocks noChangeAspect="1"/>
          </p:cNvPicPr>
          <p:nvPr/>
        </p:nvPicPr>
        <p:blipFill>
          <a:blip r:embed="rId5"/>
          <a:stretch>
            <a:fillRect/>
          </a:stretch>
        </p:blipFill>
        <p:spPr>
          <a:xfrm>
            <a:off x="1316622" y="1422183"/>
            <a:ext cx="6672805" cy="4608557"/>
          </a:xfrm>
          <a:prstGeom prst="rect">
            <a:avLst/>
          </a:prstGeom>
        </p:spPr>
      </p:pic>
      <p:pic>
        <p:nvPicPr>
          <p:cNvPr id="9" name="4E92DA43-5712-40E9-AFDC-2C1062C78C6F" descr="7646DFF2-B812-4635-AA57-5171E34E5A45@chrc">
            <a:extLst>
              <a:ext uri="{FF2B5EF4-FFF2-40B4-BE49-F238E27FC236}">
                <a16:creationId xmlns:a16="http://schemas.microsoft.com/office/drawing/2014/main" id="{E3A88FAF-9D48-4AEC-8A4C-DB52CB8963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1088" y="156348"/>
            <a:ext cx="1711681" cy="97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1527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04781"/>
            <a:ext cx="6181002" cy="954107"/>
          </a:xfrm>
          <a:prstGeom prst="rect">
            <a:avLst/>
          </a:prstGeom>
          <a:noFill/>
        </p:spPr>
        <p:txBody>
          <a:bodyPr wrap="square">
            <a:spAutoFit/>
          </a:bodyPr>
          <a:lstStyle/>
          <a:p>
            <a:pPr lvl="0">
              <a:defRPr/>
            </a:pPr>
            <a:r>
              <a:rPr lang="fr-MC" sz="2800" b="1" dirty="0">
                <a:solidFill>
                  <a:srgbClr val="1B1A5A"/>
                </a:solidFill>
                <a:latin typeface="Arial Narrow" panose="020B0606020202030204" pitchFamily="34" charset="0"/>
                <a:cs typeface="Aharoni" panose="02010803020104030203" pitchFamily="2" charset="-79"/>
              </a:rPr>
              <a:t>Mise à jour ciblée 2018 des lignes directrices sur la FA</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GB" sz="900" dirty="0">
                <a:solidFill>
                  <a:schemeClr val="bg1"/>
                </a:solidFill>
                <a:latin typeface="Arial Narrow" panose="020B0606020202030204" pitchFamily="34" charset="0"/>
                <a:cs typeface="Arial" pitchFamily="34" charset="0"/>
              </a:rPr>
              <a:t>Andrade JG et al. Can J </a:t>
            </a:r>
            <a:r>
              <a:rPr lang="en-GB" sz="900" dirty="0" err="1">
                <a:solidFill>
                  <a:schemeClr val="bg1"/>
                </a:solidFill>
                <a:latin typeface="Arial Narrow" panose="020B0606020202030204" pitchFamily="34" charset="0"/>
                <a:cs typeface="Arial" pitchFamily="34" charset="0"/>
              </a:rPr>
              <a:t>Cardiol</a:t>
            </a:r>
            <a:r>
              <a:rPr lang="en-GB" sz="900" dirty="0">
                <a:solidFill>
                  <a:schemeClr val="bg1"/>
                </a:solidFill>
                <a:latin typeface="Arial Narrow" panose="020B0606020202030204" pitchFamily="34" charset="0"/>
                <a:cs typeface="Arial" pitchFamily="34" charset="0"/>
              </a:rPr>
              <a:t> 2018;34:1371-1392</a:t>
            </a:r>
          </a:p>
        </p:txBody>
      </p:sp>
      <p:sp>
        <p:nvSpPr>
          <p:cNvPr id="18" name="Rectangle 17">
            <a:extLst>
              <a:ext uri="{FF2B5EF4-FFF2-40B4-BE49-F238E27FC236}">
                <a16:creationId xmlns:a16="http://schemas.microsoft.com/office/drawing/2014/main" id="{EFB4E5F0-48FA-45A3-9A50-6467FF363D5C}"/>
              </a:ext>
            </a:extLst>
          </p:cNvPr>
          <p:cNvSpPr/>
          <p:nvPr/>
        </p:nvSpPr>
        <p:spPr>
          <a:xfrm>
            <a:off x="134547" y="1628213"/>
            <a:ext cx="8847527" cy="4226904"/>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624983"/>
            <a:ext cx="182880" cy="4224528"/>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621692"/>
            <a:ext cx="182880" cy="4224528"/>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0E1ECDE6-3CA1-4E5C-ADAE-4D3608850176}"/>
              </a:ext>
            </a:extLst>
          </p:cNvPr>
          <p:cNvSpPr/>
          <p:nvPr/>
        </p:nvSpPr>
        <p:spPr>
          <a:xfrm>
            <a:off x="2815708" y="2276481"/>
            <a:ext cx="4140404" cy="459383"/>
          </a:xfrm>
          <a:prstGeom prst="rect">
            <a:avLst/>
          </a:prstGeom>
        </p:spPr>
        <p:txBody>
          <a:bodyPr wrap="square">
            <a:spAutoFit/>
          </a:bodyPr>
          <a:lstStyle/>
          <a:p>
            <a:pPr lvl="0" algn="ctr" defTabSz="914400">
              <a:defRPr/>
            </a:pPr>
            <a:r>
              <a:rPr lang="en-CA" sz="2400" b="1" dirty="0">
                <a:solidFill>
                  <a:srgbClr val="19325C"/>
                </a:solidFill>
                <a:latin typeface="Arial Narrow" panose="020B0606020202030204" pitchFamily="34" charset="0"/>
                <a:cs typeface="Candara"/>
              </a:rPr>
              <a:t>RECOMMANDATIONS</a:t>
            </a:r>
          </a:p>
        </p:txBody>
      </p:sp>
      <p:sp>
        <p:nvSpPr>
          <p:cNvPr id="15" name="TextBox 14">
            <a:extLst>
              <a:ext uri="{FF2B5EF4-FFF2-40B4-BE49-F238E27FC236}">
                <a16:creationId xmlns:a16="http://schemas.microsoft.com/office/drawing/2014/main" id="{C5E18781-02DF-49FA-8C2A-832F23FB5739}"/>
              </a:ext>
            </a:extLst>
          </p:cNvPr>
          <p:cNvSpPr txBox="1"/>
          <p:nvPr/>
        </p:nvSpPr>
        <p:spPr>
          <a:xfrm>
            <a:off x="5288492" y="3001337"/>
            <a:ext cx="3749040" cy="1077218"/>
          </a:xfrm>
          <a:prstGeom prst="rect">
            <a:avLst/>
          </a:prstGeom>
          <a:noFill/>
        </p:spPr>
        <p:txBody>
          <a:bodyPr wrap="square" rtlCol="0">
            <a:spAutoFit/>
          </a:bodyPr>
          <a:lstStyle/>
          <a:p>
            <a:pPr marL="0" lvl="1" algn="ctr"/>
            <a:r>
              <a:rPr lang="fr-CH" sz="1600" b="1" dirty="0">
                <a:latin typeface="Arial Narrow" panose="020B0606020202030204" pitchFamily="34" charset="0"/>
                <a:ea typeface="Lato" panose="020F0502020204030203" pitchFamily="34" charset="0"/>
                <a:cs typeface="Lato" panose="020F0502020204030203" pitchFamily="34" charset="0"/>
              </a:rPr>
              <a:t>L’utilisation d’</a:t>
            </a:r>
            <a:r>
              <a:rPr lang="fr-CH" sz="1600" b="1" dirty="0">
                <a:solidFill>
                  <a:srgbClr val="2A559A"/>
                </a:solidFill>
                <a:latin typeface="Arial Narrow" panose="020B0606020202030204" pitchFamily="34" charset="0"/>
                <a:ea typeface="Lato" panose="020F0502020204030203" pitchFamily="34" charset="0"/>
                <a:cs typeface="Lato" panose="020F0502020204030203" pitchFamily="34" charset="0"/>
              </a:rPr>
              <a:t>AAS seul </a:t>
            </a:r>
            <a:r>
              <a:rPr lang="fr-CH" sz="1600" b="1" dirty="0">
                <a:latin typeface="Arial Narrow" panose="020B0606020202030204" pitchFamily="34" charset="0"/>
                <a:ea typeface="Lato" panose="020F0502020204030203" pitchFamily="34" charset="0"/>
                <a:cs typeface="Lato" panose="020F0502020204030203" pitchFamily="34" charset="0"/>
              </a:rPr>
              <a:t>est appropriée chez les patients atteints de FA présentant un faible risque d’AVC embolique </a:t>
            </a:r>
            <a:br>
              <a:rPr lang="fr-CH" sz="1600" b="1" dirty="0">
                <a:latin typeface="Arial Narrow" panose="020B0606020202030204" pitchFamily="34" charset="0"/>
                <a:ea typeface="Lato" panose="020F0502020204030203" pitchFamily="34" charset="0"/>
                <a:cs typeface="Lato" panose="020F0502020204030203" pitchFamily="34" charset="0"/>
              </a:rPr>
            </a:br>
            <a:r>
              <a:rPr lang="fr-CH" sz="1600" b="1" dirty="0">
                <a:latin typeface="Arial Narrow" panose="020B0606020202030204" pitchFamily="34" charset="0"/>
                <a:ea typeface="Lato" panose="020F0502020204030203" pitchFamily="34" charset="0"/>
                <a:cs typeface="Lato" panose="020F0502020204030203" pitchFamily="34" charset="0"/>
              </a:rPr>
              <a:t>(&lt; 1,5 %/année)</a:t>
            </a:r>
          </a:p>
        </p:txBody>
      </p:sp>
      <p:sp>
        <p:nvSpPr>
          <p:cNvPr id="16" name="TextBox 15">
            <a:extLst>
              <a:ext uri="{FF2B5EF4-FFF2-40B4-BE49-F238E27FC236}">
                <a16:creationId xmlns:a16="http://schemas.microsoft.com/office/drawing/2014/main" id="{594A9E2B-ED6E-449E-9078-C4F5131555EC}"/>
              </a:ext>
            </a:extLst>
          </p:cNvPr>
          <p:cNvSpPr txBox="1"/>
          <p:nvPr/>
        </p:nvSpPr>
        <p:spPr>
          <a:xfrm>
            <a:off x="5244566" y="4529228"/>
            <a:ext cx="3887858" cy="1323439"/>
          </a:xfrm>
          <a:prstGeom prst="rect">
            <a:avLst/>
          </a:prstGeom>
          <a:noFill/>
        </p:spPr>
        <p:txBody>
          <a:bodyPr wrap="square" rtlCol="0">
            <a:spAutoFit/>
          </a:bodyPr>
          <a:lstStyle/>
          <a:p>
            <a:pPr marL="0" lvl="1" algn="ctr"/>
            <a:r>
              <a:rPr lang="fr-MC" sz="1600" b="1" dirty="0">
                <a:latin typeface="Arial Narrow" panose="020B0606020202030204" pitchFamily="34" charset="0"/>
                <a:ea typeface="Lato" panose="020F0502020204030203" pitchFamily="34" charset="0"/>
                <a:cs typeface="Lato" panose="020F0502020204030203" pitchFamily="34" charset="0"/>
              </a:rPr>
              <a:t>L’utilisation d’</a:t>
            </a:r>
            <a:r>
              <a:rPr lang="fr-MC" sz="1600" b="1" dirty="0">
                <a:solidFill>
                  <a:srgbClr val="2A559A"/>
                </a:solidFill>
                <a:latin typeface="Arial Narrow" panose="020B0606020202030204" pitchFamily="34" charset="0"/>
                <a:ea typeface="Lato" panose="020F0502020204030203" pitchFamily="34" charset="0"/>
                <a:cs typeface="Lato" panose="020F0502020204030203" pitchFamily="34" charset="0"/>
              </a:rPr>
              <a:t>un AOD seul </a:t>
            </a:r>
            <a:r>
              <a:rPr lang="fr-MC" sz="1600" b="1" dirty="0">
                <a:latin typeface="Arial Narrow" panose="020B0606020202030204" pitchFamily="34" charset="0"/>
                <a:ea typeface="Lato" panose="020F0502020204030203" pitchFamily="34" charset="0"/>
                <a:cs typeface="Lato" panose="020F0502020204030203" pitchFamily="34" charset="0"/>
              </a:rPr>
              <a:t>est appropriée chez les patients atteints de FA dans le contexte d’une coronaropathie stable lorsqu’une anticoagulation est indiquée (risque d’AVC embolique ≥ 1,5 %/année)</a:t>
            </a:r>
          </a:p>
        </p:txBody>
      </p:sp>
      <p:pic>
        <p:nvPicPr>
          <p:cNvPr id="17" name="Picture 2" descr="Image result for canadian cardiovascular society french logo">
            <a:extLst>
              <a:ext uri="{FF2B5EF4-FFF2-40B4-BE49-F238E27FC236}">
                <a16:creationId xmlns:a16="http://schemas.microsoft.com/office/drawing/2014/main" id="{9F5AF886-4FB6-412C-9F14-1E03E62D7C2B}"/>
              </a:ext>
            </a:extLst>
          </p:cNvPr>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356395" y="1641098"/>
            <a:ext cx="4722471" cy="6222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9E5288-04C9-44E4-9492-D3F4F9E5F548}"/>
              </a:ext>
            </a:extLst>
          </p:cNvPr>
          <p:cNvPicPr>
            <a:picLocks noChangeAspect="1"/>
          </p:cNvPicPr>
          <p:nvPr/>
        </p:nvPicPr>
        <p:blipFill>
          <a:blip r:embed="rId7"/>
          <a:stretch>
            <a:fillRect/>
          </a:stretch>
        </p:blipFill>
        <p:spPr>
          <a:xfrm>
            <a:off x="243359" y="2806641"/>
            <a:ext cx="5150444" cy="1686471"/>
          </a:xfrm>
          <a:prstGeom prst="rect">
            <a:avLst/>
          </a:prstGeom>
        </p:spPr>
      </p:pic>
      <p:pic>
        <p:nvPicPr>
          <p:cNvPr id="6" name="Picture 5">
            <a:extLst>
              <a:ext uri="{FF2B5EF4-FFF2-40B4-BE49-F238E27FC236}">
                <a16:creationId xmlns:a16="http://schemas.microsoft.com/office/drawing/2014/main" id="{F62B9DC3-18A4-472A-9E60-C1B04FA77871}"/>
              </a:ext>
            </a:extLst>
          </p:cNvPr>
          <p:cNvPicPr>
            <a:picLocks noChangeAspect="1"/>
          </p:cNvPicPr>
          <p:nvPr/>
        </p:nvPicPr>
        <p:blipFill>
          <a:blip r:embed="rId8"/>
          <a:stretch>
            <a:fillRect/>
          </a:stretch>
        </p:blipFill>
        <p:spPr>
          <a:xfrm>
            <a:off x="223269" y="4671045"/>
            <a:ext cx="5141637" cy="1178392"/>
          </a:xfrm>
          <a:prstGeom prst="rect">
            <a:avLst/>
          </a:prstGeom>
        </p:spPr>
      </p:pic>
      <p:pic>
        <p:nvPicPr>
          <p:cNvPr id="21" name="4E92DA43-5712-40E9-AFDC-2C1062C78C6F" descr="7646DFF2-B812-4635-AA57-5171E34E5A45@chrc">
            <a:extLst>
              <a:ext uri="{FF2B5EF4-FFF2-40B4-BE49-F238E27FC236}">
                <a16:creationId xmlns:a16="http://schemas.microsoft.com/office/drawing/2014/main" id="{C5CD1486-0720-419C-8942-8FC2BA1421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8866" y="204781"/>
            <a:ext cx="1691161" cy="96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0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39960" y="106366"/>
            <a:ext cx="5379107" cy="6844914"/>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algn="ctr">
              <a:defRPr/>
            </a:pPr>
            <a:r>
              <a:rPr lang="en-CA" sz="4800" b="1" dirty="0" err="1">
                <a:latin typeface="Arial Narrow" panose="020B0606020202030204" pitchFamily="34" charset="0"/>
                <a:cs typeface="Aharoni" panose="02010803020104030203" pitchFamily="2" charset="-79"/>
              </a:rPr>
              <a:t>Cas</a:t>
            </a:r>
            <a:r>
              <a:rPr lang="en-CA" sz="4800" b="1" dirty="0">
                <a:latin typeface="Arial Narrow" panose="020B0606020202030204" pitchFamily="34" charset="0"/>
                <a:cs typeface="Aharoni" panose="02010803020104030203" pitchFamily="2" charset="-79"/>
              </a:rPr>
              <a:t> </a:t>
            </a:r>
            <a:r>
              <a:rPr lang="en-US" sz="4800" b="1" dirty="0">
                <a:latin typeface="Arial Narrow" pitchFamily="34" charset="0"/>
              </a:rPr>
              <a:t>n</a:t>
            </a:r>
            <a:r>
              <a:rPr lang="fr-FR" sz="4800" b="1" baseline="30000" dirty="0">
                <a:latin typeface="Arial Narrow" pitchFamily="34" charset="0"/>
              </a:rPr>
              <a:t>o</a:t>
            </a:r>
            <a:r>
              <a:rPr lang="en-CA" sz="4800" b="1" dirty="0">
                <a:latin typeface="Arial Narrow" panose="020B0606020202030204" pitchFamily="34" charset="0"/>
                <a:cs typeface="Aharoni" panose="02010803020104030203" pitchFamily="2" charset="-79"/>
              </a:rPr>
              <a:t> 5</a:t>
            </a:r>
            <a:endParaRPr lang="en-US" sz="4800" b="1" dirty="0">
              <a:latin typeface="Arial Narrow" panose="020B0606020202030204" pitchFamily="34" charset="0"/>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5669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0469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986826" y="3166941"/>
            <a:ext cx="7048500" cy="1877437"/>
          </a:xfrm>
          <a:prstGeom prst="rect">
            <a:avLst/>
          </a:prstGeom>
        </p:spPr>
        <p:txBody>
          <a:bodyPr wrap="square">
            <a:spAutoFit/>
          </a:bodyPr>
          <a:lstStyle/>
          <a:p>
            <a:pPr lvl="0" algn="ctr">
              <a:defRPr/>
            </a:pPr>
            <a:r>
              <a:rPr lang="fr-CA" sz="2900" b="1" dirty="0">
                <a:solidFill>
                  <a:prstClr val="white">
                    <a:lumMod val="95000"/>
                  </a:prstClr>
                </a:solidFill>
                <a:latin typeface="Arial Narrow" panose="020B0606020202030204" pitchFamily="34" charset="0"/>
                <a:cs typeface="Candara"/>
              </a:rPr>
              <a:t>Brett a subi une </a:t>
            </a:r>
            <a:r>
              <a:rPr lang="fr-CA" sz="2900" b="1" dirty="0">
                <a:solidFill>
                  <a:srgbClr val="99DFEB"/>
                </a:solidFill>
                <a:latin typeface="Arial Narrow" panose="020B0606020202030204" pitchFamily="34" charset="0"/>
                <a:cs typeface="Candara"/>
              </a:rPr>
              <a:t>ICP élective </a:t>
            </a:r>
            <a:r>
              <a:rPr lang="fr-CA" sz="2900" b="1" dirty="0">
                <a:solidFill>
                  <a:prstClr val="white">
                    <a:lumMod val="95000"/>
                  </a:prstClr>
                </a:solidFill>
                <a:latin typeface="Arial Narrow" panose="020B0606020202030204" pitchFamily="34" charset="0"/>
                <a:cs typeface="Candara"/>
              </a:rPr>
              <a:t>avec implantation d’un </a:t>
            </a:r>
            <a:r>
              <a:rPr lang="fr-CA" sz="2900" b="1" dirty="0" err="1">
                <a:solidFill>
                  <a:prstClr val="white">
                    <a:lumMod val="95000"/>
                  </a:prstClr>
                </a:solidFill>
                <a:latin typeface="Arial Narrow" panose="020B0606020202030204" pitchFamily="34" charset="0"/>
                <a:cs typeface="Candara"/>
              </a:rPr>
              <a:t>stent</a:t>
            </a:r>
            <a:r>
              <a:rPr lang="fr-CA" sz="2900" b="1" dirty="0">
                <a:solidFill>
                  <a:prstClr val="white">
                    <a:lumMod val="95000"/>
                  </a:prstClr>
                </a:solidFill>
                <a:latin typeface="Arial Narrow" panose="020B0606020202030204" pitchFamily="34" charset="0"/>
                <a:cs typeface="Candara"/>
              </a:rPr>
              <a:t> coronarien il y a un mois et a été placé sous bithérapie avec </a:t>
            </a:r>
            <a:r>
              <a:rPr lang="fr-CA" sz="2900" b="1" dirty="0" err="1">
                <a:solidFill>
                  <a:srgbClr val="99DFEB"/>
                </a:solidFill>
                <a:latin typeface="Arial Narrow" panose="020B0606020202030204" pitchFamily="34" charset="0"/>
                <a:cs typeface="Candara"/>
              </a:rPr>
              <a:t>clopidogrel</a:t>
            </a:r>
            <a:r>
              <a:rPr lang="fr-CA" sz="2900" b="1" dirty="0">
                <a:solidFill>
                  <a:srgbClr val="99DFEB"/>
                </a:solidFill>
                <a:latin typeface="Arial Narrow" panose="020B0606020202030204" pitchFamily="34" charset="0"/>
                <a:cs typeface="Candara"/>
              </a:rPr>
              <a:t> + apixaban</a:t>
            </a:r>
            <a:endParaRPr kumimoji="0" lang="fr-CA" sz="2900" b="1" i="0" u="none" strike="noStrike" kern="1200" cap="none" spc="0" normalizeH="0" baseline="0" dirty="0">
              <a:ln>
                <a:noFill/>
              </a:ln>
              <a:solidFill>
                <a:srgbClr val="99DFEB"/>
              </a:solidFill>
              <a:effectLst/>
              <a:uLnTx/>
              <a:uFillTx/>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AA4FC9A1-8D2B-4394-9D5A-93E6FEEF8AE9}"/>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58768"/>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299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79907" y="1247460"/>
            <a:ext cx="7697239" cy="1077218"/>
          </a:xfrm>
          <a:prstGeom prst="rect">
            <a:avLst/>
          </a:prstGeom>
        </p:spPr>
        <p:txBody>
          <a:bodyPr wrap="square">
            <a:spAutoFit/>
          </a:bodyPr>
          <a:lstStyle/>
          <a:p>
            <a:pPr lvl="0" algn="ctr">
              <a:defRPr/>
            </a:pPr>
            <a:r>
              <a:rPr lang="fr-MC" sz="3200" b="1" dirty="0">
                <a:solidFill>
                  <a:prstClr val="white">
                    <a:lumMod val="95000"/>
                  </a:prstClr>
                </a:solidFill>
                <a:latin typeface="Arial Narrow" panose="020B0606020202030204" pitchFamily="34" charset="0"/>
                <a:cs typeface="Candara"/>
              </a:rPr>
              <a:t>Pendant combien de temps </a:t>
            </a:r>
          </a:p>
          <a:p>
            <a:pPr lvl="0" algn="ctr">
              <a:defRPr/>
            </a:pPr>
            <a:r>
              <a:rPr lang="fr-MC" sz="3200" b="1" dirty="0">
                <a:solidFill>
                  <a:prstClr val="white">
                    <a:lumMod val="95000"/>
                  </a:prstClr>
                </a:solidFill>
                <a:latin typeface="Arial Narrow" panose="020B0606020202030204" pitchFamily="34" charset="0"/>
                <a:cs typeface="Candara"/>
              </a:rPr>
              <a:t>continuerez-vous le traitement de Brett?</a:t>
            </a:r>
            <a:endParaRPr kumimoji="0" lang="fr-MC" sz="32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20810"/>
            <a:ext cx="8613235"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lang="fr-CH" sz="2800" b="1" i="1" dirty="0">
                <a:solidFill>
                  <a:srgbClr val="23334E"/>
                </a:solidFill>
                <a:latin typeface="Arial Narrow" panose="020B0606020202030204" pitchFamily="34" charset="0"/>
                <a:cs typeface="Aharoni" panose="02010803020104030203" pitchFamily="2" charset="-79"/>
              </a:rPr>
              <a:t>Sélectionnez une ou plusieurs des options suivantes </a:t>
            </a:r>
            <a:r>
              <a:rPr kumimoji="0" lang="fr-CH" sz="28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CH" sz="14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H" sz="2800" b="1" dirty="0">
                <a:solidFill>
                  <a:prstClr val="black"/>
                </a:solidFill>
                <a:latin typeface="Arial Narrow" panose="020B0606020202030204" pitchFamily="34" charset="0"/>
                <a:ea typeface="Lato" panose="020F0502020204030203" pitchFamily="34" charset="0"/>
                <a:cs typeface="Lato" panose="020F0502020204030203" pitchFamily="34" charset="0"/>
              </a:rPr>
              <a:t>1 mois</a:t>
            </a:r>
          </a:p>
          <a:p>
            <a:pPr marL="914400" lvl="1" indent="-457200" algn="l" defTabSz="914377">
              <a:lnSpc>
                <a:spcPct val="100000"/>
              </a:lnSpc>
              <a:spcBef>
                <a:spcPts val="600"/>
              </a:spcBef>
              <a:buFont typeface="+mj-lt"/>
              <a:buAutoNum type="arabicPeriod"/>
            </a:pPr>
            <a:r>
              <a:rPr lang="fr-CH" sz="2800" b="1" dirty="0">
                <a:solidFill>
                  <a:prstClr val="black"/>
                </a:solidFill>
                <a:latin typeface="Arial Narrow" panose="020B0606020202030204" pitchFamily="34" charset="0"/>
                <a:ea typeface="Lato" panose="020F0502020204030203" pitchFamily="34" charset="0"/>
                <a:cs typeface="Lato" panose="020F0502020204030203" pitchFamily="34" charset="0"/>
              </a:rPr>
              <a:t>3 mois</a:t>
            </a:r>
          </a:p>
          <a:p>
            <a:pPr marL="914400" lvl="1" indent="-457200" algn="l" defTabSz="914377">
              <a:lnSpc>
                <a:spcPct val="100000"/>
              </a:lnSpc>
              <a:spcBef>
                <a:spcPts val="600"/>
              </a:spcBef>
              <a:buFont typeface="+mj-lt"/>
              <a:buAutoNum type="arabicPeriod"/>
            </a:pPr>
            <a:r>
              <a:rPr lang="fr-CH" sz="2800" b="1" dirty="0">
                <a:solidFill>
                  <a:prstClr val="black"/>
                </a:solidFill>
                <a:latin typeface="Arial Narrow" panose="020B0606020202030204" pitchFamily="34" charset="0"/>
                <a:ea typeface="Lato" panose="020F0502020204030203" pitchFamily="34" charset="0"/>
                <a:cs typeface="Lato" panose="020F0502020204030203" pitchFamily="34" charset="0"/>
              </a:rPr>
              <a:t>6 mois</a:t>
            </a:r>
          </a:p>
          <a:p>
            <a:pPr marL="914400" lvl="1" indent="-457200" algn="l" defTabSz="914377">
              <a:lnSpc>
                <a:spcPct val="100000"/>
              </a:lnSpc>
              <a:spcBef>
                <a:spcPts val="600"/>
              </a:spcBef>
              <a:buFont typeface="+mj-lt"/>
              <a:buAutoNum type="arabicPeriod"/>
            </a:pPr>
            <a:r>
              <a:rPr lang="fr-CH" sz="2800" b="1" dirty="0">
                <a:solidFill>
                  <a:prstClr val="black"/>
                </a:solidFill>
                <a:latin typeface="Arial Narrow" panose="020B0606020202030204" pitchFamily="34" charset="0"/>
                <a:ea typeface="Lato" panose="020F0502020204030203" pitchFamily="34" charset="0"/>
                <a:cs typeface="Lato" panose="020F0502020204030203" pitchFamily="34" charset="0"/>
              </a:rPr>
              <a:t>1 an</a:t>
            </a:r>
          </a:p>
          <a:p>
            <a:pPr marL="914400" lvl="1" indent="-457200" algn="l" defTabSz="914377">
              <a:lnSpc>
                <a:spcPct val="100000"/>
              </a:lnSpc>
              <a:spcBef>
                <a:spcPts val="600"/>
              </a:spcBef>
              <a:buFont typeface="+mj-lt"/>
              <a:buAutoNum type="arabicPeriod"/>
            </a:pPr>
            <a:r>
              <a:rPr lang="fr-CH" sz="2800" b="1" dirty="0">
                <a:solidFill>
                  <a:prstClr val="black"/>
                </a:solidFill>
                <a:latin typeface="Arial Narrow" panose="020B0606020202030204" pitchFamily="34" charset="0"/>
                <a:ea typeface="Lato" panose="020F0502020204030203" pitchFamily="34" charset="0"/>
                <a:cs typeface="Lato" panose="020F0502020204030203" pitchFamily="34" charset="0"/>
              </a:rPr>
              <a:t>Aussi longtemps que le cardiologue interventionniste le préconise</a:t>
            </a:r>
            <a:endParaRPr kumimoji="0" lang="fr-CH"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95DF8D7F-D8DC-499C-B8E0-D48D88D07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9B358B35-3BE3-41A0-A328-0AC1E22D05C0}"/>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5187" y="84727"/>
            <a:ext cx="1367490" cy="3079932"/>
          </a:xfrm>
          <a:prstGeom prst="rect">
            <a:avLst/>
          </a:prstGeom>
        </p:spPr>
      </p:pic>
    </p:spTree>
    <p:extLst>
      <p:ext uri="{BB962C8B-B14F-4D97-AF65-F5344CB8AC3E}">
        <p14:creationId xmlns:p14="http://schemas.microsoft.com/office/powerpoint/2010/main" val="43096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7" end="7"/>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5170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p:txBody>
      </p:sp>
      <p:sp>
        <p:nvSpPr>
          <p:cNvPr id="2" name="Rectangle 1">
            <a:extLst>
              <a:ext uri="{FF2B5EF4-FFF2-40B4-BE49-F238E27FC236}">
                <a16:creationId xmlns:a16="http://schemas.microsoft.com/office/drawing/2014/main" id="{AC4EEF5C-13EB-42D6-81C6-6BFC37670CB5}"/>
              </a:ext>
            </a:extLst>
          </p:cNvPr>
          <p:cNvSpPr/>
          <p:nvPr/>
        </p:nvSpPr>
        <p:spPr>
          <a:xfrm>
            <a:off x="4298481" y="6345247"/>
            <a:ext cx="4031873" cy="338554"/>
          </a:xfrm>
          <a:prstGeom prst="rect">
            <a:avLst/>
          </a:prstGeom>
        </p:spPr>
        <p:txBody>
          <a:bodyPr wrap="none">
            <a:spAutoFit/>
          </a:bodyPr>
          <a:lstStyle/>
          <a:p>
            <a:pPr lvl="0">
              <a:defRPr/>
            </a:pPr>
            <a:r>
              <a:rPr lang="en-CA" sz="1600" b="1" dirty="0">
                <a:solidFill>
                  <a:schemeClr val="bg1"/>
                </a:solidFill>
                <a:latin typeface="Arial Narrow" panose="020B0606020202030204" pitchFamily="34" charset="0"/>
                <a:cs typeface="Aharoni" panose="02010803020104030203" pitchFamily="2" charset="-79"/>
              </a:rPr>
              <a:t>* </a:t>
            </a:r>
            <a:r>
              <a:rPr lang="en-CA" sz="1600" b="1" dirty="0" err="1">
                <a:solidFill>
                  <a:schemeClr val="bg1"/>
                </a:solidFill>
                <a:latin typeface="Arial Narrow" panose="020B0606020202030204" pitchFamily="34" charset="0"/>
                <a:cs typeface="Aharoni" panose="02010803020104030203" pitchFamily="2" charset="-79"/>
              </a:rPr>
              <a:t>âgés</a:t>
            </a:r>
            <a:r>
              <a:rPr lang="en-CA" sz="1600" b="1" dirty="0">
                <a:solidFill>
                  <a:schemeClr val="bg1"/>
                </a:solidFill>
                <a:latin typeface="Arial Narrow" panose="020B0606020202030204" pitchFamily="34" charset="0"/>
                <a:cs typeface="Candara"/>
              </a:rPr>
              <a:t> ≥ 65 </a:t>
            </a:r>
            <a:r>
              <a:rPr lang="en-CA" sz="1600" b="1" dirty="0" err="1">
                <a:solidFill>
                  <a:schemeClr val="bg1"/>
                </a:solidFill>
                <a:latin typeface="Arial Narrow" panose="020B0606020202030204" pitchFamily="34" charset="0"/>
                <a:cs typeface="Candara"/>
              </a:rPr>
              <a:t>ans</a:t>
            </a:r>
            <a:r>
              <a:rPr lang="en-CA" sz="1600" b="1" dirty="0">
                <a:solidFill>
                  <a:schemeClr val="bg1"/>
                </a:solidFill>
                <a:latin typeface="Arial Narrow" panose="020B0606020202030204" pitchFamily="34" charset="0"/>
                <a:cs typeface="Candara"/>
              </a:rPr>
              <a:t> </a:t>
            </a:r>
            <a:r>
              <a:rPr lang="en-CA" sz="1600" b="1" dirty="0" err="1">
                <a:solidFill>
                  <a:schemeClr val="bg1"/>
                </a:solidFill>
                <a:latin typeface="Arial Narrow" panose="020B0606020202030204" pitchFamily="34" charset="0"/>
                <a:cs typeface="Candara"/>
              </a:rPr>
              <a:t>ou</a:t>
            </a:r>
            <a:r>
              <a:rPr lang="en-CA" sz="1600" b="1" dirty="0">
                <a:solidFill>
                  <a:schemeClr val="bg1"/>
                </a:solidFill>
                <a:latin typeface="Arial Narrow" panose="020B0606020202030204" pitchFamily="34" charset="0"/>
                <a:cs typeface="Candara"/>
              </a:rPr>
              <a:t> </a:t>
            </a:r>
            <a:r>
              <a:rPr lang="en-CA" sz="1600" b="1" dirty="0" err="1">
                <a:solidFill>
                  <a:schemeClr val="bg1"/>
                </a:solidFill>
                <a:latin typeface="Arial Narrow" panose="020B0606020202030204" pitchFamily="34" charset="0"/>
                <a:cs typeface="Candara"/>
              </a:rPr>
              <a:t>ayant</a:t>
            </a:r>
            <a:r>
              <a:rPr lang="en-CA" sz="1600" b="1" dirty="0">
                <a:solidFill>
                  <a:schemeClr val="bg1"/>
                </a:solidFill>
                <a:latin typeface="Arial Narrow" panose="020B0606020202030204" pitchFamily="34" charset="0"/>
                <a:cs typeface="Candara"/>
              </a:rPr>
              <a:t> un score CHADS</a:t>
            </a:r>
            <a:r>
              <a:rPr lang="en-CA" sz="1600" b="1" baseline="-25000" dirty="0">
                <a:solidFill>
                  <a:schemeClr val="bg1"/>
                </a:solidFill>
                <a:latin typeface="Arial Narrow" panose="020B0606020202030204" pitchFamily="34" charset="0"/>
                <a:cs typeface="Candara"/>
              </a:rPr>
              <a:t>2</a:t>
            </a:r>
            <a:r>
              <a:rPr lang="en-CA" sz="1600" b="1" dirty="0">
                <a:solidFill>
                  <a:schemeClr val="bg1"/>
                </a:solidFill>
                <a:latin typeface="Arial Narrow" panose="020B0606020202030204" pitchFamily="34" charset="0"/>
                <a:cs typeface="Candara"/>
              </a:rPr>
              <a:t>  ≥ 1</a:t>
            </a:r>
          </a:p>
        </p:txBody>
      </p:sp>
      <p:pic>
        <p:nvPicPr>
          <p:cNvPr id="3" name="Picture 2">
            <a:extLst>
              <a:ext uri="{FF2B5EF4-FFF2-40B4-BE49-F238E27FC236}">
                <a16:creationId xmlns:a16="http://schemas.microsoft.com/office/drawing/2014/main" id="{784F6BAB-C655-40A9-B722-BA6D6E858704}"/>
              </a:ext>
            </a:extLst>
          </p:cNvPr>
          <p:cNvPicPr>
            <a:picLocks noChangeAspect="1"/>
          </p:cNvPicPr>
          <p:nvPr/>
        </p:nvPicPr>
        <p:blipFill>
          <a:blip r:embed="rId5"/>
          <a:stretch>
            <a:fillRect/>
          </a:stretch>
        </p:blipFill>
        <p:spPr>
          <a:xfrm>
            <a:off x="223541" y="5560835"/>
            <a:ext cx="1848703" cy="634120"/>
          </a:xfrm>
          <a:prstGeom prst="rect">
            <a:avLst/>
          </a:prstGeom>
        </p:spPr>
      </p:pic>
      <p:pic>
        <p:nvPicPr>
          <p:cNvPr id="6" name="Picture 5">
            <a:extLst>
              <a:ext uri="{FF2B5EF4-FFF2-40B4-BE49-F238E27FC236}">
                <a16:creationId xmlns:a16="http://schemas.microsoft.com/office/drawing/2014/main" id="{6FE613E5-04F2-496E-8EBA-499C6D10D74C}"/>
              </a:ext>
            </a:extLst>
          </p:cNvPr>
          <p:cNvPicPr>
            <a:picLocks noChangeAspect="1"/>
          </p:cNvPicPr>
          <p:nvPr/>
        </p:nvPicPr>
        <p:blipFill>
          <a:blip r:embed="rId6"/>
          <a:stretch>
            <a:fillRect/>
          </a:stretch>
        </p:blipFill>
        <p:spPr>
          <a:xfrm>
            <a:off x="2159272" y="1431217"/>
            <a:ext cx="2813049" cy="4663435"/>
          </a:xfrm>
          <a:prstGeom prst="rect">
            <a:avLst/>
          </a:prstGeom>
        </p:spPr>
      </p:pic>
      <p:pic>
        <p:nvPicPr>
          <p:cNvPr id="10" name="Picture 9">
            <a:extLst>
              <a:ext uri="{FF2B5EF4-FFF2-40B4-BE49-F238E27FC236}">
                <a16:creationId xmlns:a16="http://schemas.microsoft.com/office/drawing/2014/main" id="{F725D004-C817-4802-B42A-1365A700901A}"/>
              </a:ext>
            </a:extLst>
          </p:cNvPr>
          <p:cNvPicPr>
            <a:picLocks noChangeAspect="1"/>
          </p:cNvPicPr>
          <p:nvPr/>
        </p:nvPicPr>
        <p:blipFill>
          <a:blip r:embed="rId7"/>
          <a:stretch>
            <a:fillRect/>
          </a:stretch>
        </p:blipFill>
        <p:spPr>
          <a:xfrm>
            <a:off x="5167423" y="1448332"/>
            <a:ext cx="2807288" cy="4663440"/>
          </a:xfrm>
          <a:prstGeom prst="rect">
            <a:avLst/>
          </a:prstGeom>
        </p:spPr>
      </p:pic>
      <p:sp>
        <p:nvSpPr>
          <p:cNvPr id="16" name="Rectangle 15">
            <a:extLst>
              <a:ext uri="{FF2B5EF4-FFF2-40B4-BE49-F238E27FC236}">
                <a16:creationId xmlns:a16="http://schemas.microsoft.com/office/drawing/2014/main" id="{5F50F7CA-5393-41FF-9208-1B84F976333C}"/>
              </a:ext>
            </a:extLst>
          </p:cNvPr>
          <p:cNvSpPr/>
          <p:nvPr/>
        </p:nvSpPr>
        <p:spPr>
          <a:xfrm>
            <a:off x="161925" y="59790"/>
            <a:ext cx="7204085" cy="110799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MC" sz="2200" b="1" i="0" u="none" strike="noStrike" kern="1200" cap="none" spc="0" normalizeH="0" baseline="0" noProof="0" dirty="0">
                <a:ln>
                  <a:noFill/>
                </a:ln>
                <a:solidFill>
                  <a:srgbClr val="2A559A"/>
                </a:solidFill>
                <a:effectLst/>
                <a:uLnTx/>
                <a:uFillTx/>
                <a:latin typeface="Arial Narrow" panose="020B0606020202030204" pitchFamily="34" charset="0"/>
                <a:cs typeface="Aharoni" panose="02010803020104030203" pitchFamily="2" charset="-79"/>
              </a:rPr>
              <a:t>Patients</a:t>
            </a:r>
            <a:r>
              <a:rPr kumimoji="0" lang="fr-MC" sz="2200" b="1" i="0" u="none" strike="noStrike" kern="1200" cap="none" spc="0" normalizeH="0" noProof="0" dirty="0">
                <a:ln>
                  <a:noFill/>
                </a:ln>
                <a:solidFill>
                  <a:srgbClr val="2A559A"/>
                </a:solidFill>
                <a:effectLst/>
                <a:uLnTx/>
                <a:uFillTx/>
                <a:latin typeface="Arial Narrow" panose="020B0606020202030204" pitchFamily="34" charset="0"/>
                <a:cs typeface="Aharoni" panose="02010803020104030203" pitchFamily="2" charset="-79"/>
              </a:rPr>
              <a:t> atteints de FA souffrant de coronaropathie ou de maladie artérielle périphérique </a:t>
            </a:r>
            <a:r>
              <a:rPr kumimoji="0" lang="fr-MC" sz="2200" b="1" i="0" u="none" strike="noStrike" kern="1200" cap="none" spc="0" normalizeH="0" baseline="0" noProof="0" dirty="0">
                <a:ln>
                  <a:noFill/>
                </a:ln>
                <a:solidFill>
                  <a:srgbClr val="2A559A"/>
                </a:solidFill>
                <a:effectLst/>
                <a:uLnTx/>
                <a:uFillTx/>
                <a:latin typeface="Arial Narrow" panose="020B0606020202030204" pitchFamily="34" charset="0"/>
                <a:cs typeface="Aharoni" panose="02010803020104030203" pitchFamily="2" charset="-79"/>
              </a:rPr>
              <a:t>chez</a:t>
            </a:r>
            <a:r>
              <a:rPr kumimoji="0" lang="fr-MC" sz="2200" b="1" i="0" u="none" strike="noStrike" kern="1200" cap="none" spc="0" normalizeH="0" noProof="0" dirty="0">
                <a:ln>
                  <a:noFill/>
                </a:ln>
                <a:solidFill>
                  <a:srgbClr val="2A559A"/>
                </a:solidFill>
                <a:effectLst/>
                <a:uLnTx/>
                <a:uFillTx/>
                <a:latin typeface="Arial Narrow" panose="020B0606020202030204" pitchFamily="34" charset="0"/>
                <a:cs typeface="Aharoni" panose="02010803020104030203" pitchFamily="2" charset="-79"/>
              </a:rPr>
              <a:t> qui un AOD </a:t>
            </a:r>
            <a:r>
              <a:rPr lang="fr-MC" sz="2200" b="1" noProof="0" dirty="0">
                <a:solidFill>
                  <a:srgbClr val="2A559A"/>
                </a:solidFill>
                <a:latin typeface="Arial Narrow" panose="020B0606020202030204" pitchFamily="34" charset="0"/>
                <a:cs typeface="Aharoni" panose="02010803020104030203" pitchFamily="2" charset="-79"/>
              </a:rPr>
              <a:t>est </a:t>
            </a:r>
            <a:r>
              <a:rPr lang="fr-MC" sz="2200" b="1" dirty="0">
                <a:solidFill>
                  <a:srgbClr val="2A559A"/>
                </a:solidFill>
                <a:latin typeface="Arial Narrow" panose="020B0606020202030204" pitchFamily="34" charset="0"/>
                <a:cs typeface="Aharoni" panose="02010803020104030203" pitchFamily="2" charset="-79"/>
              </a:rPr>
              <a:t>indiqué</a:t>
            </a:r>
            <a:r>
              <a:rPr kumimoji="0" lang="fr-MC" sz="2200" b="1" i="0" u="none" strike="noStrike" kern="1200" cap="none" spc="0" normalizeH="0" baseline="0" noProof="0" dirty="0">
                <a:ln>
                  <a:noFill/>
                </a:ln>
                <a:solidFill>
                  <a:srgbClr val="2A559A"/>
                </a:solidFill>
                <a:effectLst/>
                <a:uLnTx/>
                <a:uFillTx/>
                <a:latin typeface="Arial Narrow" panose="020B0606020202030204" pitchFamily="34" charset="0"/>
                <a:cs typeface="Aharoni" panose="02010803020104030203" pitchFamily="2" charset="-79"/>
              </a:rPr>
              <a:t>*</a:t>
            </a:r>
          </a:p>
          <a:p>
            <a:pPr>
              <a:defRPr/>
            </a:pPr>
            <a:r>
              <a:rPr lang="en-CA" sz="2200" b="1" dirty="0">
                <a:solidFill>
                  <a:srgbClr val="1B1A5A"/>
                </a:solidFill>
                <a:latin typeface="Arial Narrow" panose="020B0606020202030204" pitchFamily="34" charset="0"/>
                <a:cs typeface="Aharoni" panose="02010803020104030203" pitchFamily="2" charset="-79"/>
              </a:rPr>
              <a:t>Mise à jour </a:t>
            </a:r>
            <a:r>
              <a:rPr lang="en-CA" sz="2200" b="1" dirty="0" err="1">
                <a:solidFill>
                  <a:srgbClr val="1B1A5A"/>
                </a:solidFill>
                <a:latin typeface="Arial Narrow" panose="020B0606020202030204" pitchFamily="34" charset="0"/>
                <a:cs typeface="Aharoni" panose="02010803020104030203" pitchFamily="2" charset="-79"/>
              </a:rPr>
              <a:t>ciblée</a:t>
            </a:r>
            <a:r>
              <a:rPr lang="en-CA" sz="2200" b="1" dirty="0">
                <a:solidFill>
                  <a:srgbClr val="1B1A5A"/>
                </a:solidFill>
                <a:latin typeface="Arial Narrow" panose="020B0606020202030204" pitchFamily="34" charset="0"/>
                <a:cs typeface="Aharoni" panose="02010803020104030203" pitchFamily="2" charset="-79"/>
              </a:rPr>
              <a:t> 2018 de la SCC sur la FA</a:t>
            </a:r>
          </a:p>
        </p:txBody>
      </p:sp>
      <p:pic>
        <p:nvPicPr>
          <p:cNvPr id="12" name="4E92DA43-5712-40E9-AFDC-2C1062C78C6F" descr="7646DFF2-B812-4635-AA57-5171E34E5A45@chrc">
            <a:extLst>
              <a:ext uri="{FF2B5EF4-FFF2-40B4-BE49-F238E27FC236}">
                <a16:creationId xmlns:a16="http://schemas.microsoft.com/office/drawing/2014/main" id="{D64FA042-5C63-4CCC-A3CC-A35A674B19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7948" y="21799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607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39960" y="106366"/>
            <a:ext cx="5379107" cy="6844914"/>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1569660"/>
          </a:xfrm>
          <a:prstGeom prst="rect">
            <a:avLst/>
          </a:prstGeom>
          <a:noFill/>
        </p:spPr>
        <p:txBody>
          <a:bodyPr wrap="square">
            <a:spAutoFit/>
          </a:bodyPr>
          <a:lstStyle/>
          <a:p>
            <a:pPr algn="ctr">
              <a:defRPr/>
            </a:pPr>
            <a:r>
              <a:rPr lang="en-CA" sz="4800" b="1" dirty="0" err="1">
                <a:latin typeface="Arial Narrow" panose="020B0606020202030204" pitchFamily="34" charset="0"/>
                <a:cs typeface="Aharoni" panose="02010803020104030203" pitchFamily="2" charset="-79"/>
              </a:rPr>
              <a:t>Cas</a:t>
            </a:r>
            <a:r>
              <a:rPr lang="en-CA" sz="4800" b="1" dirty="0">
                <a:latin typeface="Arial Narrow" panose="020B0606020202030204" pitchFamily="34" charset="0"/>
                <a:cs typeface="Aharoni" panose="02010803020104030203" pitchFamily="2" charset="-79"/>
              </a:rPr>
              <a:t> </a:t>
            </a:r>
            <a:r>
              <a:rPr lang="en-US" sz="4800" b="1" dirty="0">
                <a:latin typeface="Arial Narrow" pitchFamily="34" charset="0"/>
              </a:rPr>
              <a:t>n</a:t>
            </a:r>
            <a:r>
              <a:rPr lang="fr-FR" sz="4800" b="1" baseline="30000" dirty="0">
                <a:latin typeface="Arial Narrow" pitchFamily="34" charset="0"/>
              </a:rPr>
              <a:t>o</a:t>
            </a:r>
            <a:r>
              <a:rPr lang="en-CA" sz="4800" b="1" dirty="0">
                <a:latin typeface="Arial Narrow" panose="020B0606020202030204" pitchFamily="34" charset="0"/>
                <a:cs typeface="Aharoni" panose="02010803020104030203" pitchFamily="2" charset="-79"/>
              </a:rPr>
              <a:t> 5</a:t>
            </a:r>
            <a:endParaRPr lang="en-US" sz="4800" b="1" dirty="0">
              <a:latin typeface="Arial Narrow" panose="020B0606020202030204" pitchFamily="34" charset="0"/>
              <a:cs typeface="Aharoni" panose="02010803020104030203" pitchFamily="2" charset="-79"/>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5669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0469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915390" y="3327762"/>
            <a:ext cx="7110002" cy="1431161"/>
          </a:xfrm>
          <a:prstGeom prst="rect">
            <a:avLst/>
          </a:prstGeom>
        </p:spPr>
        <p:txBody>
          <a:bodyPr wrap="square">
            <a:spAutoFit/>
          </a:bodyPr>
          <a:lstStyle/>
          <a:p>
            <a:pPr lvl="0" algn="ctr">
              <a:defRPr/>
            </a:pPr>
            <a:r>
              <a:rPr lang="fr-FR" sz="2900" b="1" dirty="0">
                <a:solidFill>
                  <a:prstClr val="white">
                    <a:lumMod val="95000"/>
                  </a:prstClr>
                </a:solidFill>
                <a:latin typeface="Arial Narrow" panose="020B0606020202030204" pitchFamily="34" charset="0"/>
                <a:cs typeface="Candara"/>
              </a:rPr>
              <a:t>Que se passerait-il si Brett était admis pour un </a:t>
            </a:r>
            <a:r>
              <a:rPr lang="fr-FR" sz="2900" b="1" dirty="0">
                <a:solidFill>
                  <a:srgbClr val="99DFEB"/>
                </a:solidFill>
                <a:latin typeface="Arial Narrow" panose="020B0606020202030204" pitchFamily="34" charset="0"/>
                <a:cs typeface="Candara"/>
              </a:rPr>
              <a:t>SCA</a:t>
            </a:r>
            <a:r>
              <a:rPr lang="fr-FR" sz="2900" b="1" dirty="0">
                <a:solidFill>
                  <a:prstClr val="white">
                    <a:lumMod val="95000"/>
                  </a:prstClr>
                </a:solidFill>
                <a:latin typeface="Arial Narrow" panose="020B0606020202030204" pitchFamily="34" charset="0"/>
                <a:cs typeface="Candara"/>
              </a:rPr>
              <a:t> et qu’une </a:t>
            </a:r>
            <a:r>
              <a:rPr lang="fr-FR" sz="2900" b="1" dirty="0">
                <a:solidFill>
                  <a:srgbClr val="99DFEB"/>
                </a:solidFill>
                <a:latin typeface="Arial Narrow" panose="020B0606020202030204" pitchFamily="34" charset="0"/>
                <a:cs typeface="Candara"/>
              </a:rPr>
              <a:t>bithérapie était </a:t>
            </a:r>
            <a:r>
              <a:rPr lang="fr-FR" sz="2900" b="1" dirty="0">
                <a:solidFill>
                  <a:prstClr val="white">
                    <a:lumMod val="95000"/>
                  </a:prstClr>
                </a:solidFill>
                <a:latin typeface="Arial Narrow" panose="020B0606020202030204" pitchFamily="34" charset="0"/>
                <a:cs typeface="Candara"/>
              </a:rPr>
              <a:t>initiée en concomitance avec son </a:t>
            </a:r>
            <a:r>
              <a:rPr lang="fr-FR" sz="2900" b="1" dirty="0">
                <a:solidFill>
                  <a:srgbClr val="99DFEB"/>
                </a:solidFill>
                <a:latin typeface="Arial Narrow" panose="020B0606020202030204" pitchFamily="34" charset="0"/>
                <a:cs typeface="Candara"/>
              </a:rPr>
              <a:t>AOD</a:t>
            </a:r>
          </a:p>
        </p:txBody>
      </p:sp>
      <p:pic>
        <p:nvPicPr>
          <p:cNvPr id="12" name="4E92DA43-5712-40E9-AFDC-2C1062C78C6F" descr="7646DFF2-B812-4635-AA57-5171E34E5A45@chrc">
            <a:extLst>
              <a:ext uri="{FF2B5EF4-FFF2-40B4-BE49-F238E27FC236}">
                <a16:creationId xmlns:a16="http://schemas.microsoft.com/office/drawing/2014/main" id="{1DCB3172-8DFE-4EDE-8539-D9426BEDDEAF}"/>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58768"/>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753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65607" y="1134418"/>
            <a:ext cx="7831895" cy="1384995"/>
          </a:xfrm>
          <a:prstGeom prst="rect">
            <a:avLst/>
          </a:prstGeom>
        </p:spPr>
        <p:txBody>
          <a:bodyPr wrap="square">
            <a:spAutoFit/>
          </a:bodyPr>
          <a:lstStyle/>
          <a:p>
            <a:pPr lvl="0" algn="ctr">
              <a:defRPr/>
            </a:pPr>
            <a:r>
              <a:rPr lang="fr-MC" sz="2800" b="1" dirty="0">
                <a:solidFill>
                  <a:prstClr val="white">
                    <a:lumMod val="95000"/>
                  </a:prstClr>
                </a:solidFill>
                <a:latin typeface="Arial Narrow" panose="020B0606020202030204" pitchFamily="34" charset="0"/>
                <a:cs typeface="Candara"/>
              </a:rPr>
              <a:t>Pendant combien de temps </a:t>
            </a:r>
          </a:p>
          <a:p>
            <a:pPr lvl="0" algn="ctr">
              <a:defRPr/>
            </a:pPr>
            <a:r>
              <a:rPr lang="fr-MC" sz="2800" b="1" dirty="0">
                <a:solidFill>
                  <a:prstClr val="white">
                    <a:lumMod val="95000"/>
                  </a:prstClr>
                </a:solidFill>
                <a:latin typeface="Arial Narrow" panose="020B0606020202030204" pitchFamily="34" charset="0"/>
                <a:cs typeface="Candara"/>
              </a:rPr>
              <a:t>continuerez-vous la </a:t>
            </a:r>
            <a:r>
              <a:rPr lang="fr-MC" sz="2800" b="1" dirty="0">
                <a:solidFill>
                  <a:srgbClr val="99DFEB"/>
                </a:solidFill>
                <a:latin typeface="Arial Narrow" panose="020B0606020202030204" pitchFamily="34" charset="0"/>
                <a:cs typeface="Candara"/>
              </a:rPr>
              <a:t>bithérapie antiplaquettaire </a:t>
            </a:r>
            <a:r>
              <a:rPr lang="en-CA" sz="2800" b="1" dirty="0">
                <a:solidFill>
                  <a:srgbClr val="99DFEB"/>
                </a:solidFill>
                <a:latin typeface="Arial Narrow" panose="020B0606020202030204" pitchFamily="34" charset="0"/>
                <a:cs typeface="Candara"/>
              </a:rPr>
              <a:t>(BTAP) après la </a:t>
            </a:r>
            <a:r>
              <a:rPr lang="en-CA" sz="2800" b="1" dirty="0" err="1">
                <a:solidFill>
                  <a:srgbClr val="99DFEB"/>
                </a:solidFill>
                <a:latin typeface="Arial Narrow" panose="020B0606020202030204" pitchFamily="34" charset="0"/>
                <a:cs typeface="Candara"/>
              </a:rPr>
              <a:t>survenue</a:t>
            </a:r>
            <a:r>
              <a:rPr lang="en-CA" sz="2800" b="1" dirty="0">
                <a:solidFill>
                  <a:srgbClr val="99DFEB"/>
                </a:solidFill>
                <a:latin typeface="Arial Narrow" panose="020B0606020202030204" pitchFamily="34" charset="0"/>
                <a:cs typeface="Candara"/>
              </a:rPr>
              <a:t> du SCA</a:t>
            </a:r>
            <a:r>
              <a:rPr lang="en-CA" sz="2800" b="1" dirty="0">
                <a:solidFill>
                  <a:schemeClr val="bg1"/>
                </a:solidFill>
                <a:latin typeface="Arial Narrow" panose="020B0606020202030204" pitchFamily="34" charset="0"/>
                <a:cs typeface="Candara"/>
              </a:rPr>
              <a:t>?</a:t>
            </a:r>
            <a:endParaRPr kumimoji="0" lang="en-CA" sz="2800" b="1" i="0" u="none" strike="noStrike" kern="1200" cap="none" spc="0" normalizeH="0" baseline="0" noProof="0" dirty="0">
              <a:ln>
                <a:noFill/>
              </a:ln>
              <a:solidFill>
                <a:schemeClr val="bg1"/>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3238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lang="fr-MC" sz="2800" b="1" i="1" dirty="0">
                <a:solidFill>
                  <a:srgbClr val="23334E"/>
                </a:solidFill>
                <a:latin typeface="Arial Narrow" panose="020B0606020202030204" pitchFamily="34" charset="0"/>
                <a:cs typeface="Aharoni" panose="02010803020104030203" pitchFamily="2" charset="-79"/>
              </a:rPr>
              <a:t>Choisissez l’une des options suivantes </a:t>
            </a:r>
            <a:r>
              <a:rPr kumimoji="0" lang="fr-MC" sz="28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MC" sz="14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MC" sz="2800" b="1" dirty="0">
                <a:solidFill>
                  <a:prstClr val="black"/>
                </a:solidFill>
                <a:latin typeface="Arial Narrow" panose="020B0606020202030204" pitchFamily="34" charset="0"/>
                <a:ea typeface="Lato" panose="020F0502020204030203" pitchFamily="34" charset="0"/>
                <a:cs typeface="Lato" panose="020F0502020204030203" pitchFamily="34" charset="0"/>
              </a:rPr>
              <a:t>1 jour</a:t>
            </a:r>
          </a:p>
          <a:p>
            <a:pPr marL="914400" lvl="1" indent="-457200" algn="l" defTabSz="914377">
              <a:lnSpc>
                <a:spcPct val="100000"/>
              </a:lnSpc>
              <a:spcBef>
                <a:spcPts val="600"/>
              </a:spcBef>
              <a:buFont typeface="+mj-lt"/>
              <a:buAutoNum type="arabicPeriod"/>
            </a:pPr>
            <a:r>
              <a:rPr lang="fr-MC" sz="2800" b="1" dirty="0">
                <a:solidFill>
                  <a:prstClr val="black"/>
                </a:solidFill>
                <a:latin typeface="Arial Narrow" panose="020B0606020202030204" pitchFamily="34" charset="0"/>
                <a:ea typeface="Lato" panose="020F0502020204030203" pitchFamily="34" charset="0"/>
                <a:cs typeface="Lato" panose="020F0502020204030203" pitchFamily="34" charset="0"/>
              </a:rPr>
              <a:t>6 mois</a:t>
            </a:r>
          </a:p>
          <a:p>
            <a:pPr marL="914400" lvl="1" indent="-457200" algn="l" defTabSz="914377">
              <a:lnSpc>
                <a:spcPct val="100000"/>
              </a:lnSpc>
              <a:spcBef>
                <a:spcPts val="600"/>
              </a:spcBef>
              <a:buFont typeface="+mj-lt"/>
              <a:buAutoNum type="arabicPeriod"/>
            </a:pPr>
            <a:r>
              <a:rPr lang="fr-MC" sz="2800" b="1" dirty="0">
                <a:solidFill>
                  <a:prstClr val="black"/>
                </a:solidFill>
                <a:latin typeface="Arial Narrow" panose="020B0606020202030204" pitchFamily="34" charset="0"/>
                <a:ea typeface="Lato" panose="020F0502020204030203" pitchFamily="34" charset="0"/>
                <a:cs typeface="Lato" panose="020F0502020204030203" pitchFamily="34" charset="0"/>
              </a:rPr>
              <a:t>Pour toujours</a:t>
            </a:r>
          </a:p>
          <a:p>
            <a:pPr marL="914400" lvl="1" indent="-457200" algn="l" defTabSz="914377">
              <a:lnSpc>
                <a:spcPct val="100000"/>
              </a:lnSpc>
              <a:spcBef>
                <a:spcPts val="600"/>
              </a:spcBef>
              <a:buFont typeface="+mj-lt"/>
              <a:buAutoNum type="arabicPeriod"/>
            </a:pPr>
            <a:r>
              <a:rPr lang="fr-MC" sz="2800" b="1" dirty="0">
                <a:solidFill>
                  <a:prstClr val="black"/>
                </a:solidFill>
                <a:latin typeface="Arial Narrow" panose="020B0606020202030204" pitchFamily="34" charset="0"/>
                <a:ea typeface="Lato" panose="020F0502020204030203" pitchFamily="34" charset="0"/>
                <a:cs typeface="Lato" panose="020F0502020204030203" pitchFamily="34" charset="0"/>
              </a:rPr>
              <a:t>Cela dépend s’il a subi une ICP / implantation d’un </a:t>
            </a:r>
            <a:r>
              <a:rPr lang="fr-MC" sz="2800" b="1" dirty="0" err="1">
                <a:solidFill>
                  <a:prstClr val="black"/>
                </a:solidFill>
                <a:latin typeface="Arial Narrow" panose="020B0606020202030204" pitchFamily="34" charset="0"/>
                <a:ea typeface="Lato" panose="020F0502020204030203" pitchFamily="34" charset="0"/>
                <a:cs typeface="Lato" panose="020F0502020204030203" pitchFamily="34" charset="0"/>
              </a:rPr>
              <a:t>stent</a:t>
            </a:r>
            <a:endParaRPr lang="fr-MC" sz="2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MC" sz="2800" b="1" dirty="0">
                <a:solidFill>
                  <a:prstClr val="black"/>
                </a:solidFill>
                <a:latin typeface="Arial Narrow" panose="020B0606020202030204" pitchFamily="34" charset="0"/>
                <a:ea typeface="Lato" panose="020F0502020204030203" pitchFamily="34" charset="0"/>
                <a:cs typeface="Lato" panose="020F0502020204030203" pitchFamily="34" charset="0"/>
              </a:rPr>
              <a:t>Cela dépend du risque ischémique vs hémorragique qu’il présente</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5D0803A4-62BB-4622-8A20-CF029F3DA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736BC167-79B6-4DF4-BA55-EA65F08A5E4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5187" y="84727"/>
            <a:ext cx="1367490" cy="3079932"/>
          </a:xfrm>
          <a:prstGeom prst="rect">
            <a:avLst/>
          </a:prstGeom>
        </p:spPr>
      </p:pic>
    </p:spTree>
    <p:extLst>
      <p:ext uri="{BB962C8B-B14F-4D97-AF65-F5344CB8AC3E}">
        <p14:creationId xmlns:p14="http://schemas.microsoft.com/office/powerpoint/2010/main" val="226493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3" end="3"/>
                                            </p:txEl>
                                          </p:spTgt>
                                        </p:tgtEl>
                                        <p:attrNameLst>
                                          <p:attrName>style.color</p:attrName>
                                        </p:attrNameLst>
                                      </p:cBhvr>
                                      <p:to>
                                        <a:srgbClr val="30C1D7"/>
                                      </p:to>
                                    </p:animClr>
                                  </p:childTnLst>
                                </p:cTn>
                              </p:par>
                              <p:par>
                                <p:cTn id="7" presetID="3" presetClass="emph" presetSubtype="2" fill="hold" nodeType="withEffect">
                                  <p:stCondLst>
                                    <p:cond delay="0"/>
                                  </p:stCondLst>
                                  <p:childTnLst>
                                    <p:animClr clrSpc="rgb" dir="cw">
                                      <p:cBhvr override="childStyle">
                                        <p:cTn id="8" dur="1000" fill="hold"/>
                                        <p:tgtEl>
                                          <p:spTgt spid="33">
                                            <p:txEl>
                                              <p:pRg st="4" end="4"/>
                                            </p:txEl>
                                          </p:spTgt>
                                        </p:tgtEl>
                                        <p:attrNameLst>
                                          <p:attrName>style.color</p:attrName>
                                        </p:attrNameLst>
                                      </p:cBhvr>
                                      <p:to>
                                        <a:srgbClr val="30C1D7"/>
                                      </p:to>
                                    </p:animClr>
                                  </p:childTnLst>
                                </p:cTn>
                              </p:par>
                              <p:par>
                                <p:cTn id="9" presetID="3" presetClass="emph" presetSubtype="2" fill="hold" nodeType="withEffect">
                                  <p:stCondLst>
                                    <p:cond delay="0"/>
                                  </p:stCondLst>
                                  <p:childTnLst>
                                    <p:animClr clrSpc="rgb" dir="cw">
                                      <p:cBhvr override="childStyle">
                                        <p:cTn id="10" dur="1000" fill="hold"/>
                                        <p:tgtEl>
                                          <p:spTgt spid="33">
                                            <p:txEl>
                                              <p:pRg st="6" end="6"/>
                                            </p:txEl>
                                          </p:spTgt>
                                        </p:tgtEl>
                                        <p:attrNameLst>
                                          <p:attrName>style.color</p:attrName>
                                        </p:attrNameLst>
                                      </p:cBhvr>
                                      <p:to>
                                        <a:srgbClr val="30C1D7"/>
                                      </p:to>
                                    </p:animClr>
                                  </p:childTnLst>
                                </p:cTn>
                              </p:par>
                              <p:par>
                                <p:cTn id="11" presetID="3" presetClass="emph" presetSubtype="2" fill="hold" nodeType="withEffect">
                                  <p:stCondLst>
                                    <p:cond delay="0"/>
                                  </p:stCondLst>
                                  <p:childTnLst>
                                    <p:animClr clrSpc="rgb" dir="cw">
                                      <p:cBhvr override="childStyle">
                                        <p:cTn id="12" dur="1000" fill="hold"/>
                                        <p:tgtEl>
                                          <p:spTgt spid="33">
                                            <p:txEl>
                                              <p:pRg st="7" end="7"/>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5951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53571" y="39419"/>
            <a:ext cx="7204085" cy="14465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MC" sz="2200" b="1" i="0" u="none" strike="noStrike" kern="1200" cap="none" spc="0" normalizeH="0" baseline="0" noProof="0" dirty="0">
                <a:ln>
                  <a:noFill/>
                </a:ln>
                <a:solidFill>
                  <a:srgbClr val="2A559A"/>
                </a:solidFill>
                <a:effectLst/>
                <a:uLnTx/>
                <a:uFillTx/>
                <a:latin typeface="Arial Narrow" panose="020B0606020202030204" pitchFamily="34" charset="0"/>
                <a:cs typeface="Aharoni" panose="02010803020104030203" pitchFamily="2" charset="-79"/>
              </a:rPr>
              <a:t>Patients</a:t>
            </a:r>
            <a:r>
              <a:rPr kumimoji="0" lang="fr-MC" sz="2200" b="1" i="0" u="none" strike="noStrike" kern="1200" cap="none" spc="0" normalizeH="0" noProof="0" dirty="0">
                <a:ln>
                  <a:noFill/>
                </a:ln>
                <a:solidFill>
                  <a:srgbClr val="2A559A"/>
                </a:solidFill>
                <a:effectLst/>
                <a:uLnTx/>
                <a:uFillTx/>
                <a:latin typeface="Arial Narrow" panose="020B0606020202030204" pitchFamily="34" charset="0"/>
                <a:cs typeface="Aharoni" panose="02010803020104030203" pitchFamily="2" charset="-79"/>
              </a:rPr>
              <a:t> atteints de FA souffrant de coronaropathie ou de maladie artérielle périphérique </a:t>
            </a:r>
            <a:r>
              <a:rPr kumimoji="0" lang="fr-MC" sz="2200" b="1" i="0" u="none" strike="noStrike" kern="1200" cap="none" spc="0" normalizeH="0" baseline="0" noProof="0" dirty="0">
                <a:ln>
                  <a:noFill/>
                </a:ln>
                <a:solidFill>
                  <a:srgbClr val="2A559A"/>
                </a:solidFill>
                <a:effectLst/>
                <a:uLnTx/>
                <a:uFillTx/>
                <a:latin typeface="Arial Narrow" panose="020B0606020202030204" pitchFamily="34" charset="0"/>
                <a:cs typeface="Aharoni" panose="02010803020104030203" pitchFamily="2" charset="-79"/>
              </a:rPr>
              <a:t>chez</a:t>
            </a:r>
            <a:r>
              <a:rPr kumimoji="0" lang="fr-MC" sz="2200" b="1" i="0" u="none" strike="noStrike" kern="1200" cap="none" spc="0" normalizeH="0" noProof="0" dirty="0">
                <a:ln>
                  <a:noFill/>
                </a:ln>
                <a:solidFill>
                  <a:srgbClr val="2A559A"/>
                </a:solidFill>
                <a:effectLst/>
                <a:uLnTx/>
                <a:uFillTx/>
                <a:latin typeface="Arial Narrow" panose="020B0606020202030204" pitchFamily="34" charset="0"/>
                <a:cs typeface="Aharoni" panose="02010803020104030203" pitchFamily="2" charset="-79"/>
              </a:rPr>
              <a:t> qui un AOD </a:t>
            </a:r>
            <a:r>
              <a:rPr lang="fr-MC" sz="2200" b="1" noProof="0" dirty="0">
                <a:solidFill>
                  <a:srgbClr val="2A559A"/>
                </a:solidFill>
                <a:latin typeface="Arial Narrow" panose="020B0606020202030204" pitchFamily="34" charset="0"/>
                <a:cs typeface="Aharoni" panose="02010803020104030203" pitchFamily="2" charset="-79"/>
              </a:rPr>
              <a:t>est </a:t>
            </a:r>
            <a:r>
              <a:rPr lang="fr-MC" sz="2200" b="1" dirty="0">
                <a:solidFill>
                  <a:srgbClr val="2A559A"/>
                </a:solidFill>
                <a:latin typeface="Arial Narrow" panose="020B0606020202030204" pitchFamily="34" charset="0"/>
                <a:cs typeface="Aharoni" panose="02010803020104030203" pitchFamily="2" charset="-79"/>
              </a:rPr>
              <a:t>indiqué</a:t>
            </a:r>
            <a:r>
              <a:rPr kumimoji="0" lang="fr-MC" sz="2200" b="1" i="0" u="none" strike="noStrike" kern="1200" cap="none" spc="0" normalizeH="0" baseline="0" noProof="0" dirty="0">
                <a:ln>
                  <a:noFill/>
                </a:ln>
                <a:solidFill>
                  <a:srgbClr val="2A559A"/>
                </a:solidFill>
                <a:effectLst/>
                <a:uLnTx/>
                <a:uFillTx/>
                <a:latin typeface="Arial Narrow" panose="020B0606020202030204" pitchFamily="34" charset="0"/>
                <a:cs typeface="Aharoni" panose="02010803020104030203" pitchFamily="2" charset="-79"/>
              </a:rPr>
              <a:t>*</a:t>
            </a:r>
          </a:p>
          <a:p>
            <a:pPr>
              <a:defRPr/>
            </a:pPr>
            <a:r>
              <a:rPr lang="en-CA" sz="2200" b="1" dirty="0" err="1">
                <a:solidFill>
                  <a:srgbClr val="1B1A5A"/>
                </a:solidFill>
                <a:latin typeface="Arial Narrow" panose="020B0606020202030204" pitchFamily="34" charset="0"/>
                <a:cs typeface="Aharoni" panose="02010803020104030203" pitchFamily="2" charset="-79"/>
              </a:rPr>
              <a:t>Mise</a:t>
            </a:r>
            <a:r>
              <a:rPr lang="en-CA" sz="2200" b="1" dirty="0">
                <a:solidFill>
                  <a:srgbClr val="1B1A5A"/>
                </a:solidFill>
                <a:latin typeface="Arial Narrow" panose="020B0606020202030204" pitchFamily="34" charset="0"/>
                <a:cs typeface="Aharoni" panose="02010803020104030203" pitchFamily="2" charset="-79"/>
              </a:rPr>
              <a:t> à jour </a:t>
            </a:r>
            <a:r>
              <a:rPr lang="en-CA" sz="2200" b="1" dirty="0" err="1">
                <a:solidFill>
                  <a:srgbClr val="1B1A5A"/>
                </a:solidFill>
                <a:latin typeface="Arial Narrow" panose="020B0606020202030204" pitchFamily="34" charset="0"/>
                <a:cs typeface="Aharoni" panose="02010803020104030203" pitchFamily="2" charset="-79"/>
              </a:rPr>
              <a:t>ciblée</a:t>
            </a:r>
            <a:r>
              <a:rPr lang="en-CA" sz="2200" b="1" dirty="0">
                <a:solidFill>
                  <a:srgbClr val="1B1A5A"/>
                </a:solidFill>
                <a:latin typeface="Arial Narrow" panose="020B0606020202030204" pitchFamily="34" charset="0"/>
                <a:cs typeface="Aharoni" panose="02010803020104030203" pitchFamily="2" charset="-79"/>
              </a:rPr>
              <a:t> 2018 de la SCC sur la FA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MC" sz="2200" b="1" i="0" u="none" strike="noStrike" kern="1200" cap="none" spc="0" normalizeH="0" baseline="0" noProof="0" dirty="0">
                <a:ln>
                  <a:noFill/>
                </a:ln>
                <a:solidFill>
                  <a:srgbClr val="2A559A"/>
                </a:solidFill>
                <a:effectLst/>
                <a:uLnTx/>
                <a:uFillTx/>
                <a:latin typeface="Arial Narrow" panose="020B0606020202030204" pitchFamily="34" charset="0"/>
                <a:cs typeface="Aharoni" panose="02010803020104030203" pitchFamily="2" charset="-79"/>
              </a:rPr>
              <a:t>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p:txBody>
      </p:sp>
      <p:sp>
        <p:nvSpPr>
          <p:cNvPr id="13" name="Rectangle 12">
            <a:extLst>
              <a:ext uri="{FF2B5EF4-FFF2-40B4-BE49-F238E27FC236}">
                <a16:creationId xmlns:a16="http://schemas.microsoft.com/office/drawing/2014/main" id="{7F628B72-CA69-49F8-B90A-C845CDD960CF}"/>
              </a:ext>
            </a:extLst>
          </p:cNvPr>
          <p:cNvSpPr/>
          <p:nvPr/>
        </p:nvSpPr>
        <p:spPr>
          <a:xfrm>
            <a:off x="153571" y="1051458"/>
            <a:ext cx="881399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24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 name="Rectangle 1">
            <a:extLst>
              <a:ext uri="{FF2B5EF4-FFF2-40B4-BE49-F238E27FC236}">
                <a16:creationId xmlns:a16="http://schemas.microsoft.com/office/drawing/2014/main" id="{AC4EEF5C-13EB-42D6-81C6-6BFC37670CB5}"/>
              </a:ext>
            </a:extLst>
          </p:cNvPr>
          <p:cNvSpPr/>
          <p:nvPr/>
        </p:nvSpPr>
        <p:spPr>
          <a:xfrm>
            <a:off x="4298481" y="6345247"/>
            <a:ext cx="4031873"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kumimoji="0" lang="fr-BE" sz="1600" b="1" i="0" u="none" strike="noStrike" kern="1200" cap="none" spc="0" normalizeH="0" baseline="0" dirty="0">
                <a:ln>
                  <a:noFill/>
                </a:ln>
                <a:solidFill>
                  <a:prstClr val="white"/>
                </a:solidFill>
                <a:effectLst/>
                <a:uLnTx/>
                <a:uFillTx/>
                <a:latin typeface="Arial Narrow" panose="020B0606020202030204" pitchFamily="34" charset="0"/>
                <a:ea typeface="+mn-ea"/>
                <a:cs typeface="Aharoni" panose="02010803020104030203" pitchFamily="2" charset="-79"/>
              </a:rPr>
              <a:t>âgés</a:t>
            </a:r>
            <a:r>
              <a:rPr kumimoji="0" lang="fr-BE" sz="1600" b="1" i="0" u="none" strike="noStrike" kern="1200" cap="none" spc="0" normalizeH="0" baseline="0" dirty="0">
                <a:ln>
                  <a:noFill/>
                </a:ln>
                <a:solidFill>
                  <a:prstClr val="white"/>
                </a:solidFill>
                <a:effectLst/>
                <a:uLnTx/>
                <a:uFillTx/>
                <a:latin typeface="Arial Narrow" panose="020B0606020202030204" pitchFamily="34" charset="0"/>
                <a:ea typeface="+mn-ea"/>
                <a:cs typeface="Candara"/>
              </a:rPr>
              <a:t> ≥ 65 ans ou ayant</a:t>
            </a:r>
            <a:r>
              <a:rPr kumimoji="0" lang="fr-BE" sz="1600" b="1" i="0" u="none" strike="noStrike" kern="1200" cap="none" spc="0" normalizeH="0" dirty="0">
                <a:ln>
                  <a:noFill/>
                </a:ln>
                <a:solidFill>
                  <a:prstClr val="white"/>
                </a:solidFill>
                <a:effectLst/>
                <a:uLnTx/>
                <a:uFillTx/>
                <a:latin typeface="Arial Narrow" panose="020B0606020202030204" pitchFamily="34" charset="0"/>
                <a:ea typeface="+mn-ea"/>
                <a:cs typeface="Candara"/>
              </a:rPr>
              <a:t> un score CH</a:t>
            </a:r>
            <a:r>
              <a:rPr kumimoji="0" lang="fr-BE" sz="1600" b="1" i="0" u="none" strike="noStrike" kern="1200" cap="none" spc="0" normalizeH="0" baseline="0" dirty="0">
                <a:ln>
                  <a:noFill/>
                </a:ln>
                <a:solidFill>
                  <a:prstClr val="white"/>
                </a:solidFill>
                <a:effectLst/>
                <a:uLnTx/>
                <a:uFillTx/>
                <a:latin typeface="Arial Narrow" panose="020B0606020202030204" pitchFamily="34" charset="0"/>
                <a:ea typeface="+mn-ea"/>
                <a:cs typeface="Candara"/>
              </a:rPr>
              <a:t>ADS</a:t>
            </a:r>
            <a:r>
              <a:rPr kumimoji="0" lang="fr-BE" sz="1600" b="1" i="0" u="none" strike="noStrike" kern="1200" cap="none" spc="0" normalizeH="0" baseline="-25000" dirty="0">
                <a:ln>
                  <a:noFill/>
                </a:ln>
                <a:solidFill>
                  <a:prstClr val="white"/>
                </a:solidFill>
                <a:effectLst/>
                <a:uLnTx/>
                <a:uFillTx/>
                <a:latin typeface="Arial Narrow" panose="020B0606020202030204" pitchFamily="34" charset="0"/>
                <a:ea typeface="+mn-ea"/>
                <a:cs typeface="Candara"/>
              </a:rPr>
              <a:t>2</a:t>
            </a:r>
            <a:r>
              <a:rPr kumimoji="0" lang="fr-BE" sz="1600" b="1" i="0" u="none" strike="noStrike" kern="1200" cap="none" spc="0" normalizeH="0" baseline="0" dirty="0">
                <a:ln>
                  <a:noFill/>
                </a:ln>
                <a:solidFill>
                  <a:prstClr val="white"/>
                </a:solidFill>
                <a:effectLst/>
                <a:uLnTx/>
                <a:uFillTx/>
                <a:latin typeface="Arial Narrow" panose="020B0606020202030204" pitchFamily="34" charset="0"/>
                <a:ea typeface="+mn-ea"/>
                <a:cs typeface="Candara"/>
              </a:rPr>
              <a:t>  ≥ 1</a:t>
            </a:r>
          </a:p>
        </p:txBody>
      </p:sp>
      <p:pic>
        <p:nvPicPr>
          <p:cNvPr id="14" name="Picture 13">
            <a:extLst>
              <a:ext uri="{FF2B5EF4-FFF2-40B4-BE49-F238E27FC236}">
                <a16:creationId xmlns:a16="http://schemas.microsoft.com/office/drawing/2014/main" id="{404B9E35-86CA-488E-9B22-FA36B1219FE4}"/>
              </a:ext>
            </a:extLst>
          </p:cNvPr>
          <p:cNvPicPr>
            <a:picLocks noChangeAspect="1"/>
          </p:cNvPicPr>
          <p:nvPr/>
        </p:nvPicPr>
        <p:blipFill>
          <a:blip r:embed="rId5"/>
          <a:stretch>
            <a:fillRect/>
          </a:stretch>
        </p:blipFill>
        <p:spPr>
          <a:xfrm>
            <a:off x="54220" y="5404470"/>
            <a:ext cx="1373765" cy="471212"/>
          </a:xfrm>
          <a:prstGeom prst="rect">
            <a:avLst/>
          </a:prstGeom>
        </p:spPr>
      </p:pic>
      <p:pic>
        <p:nvPicPr>
          <p:cNvPr id="15" name="Picture 14">
            <a:extLst>
              <a:ext uri="{FF2B5EF4-FFF2-40B4-BE49-F238E27FC236}">
                <a16:creationId xmlns:a16="http://schemas.microsoft.com/office/drawing/2014/main" id="{670FEAE8-5BCC-4455-96CC-7099842CE75B}"/>
              </a:ext>
            </a:extLst>
          </p:cNvPr>
          <p:cNvPicPr>
            <a:picLocks noChangeAspect="1"/>
          </p:cNvPicPr>
          <p:nvPr/>
        </p:nvPicPr>
        <p:blipFill>
          <a:blip r:embed="rId6"/>
          <a:stretch>
            <a:fillRect/>
          </a:stretch>
        </p:blipFill>
        <p:spPr>
          <a:xfrm>
            <a:off x="1427985" y="1771912"/>
            <a:ext cx="2475451" cy="4103770"/>
          </a:xfrm>
          <a:prstGeom prst="rect">
            <a:avLst/>
          </a:prstGeom>
        </p:spPr>
      </p:pic>
      <p:pic>
        <p:nvPicPr>
          <p:cNvPr id="16" name="Picture 15">
            <a:extLst>
              <a:ext uri="{FF2B5EF4-FFF2-40B4-BE49-F238E27FC236}">
                <a16:creationId xmlns:a16="http://schemas.microsoft.com/office/drawing/2014/main" id="{CFDA8D29-F9A4-4890-8F2C-B4E06037D0E0}"/>
              </a:ext>
            </a:extLst>
          </p:cNvPr>
          <p:cNvPicPr>
            <a:picLocks noChangeAspect="1"/>
          </p:cNvPicPr>
          <p:nvPr/>
        </p:nvPicPr>
        <p:blipFill>
          <a:blip r:embed="rId7"/>
          <a:stretch>
            <a:fillRect/>
          </a:stretch>
        </p:blipFill>
        <p:spPr>
          <a:xfrm>
            <a:off x="3896839" y="1763485"/>
            <a:ext cx="2475451" cy="4112197"/>
          </a:xfrm>
          <a:prstGeom prst="rect">
            <a:avLst/>
          </a:prstGeom>
        </p:spPr>
      </p:pic>
      <p:pic>
        <p:nvPicPr>
          <p:cNvPr id="6" name="Picture 5">
            <a:extLst>
              <a:ext uri="{FF2B5EF4-FFF2-40B4-BE49-F238E27FC236}">
                <a16:creationId xmlns:a16="http://schemas.microsoft.com/office/drawing/2014/main" id="{B9DC4745-B751-4620-8E83-3A0533A36984}"/>
              </a:ext>
            </a:extLst>
          </p:cNvPr>
          <p:cNvPicPr>
            <a:picLocks noChangeAspect="1"/>
          </p:cNvPicPr>
          <p:nvPr/>
        </p:nvPicPr>
        <p:blipFill>
          <a:blip r:embed="rId8"/>
          <a:stretch>
            <a:fillRect/>
          </a:stretch>
        </p:blipFill>
        <p:spPr>
          <a:xfrm>
            <a:off x="6438959" y="1754309"/>
            <a:ext cx="2444953" cy="4112197"/>
          </a:xfrm>
          <a:prstGeom prst="rect">
            <a:avLst/>
          </a:prstGeom>
        </p:spPr>
      </p:pic>
      <p:pic>
        <p:nvPicPr>
          <p:cNvPr id="17" name="4E92DA43-5712-40E9-AFDC-2C1062C78C6F" descr="7646DFF2-B812-4635-AA57-5171E34E5A45@chrc">
            <a:extLst>
              <a:ext uri="{FF2B5EF4-FFF2-40B4-BE49-F238E27FC236}">
                <a16:creationId xmlns:a16="http://schemas.microsoft.com/office/drawing/2014/main" id="{D6EE0615-D4A7-4D0B-9AC5-DB7898D8C9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7948" y="187171"/>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6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203823" y="158178"/>
            <a:ext cx="6827439" cy="954107"/>
          </a:xfrm>
          <a:prstGeom prst="rect">
            <a:avLst/>
          </a:prstGeom>
          <a:noFill/>
        </p:spPr>
        <p:txBody>
          <a:bodyPr wrap="square">
            <a:spAutoFit/>
          </a:bodyPr>
          <a:lstStyle/>
          <a:p>
            <a:pPr>
              <a:defRPr/>
            </a:pPr>
            <a:r>
              <a:rPr lang="fr-CA" sz="2800" b="1" dirty="0">
                <a:solidFill>
                  <a:srgbClr val="1B1A5A"/>
                </a:solidFill>
                <a:latin typeface="Arial Narrow" pitchFamily="34" charset="0"/>
              </a:rPr>
              <a:t>Effet de l’ajout d’une bithérapie antiplaquettaire (BTAP) à la warfarine ou à un AOD</a:t>
            </a:r>
            <a:endParaRPr lang="en-US" sz="2800" b="1" dirty="0">
              <a:solidFill>
                <a:srgbClr val="1B1A5A"/>
              </a:solidFill>
              <a:latin typeface="Arial Narrow" pitchFamily="34" charset="0"/>
              <a:cs typeface="Aharoni" panose="02010803020104030203" pitchFamily="2" charset="-79"/>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Active A Writing Group.  N </a:t>
            </a:r>
            <a:r>
              <a:rPr lang="en-GB" sz="900" dirty="0" err="1">
                <a:solidFill>
                  <a:prstClr val="white"/>
                </a:solidFill>
                <a:latin typeface="Arial Narrow" panose="020B0606020202030204" pitchFamily="34" charset="0"/>
                <a:cs typeface="Arial" pitchFamily="34" charset="0"/>
              </a:rPr>
              <a:t>Engl</a:t>
            </a:r>
            <a:r>
              <a:rPr lang="en-GB" sz="900" dirty="0">
                <a:solidFill>
                  <a:prstClr val="white"/>
                </a:solidFill>
                <a:latin typeface="Arial Narrow" panose="020B0606020202030204" pitchFamily="34" charset="0"/>
                <a:cs typeface="Arial" pitchFamily="34" charset="0"/>
              </a:rPr>
              <a:t> J Med 2009;360:2066-78 </a:t>
            </a:r>
          </a:p>
          <a:p>
            <a:pPr lvl="0">
              <a:lnSpc>
                <a:spcPct val="90000"/>
              </a:lnSpc>
              <a:defRPr/>
            </a:pPr>
            <a:r>
              <a:rPr lang="en-GB" sz="900" dirty="0">
                <a:solidFill>
                  <a:prstClr val="white"/>
                </a:solidFill>
                <a:latin typeface="Arial Narrow" panose="020B0606020202030204" pitchFamily="34" charset="0"/>
                <a:cs typeface="Arial" pitchFamily="34" charset="0"/>
              </a:rPr>
              <a:t>Dans Al et al. Circulation 2013;127:634-40</a:t>
            </a:r>
          </a:p>
        </p:txBody>
      </p:sp>
      <p:graphicFrame>
        <p:nvGraphicFramePr>
          <p:cNvPr id="45" name="Object 27">
            <a:extLst>
              <a:ext uri="{FF2B5EF4-FFF2-40B4-BE49-F238E27FC236}">
                <a16:creationId xmlns:a16="http://schemas.microsoft.com/office/drawing/2014/main" id="{E64D3DCB-AF16-43FD-991D-F3384FF1BFCA}"/>
              </a:ext>
            </a:extLst>
          </p:cNvPr>
          <p:cNvGraphicFramePr>
            <a:graphicFrameLocks noChangeAspect="1"/>
          </p:cNvGraphicFramePr>
          <p:nvPr>
            <p:extLst>
              <p:ext uri="{D42A27DB-BD31-4B8C-83A1-F6EECF244321}">
                <p14:modId xmlns:p14="http://schemas.microsoft.com/office/powerpoint/2010/main" val="2302051776"/>
              </p:ext>
            </p:extLst>
          </p:nvPr>
        </p:nvGraphicFramePr>
        <p:xfrm>
          <a:off x="1212850" y="1620292"/>
          <a:ext cx="7046913" cy="3571875"/>
        </p:xfrm>
        <a:graphic>
          <a:graphicData uri="http://schemas.openxmlformats.org/drawingml/2006/chart">
            <c:chart xmlns:c="http://schemas.openxmlformats.org/drawingml/2006/chart" xmlns:r="http://schemas.openxmlformats.org/officeDocument/2006/relationships" r:id="rId5"/>
          </a:graphicData>
        </a:graphic>
      </p:graphicFrame>
      <p:sp>
        <p:nvSpPr>
          <p:cNvPr id="46" name="Text Box 28">
            <a:extLst>
              <a:ext uri="{FF2B5EF4-FFF2-40B4-BE49-F238E27FC236}">
                <a16:creationId xmlns:a16="http://schemas.microsoft.com/office/drawing/2014/main" id="{3650C56A-8A9D-44E8-A6D1-F14B33C1A67E}"/>
              </a:ext>
            </a:extLst>
          </p:cNvPr>
          <p:cNvSpPr txBox="1">
            <a:spLocks noChangeArrowheads="1"/>
          </p:cNvSpPr>
          <p:nvPr/>
        </p:nvSpPr>
        <p:spPr bwMode="auto">
          <a:xfrm rot="16200000">
            <a:off x="-414272" y="3191401"/>
            <a:ext cx="27446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fr-MC" sz="1800" i="0" dirty="0">
                <a:solidFill>
                  <a:prstClr val="black"/>
                </a:solidFill>
                <a:latin typeface="Arial Narrow" panose="020B0606020202030204" pitchFamily="34" charset="0"/>
                <a:cs typeface="Lato"/>
              </a:rPr>
              <a:t>Hémorragie majeure (% / an)</a:t>
            </a:r>
          </a:p>
        </p:txBody>
      </p:sp>
      <p:sp>
        <p:nvSpPr>
          <p:cNvPr id="47" name="Text Box 29">
            <a:extLst>
              <a:ext uri="{FF2B5EF4-FFF2-40B4-BE49-F238E27FC236}">
                <a16:creationId xmlns:a16="http://schemas.microsoft.com/office/drawing/2014/main" id="{12BB869E-C92B-4F1B-99D8-E919E29B83BB}"/>
              </a:ext>
            </a:extLst>
          </p:cNvPr>
          <p:cNvSpPr txBox="1">
            <a:spLocks noChangeArrowheads="1"/>
          </p:cNvSpPr>
          <p:nvPr/>
        </p:nvSpPr>
        <p:spPr bwMode="auto">
          <a:xfrm rot="18813457">
            <a:off x="2566649" y="5054356"/>
            <a:ext cx="6229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6892D6"/>
                </a:solidFill>
                <a:latin typeface="Arial Narrow" panose="020B0606020202030204" pitchFamily="34" charset="0"/>
                <a:cs typeface="Lato"/>
              </a:rPr>
              <a:t>A AP</a:t>
            </a:r>
            <a:endParaRPr lang="en-US" sz="1800" i="0" dirty="0">
              <a:solidFill>
                <a:srgbClr val="6892D6"/>
              </a:solidFill>
              <a:latin typeface="Arial Narrow" panose="020B0606020202030204" pitchFamily="34" charset="0"/>
              <a:cs typeface="Lato"/>
            </a:endParaRPr>
          </a:p>
        </p:txBody>
      </p:sp>
      <p:sp>
        <p:nvSpPr>
          <p:cNvPr id="48" name="Text Box 40">
            <a:extLst>
              <a:ext uri="{FF2B5EF4-FFF2-40B4-BE49-F238E27FC236}">
                <a16:creationId xmlns:a16="http://schemas.microsoft.com/office/drawing/2014/main" id="{DCD0A1D0-D6CB-4BEE-80A9-E91CB0AF7542}"/>
              </a:ext>
            </a:extLst>
          </p:cNvPr>
          <p:cNvSpPr txBox="1">
            <a:spLocks noChangeArrowheads="1"/>
          </p:cNvSpPr>
          <p:nvPr/>
        </p:nvSpPr>
        <p:spPr bwMode="auto">
          <a:xfrm rot="18813457">
            <a:off x="3109750" y="5001651"/>
            <a:ext cx="5838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356AC1"/>
                </a:solidFill>
                <a:latin typeface="Arial Narrow" panose="020B0606020202030204" pitchFamily="34" charset="0"/>
                <a:cs typeface="Lato"/>
              </a:rPr>
              <a:t>APU</a:t>
            </a:r>
            <a:endParaRPr lang="en-US" sz="1800" i="0" dirty="0">
              <a:solidFill>
                <a:srgbClr val="356AC1"/>
              </a:solidFill>
              <a:latin typeface="Arial Narrow" panose="020B0606020202030204" pitchFamily="34" charset="0"/>
              <a:cs typeface="Lato"/>
            </a:endParaRPr>
          </a:p>
        </p:txBody>
      </p:sp>
      <p:sp>
        <p:nvSpPr>
          <p:cNvPr id="49" name="Text Box 41">
            <a:extLst>
              <a:ext uri="{FF2B5EF4-FFF2-40B4-BE49-F238E27FC236}">
                <a16:creationId xmlns:a16="http://schemas.microsoft.com/office/drawing/2014/main" id="{807AEE56-D1A8-4B68-8FCC-938D20ACEE0A}"/>
              </a:ext>
            </a:extLst>
          </p:cNvPr>
          <p:cNvSpPr txBox="1">
            <a:spLocks noChangeArrowheads="1"/>
          </p:cNvSpPr>
          <p:nvPr/>
        </p:nvSpPr>
        <p:spPr bwMode="auto">
          <a:xfrm rot="18813457">
            <a:off x="3551739" y="4982925"/>
            <a:ext cx="5838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2A559A"/>
                </a:solidFill>
                <a:latin typeface="Arial Narrow" panose="020B0606020202030204" pitchFamily="34" charset="0"/>
                <a:cs typeface="Lato"/>
              </a:rPr>
              <a:t>BAP</a:t>
            </a:r>
            <a:endParaRPr lang="en-US" sz="1800" i="0" dirty="0">
              <a:solidFill>
                <a:srgbClr val="2A559A"/>
              </a:solidFill>
              <a:latin typeface="Arial Narrow" panose="020B0606020202030204" pitchFamily="34" charset="0"/>
              <a:cs typeface="Lato"/>
            </a:endParaRPr>
          </a:p>
        </p:txBody>
      </p:sp>
      <p:sp>
        <p:nvSpPr>
          <p:cNvPr id="50" name="Text Box 42">
            <a:extLst>
              <a:ext uri="{FF2B5EF4-FFF2-40B4-BE49-F238E27FC236}">
                <a16:creationId xmlns:a16="http://schemas.microsoft.com/office/drawing/2014/main" id="{EEE649C3-EA02-40A5-AB18-DDE6B9732230}"/>
              </a:ext>
            </a:extLst>
          </p:cNvPr>
          <p:cNvSpPr txBox="1">
            <a:spLocks noChangeArrowheads="1"/>
          </p:cNvSpPr>
          <p:nvPr/>
        </p:nvSpPr>
        <p:spPr bwMode="auto">
          <a:xfrm rot="18813457">
            <a:off x="4981958" y="5001651"/>
            <a:ext cx="5838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99DFEB"/>
                </a:solidFill>
                <a:latin typeface="Arial Narrow" panose="020B0606020202030204" pitchFamily="34" charset="0"/>
                <a:cs typeface="Lato"/>
              </a:rPr>
              <a:t>APU</a:t>
            </a:r>
            <a:endParaRPr lang="en-US" sz="1800" i="0" dirty="0">
              <a:solidFill>
                <a:srgbClr val="99DFEB"/>
              </a:solidFill>
              <a:latin typeface="Arial Narrow" panose="020B0606020202030204" pitchFamily="34" charset="0"/>
              <a:cs typeface="Lato"/>
            </a:endParaRPr>
          </a:p>
        </p:txBody>
      </p:sp>
      <p:sp>
        <p:nvSpPr>
          <p:cNvPr id="51" name="Text Box 43">
            <a:extLst>
              <a:ext uri="{FF2B5EF4-FFF2-40B4-BE49-F238E27FC236}">
                <a16:creationId xmlns:a16="http://schemas.microsoft.com/office/drawing/2014/main" id="{FE01BA9B-B3B8-43DA-A571-3A054D5A1239}"/>
              </a:ext>
            </a:extLst>
          </p:cNvPr>
          <p:cNvSpPr txBox="1">
            <a:spLocks noChangeArrowheads="1"/>
          </p:cNvSpPr>
          <p:nvPr/>
        </p:nvSpPr>
        <p:spPr bwMode="auto">
          <a:xfrm rot="18813457">
            <a:off x="5457512" y="4982925"/>
            <a:ext cx="5838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30C1D7"/>
                </a:solidFill>
                <a:latin typeface="Arial Narrow" panose="020B0606020202030204" pitchFamily="34" charset="0"/>
                <a:cs typeface="Lato"/>
              </a:rPr>
              <a:t>BAP</a:t>
            </a:r>
            <a:endParaRPr lang="en-US" sz="1800" i="0" dirty="0">
              <a:solidFill>
                <a:srgbClr val="30C1D7"/>
              </a:solidFill>
              <a:latin typeface="Arial Narrow" panose="020B0606020202030204" pitchFamily="34" charset="0"/>
              <a:cs typeface="Lato"/>
            </a:endParaRPr>
          </a:p>
        </p:txBody>
      </p:sp>
      <p:sp>
        <p:nvSpPr>
          <p:cNvPr id="52" name="Text Box 44">
            <a:extLst>
              <a:ext uri="{FF2B5EF4-FFF2-40B4-BE49-F238E27FC236}">
                <a16:creationId xmlns:a16="http://schemas.microsoft.com/office/drawing/2014/main" id="{12D5307C-3C72-488A-B052-EEDF722C7BF7}"/>
              </a:ext>
            </a:extLst>
          </p:cNvPr>
          <p:cNvSpPr txBox="1">
            <a:spLocks noChangeArrowheads="1"/>
          </p:cNvSpPr>
          <p:nvPr/>
        </p:nvSpPr>
        <p:spPr bwMode="auto">
          <a:xfrm rot="18813457">
            <a:off x="6773144" y="4993381"/>
            <a:ext cx="5838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70A8DA"/>
                </a:solidFill>
                <a:latin typeface="Arial Narrow" panose="020B0606020202030204" pitchFamily="34" charset="0"/>
                <a:cs typeface="Lato"/>
              </a:rPr>
              <a:t>APU</a:t>
            </a:r>
            <a:endParaRPr lang="en-US" sz="1800" i="0" dirty="0">
              <a:solidFill>
                <a:srgbClr val="70A8DA"/>
              </a:solidFill>
              <a:latin typeface="Arial Narrow" panose="020B0606020202030204" pitchFamily="34" charset="0"/>
              <a:cs typeface="Lato"/>
            </a:endParaRPr>
          </a:p>
        </p:txBody>
      </p:sp>
      <p:sp>
        <p:nvSpPr>
          <p:cNvPr id="53" name="Text Box 45">
            <a:extLst>
              <a:ext uri="{FF2B5EF4-FFF2-40B4-BE49-F238E27FC236}">
                <a16:creationId xmlns:a16="http://schemas.microsoft.com/office/drawing/2014/main" id="{2F499D86-4FB6-47CD-A514-3F02422E3DB3}"/>
              </a:ext>
            </a:extLst>
          </p:cNvPr>
          <p:cNvSpPr txBox="1">
            <a:spLocks noChangeArrowheads="1"/>
          </p:cNvSpPr>
          <p:nvPr/>
        </p:nvSpPr>
        <p:spPr bwMode="auto">
          <a:xfrm rot="18813457">
            <a:off x="7257712" y="4982925"/>
            <a:ext cx="5838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2A69A2"/>
                </a:solidFill>
                <a:latin typeface="Arial Narrow" panose="020B0606020202030204" pitchFamily="34" charset="0"/>
                <a:cs typeface="Lato"/>
              </a:rPr>
              <a:t>BAP</a:t>
            </a:r>
            <a:endParaRPr lang="en-US" sz="1800" i="0" dirty="0">
              <a:solidFill>
                <a:srgbClr val="2A69A2"/>
              </a:solidFill>
              <a:latin typeface="Arial Narrow" panose="020B0606020202030204" pitchFamily="34" charset="0"/>
              <a:cs typeface="Lato"/>
            </a:endParaRPr>
          </a:p>
        </p:txBody>
      </p:sp>
      <p:sp>
        <p:nvSpPr>
          <p:cNvPr id="54" name="Text Box 47">
            <a:extLst>
              <a:ext uri="{FF2B5EF4-FFF2-40B4-BE49-F238E27FC236}">
                <a16:creationId xmlns:a16="http://schemas.microsoft.com/office/drawing/2014/main" id="{8BD99B80-9D46-4C51-8812-4F82CA7446F5}"/>
              </a:ext>
            </a:extLst>
          </p:cNvPr>
          <p:cNvSpPr txBox="1">
            <a:spLocks noChangeArrowheads="1"/>
          </p:cNvSpPr>
          <p:nvPr/>
        </p:nvSpPr>
        <p:spPr bwMode="auto">
          <a:xfrm>
            <a:off x="2780308" y="1760042"/>
            <a:ext cx="1146852" cy="400110"/>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2000" i="0" dirty="0">
                <a:solidFill>
                  <a:prstClr val="black">
                    <a:lumMod val="85000"/>
                    <a:lumOff val="15000"/>
                  </a:prstClr>
                </a:solidFill>
                <a:latin typeface="Arial Narrow" panose="020B0606020202030204" pitchFamily="34" charset="0"/>
                <a:cs typeface="Lato"/>
              </a:rPr>
              <a:t>Warfarine</a:t>
            </a:r>
            <a:endParaRPr lang="en-US" sz="2000" i="0" dirty="0">
              <a:solidFill>
                <a:prstClr val="black">
                  <a:lumMod val="85000"/>
                  <a:lumOff val="15000"/>
                </a:prstClr>
              </a:solidFill>
              <a:latin typeface="Arial Narrow" panose="020B0606020202030204" pitchFamily="34" charset="0"/>
              <a:cs typeface="Lato"/>
            </a:endParaRPr>
          </a:p>
        </p:txBody>
      </p:sp>
      <p:sp>
        <p:nvSpPr>
          <p:cNvPr id="55" name="Text Box 49">
            <a:extLst>
              <a:ext uri="{FF2B5EF4-FFF2-40B4-BE49-F238E27FC236}">
                <a16:creationId xmlns:a16="http://schemas.microsoft.com/office/drawing/2014/main" id="{6DE43266-FA50-44D2-87DD-EAA2D8EA224A}"/>
              </a:ext>
            </a:extLst>
          </p:cNvPr>
          <p:cNvSpPr txBox="1">
            <a:spLocks noChangeArrowheads="1"/>
          </p:cNvSpPr>
          <p:nvPr/>
        </p:nvSpPr>
        <p:spPr bwMode="auto">
          <a:xfrm>
            <a:off x="4768577" y="1748400"/>
            <a:ext cx="1228236" cy="376238"/>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none"/>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a:defRPr/>
            </a:pPr>
            <a:r>
              <a:rPr lang="en-CA" sz="2000" i="0" dirty="0">
                <a:solidFill>
                  <a:prstClr val="black">
                    <a:lumMod val="85000"/>
                    <a:lumOff val="15000"/>
                  </a:prstClr>
                </a:solidFill>
                <a:latin typeface="Arial Narrow" panose="020B0606020202030204" pitchFamily="34" charset="0"/>
                <a:cs typeface="Lato"/>
              </a:rPr>
              <a:t>dabi-110</a:t>
            </a:r>
            <a:endParaRPr lang="en-US" sz="2000" i="0" dirty="0">
              <a:solidFill>
                <a:prstClr val="black">
                  <a:lumMod val="85000"/>
                  <a:lumOff val="15000"/>
                </a:prstClr>
              </a:solidFill>
              <a:latin typeface="Arial Narrow" panose="020B0606020202030204" pitchFamily="34" charset="0"/>
              <a:cs typeface="Lato"/>
            </a:endParaRPr>
          </a:p>
        </p:txBody>
      </p:sp>
      <p:sp>
        <p:nvSpPr>
          <p:cNvPr id="56" name="Text Box 50">
            <a:extLst>
              <a:ext uri="{FF2B5EF4-FFF2-40B4-BE49-F238E27FC236}">
                <a16:creationId xmlns:a16="http://schemas.microsoft.com/office/drawing/2014/main" id="{6F022B0B-6486-43FC-A604-F52B1542E615}"/>
              </a:ext>
            </a:extLst>
          </p:cNvPr>
          <p:cNvSpPr txBox="1">
            <a:spLocks noChangeArrowheads="1"/>
          </p:cNvSpPr>
          <p:nvPr/>
        </p:nvSpPr>
        <p:spPr bwMode="auto">
          <a:xfrm>
            <a:off x="6640785" y="1760042"/>
            <a:ext cx="1228236" cy="376238"/>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none"/>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a:defRPr/>
            </a:pPr>
            <a:r>
              <a:rPr lang="en-CA" sz="2000" i="0" dirty="0">
                <a:solidFill>
                  <a:prstClr val="black"/>
                </a:solidFill>
                <a:latin typeface="Arial Narrow" panose="020B0606020202030204" pitchFamily="34" charset="0"/>
                <a:cs typeface="Lato"/>
              </a:rPr>
              <a:t>dabi-150</a:t>
            </a:r>
            <a:endParaRPr lang="en-US" sz="2000" i="0" dirty="0">
              <a:solidFill>
                <a:prstClr val="black"/>
              </a:solidFill>
              <a:latin typeface="Arial Narrow" panose="020B0606020202030204" pitchFamily="34" charset="0"/>
              <a:cs typeface="Lato"/>
            </a:endParaRPr>
          </a:p>
        </p:txBody>
      </p:sp>
      <p:sp>
        <p:nvSpPr>
          <p:cNvPr id="57" name="Text Box 53">
            <a:extLst>
              <a:ext uri="{FF2B5EF4-FFF2-40B4-BE49-F238E27FC236}">
                <a16:creationId xmlns:a16="http://schemas.microsoft.com/office/drawing/2014/main" id="{98492EB2-2ECA-4DD3-9C13-9103C5D37DFC}"/>
              </a:ext>
            </a:extLst>
          </p:cNvPr>
          <p:cNvSpPr txBox="1">
            <a:spLocks noChangeArrowheads="1"/>
          </p:cNvSpPr>
          <p:nvPr/>
        </p:nvSpPr>
        <p:spPr bwMode="auto">
          <a:xfrm>
            <a:off x="2731631" y="3511750"/>
            <a:ext cx="4171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6892D6"/>
                </a:solidFill>
                <a:latin typeface="Arial Narrow" panose="020B0606020202030204" pitchFamily="34" charset="0"/>
                <a:cs typeface="Lato"/>
              </a:rPr>
              <a:t>2,8</a:t>
            </a:r>
            <a:endParaRPr lang="en-US" sz="1600" i="0" dirty="0">
              <a:solidFill>
                <a:srgbClr val="6892D6"/>
              </a:solidFill>
              <a:latin typeface="Arial Narrow" panose="020B0606020202030204" pitchFamily="34" charset="0"/>
              <a:cs typeface="Lato"/>
            </a:endParaRPr>
          </a:p>
        </p:txBody>
      </p:sp>
      <p:sp>
        <p:nvSpPr>
          <p:cNvPr id="58" name="Text Box 54">
            <a:extLst>
              <a:ext uri="{FF2B5EF4-FFF2-40B4-BE49-F238E27FC236}">
                <a16:creationId xmlns:a16="http://schemas.microsoft.com/office/drawing/2014/main" id="{6D135E57-5C15-493D-9883-85686C11A08B}"/>
              </a:ext>
            </a:extLst>
          </p:cNvPr>
          <p:cNvSpPr txBox="1">
            <a:spLocks noChangeArrowheads="1"/>
          </p:cNvSpPr>
          <p:nvPr/>
        </p:nvSpPr>
        <p:spPr bwMode="auto">
          <a:xfrm>
            <a:off x="3241085" y="2807326"/>
            <a:ext cx="4171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356AC1"/>
                </a:solidFill>
                <a:latin typeface="Arial Narrow" panose="020B0606020202030204" pitchFamily="34" charset="0"/>
                <a:cs typeface="Lato"/>
              </a:rPr>
              <a:t>4,6</a:t>
            </a:r>
            <a:endParaRPr lang="en-US" sz="1600" i="0" dirty="0">
              <a:solidFill>
                <a:srgbClr val="356AC1"/>
              </a:solidFill>
              <a:latin typeface="Arial Narrow" panose="020B0606020202030204" pitchFamily="34" charset="0"/>
              <a:cs typeface="Lato"/>
            </a:endParaRPr>
          </a:p>
        </p:txBody>
      </p:sp>
      <p:sp>
        <p:nvSpPr>
          <p:cNvPr id="59" name="Text Box 55">
            <a:extLst>
              <a:ext uri="{FF2B5EF4-FFF2-40B4-BE49-F238E27FC236}">
                <a16:creationId xmlns:a16="http://schemas.microsoft.com/office/drawing/2014/main" id="{4B9BEC8D-0D17-4925-9404-E95797993D95}"/>
              </a:ext>
            </a:extLst>
          </p:cNvPr>
          <p:cNvSpPr txBox="1">
            <a:spLocks noChangeArrowheads="1"/>
          </p:cNvSpPr>
          <p:nvPr/>
        </p:nvSpPr>
        <p:spPr bwMode="auto">
          <a:xfrm>
            <a:off x="4605634" y="3737043"/>
            <a:ext cx="4171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AFE6EF"/>
                </a:solidFill>
                <a:latin typeface="Arial Narrow" panose="020B0606020202030204" pitchFamily="34" charset="0"/>
                <a:cs typeface="Lato"/>
              </a:rPr>
              <a:t>2,2</a:t>
            </a:r>
            <a:endParaRPr lang="en-US" sz="1600" i="0" dirty="0">
              <a:solidFill>
                <a:srgbClr val="AFE6EF"/>
              </a:solidFill>
              <a:latin typeface="Arial Narrow" panose="020B0606020202030204" pitchFamily="34" charset="0"/>
              <a:cs typeface="Lato"/>
            </a:endParaRPr>
          </a:p>
        </p:txBody>
      </p:sp>
      <p:sp>
        <p:nvSpPr>
          <p:cNvPr id="60" name="Text Box 56">
            <a:extLst>
              <a:ext uri="{FF2B5EF4-FFF2-40B4-BE49-F238E27FC236}">
                <a16:creationId xmlns:a16="http://schemas.microsoft.com/office/drawing/2014/main" id="{4BE8997E-C9BE-4860-A8D2-9AD5F5650F06}"/>
              </a:ext>
            </a:extLst>
          </p:cNvPr>
          <p:cNvSpPr txBox="1">
            <a:spLocks noChangeArrowheads="1"/>
          </p:cNvSpPr>
          <p:nvPr/>
        </p:nvSpPr>
        <p:spPr bwMode="auto">
          <a:xfrm>
            <a:off x="3690323" y="2169998"/>
            <a:ext cx="4171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2A559A"/>
                </a:solidFill>
                <a:latin typeface="Arial Narrow" panose="020B0606020202030204" pitchFamily="34" charset="0"/>
                <a:cs typeface="Lato"/>
              </a:rPr>
              <a:t>6,3</a:t>
            </a:r>
            <a:endParaRPr lang="en-US" sz="1600" i="0" dirty="0">
              <a:solidFill>
                <a:srgbClr val="2A559A"/>
              </a:solidFill>
              <a:latin typeface="Arial Narrow" panose="020B0606020202030204" pitchFamily="34" charset="0"/>
              <a:cs typeface="Lato"/>
            </a:endParaRPr>
          </a:p>
        </p:txBody>
      </p:sp>
      <p:sp>
        <p:nvSpPr>
          <p:cNvPr id="61" name="Text Box 57">
            <a:extLst>
              <a:ext uri="{FF2B5EF4-FFF2-40B4-BE49-F238E27FC236}">
                <a16:creationId xmlns:a16="http://schemas.microsoft.com/office/drawing/2014/main" id="{CC1AAB75-5A92-4A7C-A165-D28D40420643}"/>
              </a:ext>
            </a:extLst>
          </p:cNvPr>
          <p:cNvSpPr txBox="1">
            <a:spLocks noChangeArrowheads="1"/>
          </p:cNvSpPr>
          <p:nvPr/>
        </p:nvSpPr>
        <p:spPr bwMode="auto">
          <a:xfrm>
            <a:off x="5076809" y="3145880"/>
            <a:ext cx="4138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99DFEB"/>
                </a:solidFill>
                <a:latin typeface="Arial Narrow" panose="020B0606020202030204" pitchFamily="34" charset="0"/>
                <a:cs typeface="Lato"/>
              </a:rPr>
              <a:t>3,8</a:t>
            </a:r>
            <a:endParaRPr lang="en-US" sz="1600" i="0" dirty="0">
              <a:solidFill>
                <a:srgbClr val="99DFEB"/>
              </a:solidFill>
              <a:latin typeface="Arial Narrow" panose="020B0606020202030204" pitchFamily="34" charset="0"/>
              <a:cs typeface="Lato"/>
            </a:endParaRPr>
          </a:p>
        </p:txBody>
      </p:sp>
      <p:sp>
        <p:nvSpPr>
          <p:cNvPr id="62" name="Text Box 58">
            <a:extLst>
              <a:ext uri="{FF2B5EF4-FFF2-40B4-BE49-F238E27FC236}">
                <a16:creationId xmlns:a16="http://schemas.microsoft.com/office/drawing/2014/main" id="{897DEFAF-DABE-460C-8BA6-82514F76B95E}"/>
              </a:ext>
            </a:extLst>
          </p:cNvPr>
          <p:cNvSpPr txBox="1">
            <a:spLocks noChangeArrowheads="1"/>
          </p:cNvSpPr>
          <p:nvPr/>
        </p:nvSpPr>
        <p:spPr bwMode="auto">
          <a:xfrm>
            <a:off x="5537420" y="2527148"/>
            <a:ext cx="4171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30C1D7"/>
                </a:solidFill>
                <a:latin typeface="Arial Narrow" panose="020B0606020202030204" pitchFamily="34" charset="0"/>
                <a:cs typeface="Lato"/>
              </a:rPr>
              <a:t>5,4</a:t>
            </a:r>
            <a:endParaRPr lang="en-US" sz="1600" i="0" dirty="0">
              <a:solidFill>
                <a:srgbClr val="30C1D7"/>
              </a:solidFill>
              <a:latin typeface="Arial Narrow" panose="020B0606020202030204" pitchFamily="34" charset="0"/>
              <a:cs typeface="Lato"/>
            </a:endParaRPr>
          </a:p>
        </p:txBody>
      </p:sp>
      <p:sp>
        <p:nvSpPr>
          <p:cNvPr id="63" name="Text Box 59">
            <a:extLst>
              <a:ext uri="{FF2B5EF4-FFF2-40B4-BE49-F238E27FC236}">
                <a16:creationId xmlns:a16="http://schemas.microsoft.com/office/drawing/2014/main" id="{116465D1-A84F-4AB0-AD88-66BA58091185}"/>
              </a:ext>
            </a:extLst>
          </p:cNvPr>
          <p:cNvSpPr txBox="1">
            <a:spLocks noChangeArrowheads="1"/>
          </p:cNvSpPr>
          <p:nvPr/>
        </p:nvSpPr>
        <p:spPr bwMode="auto">
          <a:xfrm>
            <a:off x="6446594" y="3602301"/>
            <a:ext cx="4171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5B9BD5">
                    <a:lumMod val="40000"/>
                    <a:lumOff val="60000"/>
                  </a:srgbClr>
                </a:solidFill>
                <a:latin typeface="Arial Narrow" panose="020B0606020202030204" pitchFamily="34" charset="0"/>
                <a:cs typeface="Lato"/>
              </a:rPr>
              <a:t>2,6</a:t>
            </a:r>
            <a:endParaRPr lang="en-US" sz="1600" i="0" dirty="0">
              <a:solidFill>
                <a:srgbClr val="5B9BD5">
                  <a:lumMod val="40000"/>
                  <a:lumOff val="60000"/>
                </a:srgbClr>
              </a:solidFill>
              <a:latin typeface="Arial Narrow" panose="020B0606020202030204" pitchFamily="34" charset="0"/>
              <a:cs typeface="Lato"/>
            </a:endParaRPr>
          </a:p>
        </p:txBody>
      </p:sp>
      <p:sp>
        <p:nvSpPr>
          <p:cNvPr id="64" name="Text Box 60">
            <a:extLst>
              <a:ext uri="{FF2B5EF4-FFF2-40B4-BE49-F238E27FC236}">
                <a16:creationId xmlns:a16="http://schemas.microsoft.com/office/drawing/2014/main" id="{DFE3B96D-9996-4B86-BBFF-1FE7D0DD5440}"/>
              </a:ext>
            </a:extLst>
          </p:cNvPr>
          <p:cNvSpPr txBox="1">
            <a:spLocks noChangeArrowheads="1"/>
          </p:cNvSpPr>
          <p:nvPr/>
        </p:nvSpPr>
        <p:spPr bwMode="auto">
          <a:xfrm>
            <a:off x="6880102" y="2933819"/>
            <a:ext cx="4171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70A8DA"/>
                </a:solidFill>
                <a:latin typeface="Arial Narrow" panose="020B0606020202030204" pitchFamily="34" charset="0"/>
                <a:cs typeface="Lato"/>
              </a:rPr>
              <a:t>4,3</a:t>
            </a:r>
            <a:endParaRPr lang="en-US" sz="1600" i="0" dirty="0">
              <a:solidFill>
                <a:srgbClr val="70A8DA"/>
              </a:solidFill>
              <a:latin typeface="Arial Narrow" panose="020B0606020202030204" pitchFamily="34" charset="0"/>
              <a:cs typeface="Lato"/>
            </a:endParaRPr>
          </a:p>
        </p:txBody>
      </p:sp>
      <p:sp>
        <p:nvSpPr>
          <p:cNvPr id="65" name="Text Box 61">
            <a:extLst>
              <a:ext uri="{FF2B5EF4-FFF2-40B4-BE49-F238E27FC236}">
                <a16:creationId xmlns:a16="http://schemas.microsoft.com/office/drawing/2014/main" id="{0D066647-8850-4801-8999-E4163D349A5C}"/>
              </a:ext>
            </a:extLst>
          </p:cNvPr>
          <p:cNvSpPr txBox="1">
            <a:spLocks noChangeArrowheads="1"/>
          </p:cNvSpPr>
          <p:nvPr/>
        </p:nvSpPr>
        <p:spPr bwMode="auto">
          <a:xfrm>
            <a:off x="7368011" y="2477542"/>
            <a:ext cx="4171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2A69A2"/>
                </a:solidFill>
                <a:latin typeface="Arial Narrow" panose="020B0606020202030204" pitchFamily="34" charset="0"/>
                <a:cs typeface="Lato"/>
              </a:rPr>
              <a:t>5,5</a:t>
            </a:r>
            <a:endParaRPr lang="en-US" sz="1600" i="0" dirty="0">
              <a:solidFill>
                <a:srgbClr val="2A69A2"/>
              </a:solidFill>
              <a:latin typeface="Arial Narrow" panose="020B0606020202030204" pitchFamily="34" charset="0"/>
              <a:cs typeface="Lato"/>
            </a:endParaRPr>
          </a:p>
        </p:txBody>
      </p:sp>
      <p:sp>
        <p:nvSpPr>
          <p:cNvPr id="66" name="Text Box 42">
            <a:extLst>
              <a:ext uri="{FF2B5EF4-FFF2-40B4-BE49-F238E27FC236}">
                <a16:creationId xmlns:a16="http://schemas.microsoft.com/office/drawing/2014/main" id="{3E8998E1-C6F7-41C9-861F-92B3EE6B840E}"/>
              </a:ext>
            </a:extLst>
          </p:cNvPr>
          <p:cNvSpPr txBox="1">
            <a:spLocks noChangeArrowheads="1"/>
          </p:cNvSpPr>
          <p:nvPr/>
        </p:nvSpPr>
        <p:spPr bwMode="auto">
          <a:xfrm rot="18813457">
            <a:off x="4365118" y="5000703"/>
            <a:ext cx="6229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AFE6EF"/>
                </a:solidFill>
                <a:latin typeface="Arial Narrow" panose="020B0606020202030204" pitchFamily="34" charset="0"/>
                <a:cs typeface="Lato"/>
              </a:rPr>
              <a:t>A AP</a:t>
            </a:r>
            <a:endParaRPr lang="en-US" sz="1800" i="0" dirty="0">
              <a:solidFill>
                <a:srgbClr val="AFE6EF"/>
              </a:solidFill>
              <a:latin typeface="Arial Narrow" panose="020B0606020202030204" pitchFamily="34" charset="0"/>
              <a:cs typeface="Lato"/>
            </a:endParaRPr>
          </a:p>
        </p:txBody>
      </p:sp>
      <p:sp>
        <p:nvSpPr>
          <p:cNvPr id="67" name="Text Box 29">
            <a:extLst>
              <a:ext uri="{FF2B5EF4-FFF2-40B4-BE49-F238E27FC236}">
                <a16:creationId xmlns:a16="http://schemas.microsoft.com/office/drawing/2014/main" id="{B2DD1883-905B-460B-9AEF-AA83A59D97D9}"/>
              </a:ext>
            </a:extLst>
          </p:cNvPr>
          <p:cNvSpPr txBox="1">
            <a:spLocks noChangeArrowheads="1"/>
          </p:cNvSpPr>
          <p:nvPr/>
        </p:nvSpPr>
        <p:spPr bwMode="auto">
          <a:xfrm rot="18813457">
            <a:off x="6223216" y="5001651"/>
            <a:ext cx="6229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5B9BD5">
                    <a:lumMod val="40000"/>
                    <a:lumOff val="60000"/>
                  </a:srgbClr>
                </a:solidFill>
                <a:latin typeface="Arial Narrow" panose="020B0606020202030204" pitchFamily="34" charset="0"/>
                <a:cs typeface="Lato"/>
              </a:rPr>
              <a:t>A AP</a:t>
            </a:r>
            <a:endParaRPr lang="en-US" sz="1800" i="0" dirty="0">
              <a:solidFill>
                <a:srgbClr val="5B9BD5">
                  <a:lumMod val="40000"/>
                  <a:lumOff val="60000"/>
                </a:srgbClr>
              </a:solidFill>
              <a:latin typeface="Arial Narrow" panose="020B0606020202030204" pitchFamily="34" charset="0"/>
              <a:cs typeface="Lato"/>
            </a:endParaRPr>
          </a:p>
        </p:txBody>
      </p:sp>
      <p:sp>
        <p:nvSpPr>
          <p:cNvPr id="2" name="ZoneTexte 1"/>
          <p:cNvSpPr txBox="1"/>
          <p:nvPr/>
        </p:nvSpPr>
        <p:spPr>
          <a:xfrm>
            <a:off x="187857" y="5560425"/>
            <a:ext cx="2049985" cy="646331"/>
          </a:xfrm>
          <a:prstGeom prst="rect">
            <a:avLst/>
          </a:prstGeom>
          <a:noFill/>
        </p:spPr>
        <p:txBody>
          <a:bodyPr wrap="none" rtlCol="0">
            <a:spAutoFit/>
          </a:bodyPr>
          <a:lstStyle/>
          <a:p>
            <a:r>
              <a:rPr lang="fr-CA" sz="1200" dirty="0">
                <a:latin typeface="Arial Narrow" panose="020B0606020202030204" pitchFamily="34" charset="0"/>
              </a:rPr>
              <a:t>A AP = Aucun antiplaquettaire</a:t>
            </a:r>
          </a:p>
          <a:p>
            <a:r>
              <a:rPr lang="fr-CA" sz="1200" dirty="0">
                <a:latin typeface="Arial Narrow" panose="020B0606020202030204" pitchFamily="34" charset="0"/>
              </a:rPr>
              <a:t>APU = Antiplaquettaire unique</a:t>
            </a:r>
          </a:p>
          <a:p>
            <a:r>
              <a:rPr lang="fr-CA" sz="1200" dirty="0">
                <a:latin typeface="Arial Narrow" panose="020B0606020202030204" pitchFamily="34" charset="0"/>
              </a:rPr>
              <a:t>BAP = Bithérapie antiplaquettaire</a:t>
            </a:r>
            <a:endParaRPr lang="fr-FR" sz="1200" dirty="0">
              <a:latin typeface="Arial Narrow" panose="020B0606020202030204" pitchFamily="34" charset="0"/>
            </a:endParaRPr>
          </a:p>
        </p:txBody>
      </p:sp>
      <p:pic>
        <p:nvPicPr>
          <p:cNvPr id="32" name="4E92DA43-5712-40E9-AFDC-2C1062C78C6F" descr="7646DFF2-B812-4635-AA57-5171E34E5A45@chrc">
            <a:extLst>
              <a:ext uri="{FF2B5EF4-FFF2-40B4-BE49-F238E27FC236}">
                <a16:creationId xmlns:a16="http://schemas.microsoft.com/office/drawing/2014/main" id="{C94E8773-D5BF-4367-9E79-1631D350E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948" y="21799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492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8482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97740" y="29123"/>
            <a:ext cx="686731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MC"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Étude AUGUSTUS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MC"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Renseignements généraux</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24320"/>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Lopes RD et al. Oral presentation at ACC 2019, 16-18 March, New Orleans, LA, USA, late breaking clinical trial 405-08.</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Dewilde</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WJ et al. Lancet 2013;381:1107-1115.</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Gibson CM et al. N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Engl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J. Med. 2016;375:2423-2434.</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Cannon CP et al. N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Engl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J. Med. 2017;377:1513-1524</a:t>
            </a:r>
          </a:p>
        </p:txBody>
      </p:sp>
      <p:sp>
        <p:nvSpPr>
          <p:cNvPr id="31" name="TextBox 30">
            <a:extLst>
              <a:ext uri="{FF2B5EF4-FFF2-40B4-BE49-F238E27FC236}">
                <a16:creationId xmlns:a16="http://schemas.microsoft.com/office/drawing/2014/main" id="{F8467914-C844-47BE-866F-314DB993D29F}"/>
              </a:ext>
            </a:extLst>
          </p:cNvPr>
          <p:cNvSpPr txBox="1"/>
          <p:nvPr/>
        </p:nvSpPr>
        <p:spPr>
          <a:xfrm>
            <a:off x="92851" y="1446246"/>
            <a:ext cx="8952101" cy="501675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19325C"/>
              </a:buClr>
              <a:buSzTx/>
              <a:buFont typeface="Wingdings" panose="05000000000000000000" pitchFamily="2" charset="2"/>
              <a:buChar char="§"/>
              <a:tabLst/>
              <a:defRPr/>
            </a:pPr>
            <a:r>
              <a:rPr kumimoji="0" lang="fr-CH" sz="20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Le traitement antithrombotique optimal pour les patients atteints de FA et souffrant d’un syndrome coronarien aigu (SCA) ou nécessitant une intervention coronarienne percutanée (ICP) n’a pas été clairement établi.</a:t>
            </a:r>
            <a:r>
              <a:rPr kumimoji="0" lang="fr-CH" sz="20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Candara"/>
              </a:rPr>
              <a:t>1</a:t>
            </a:r>
          </a:p>
          <a:p>
            <a:pPr marR="0" lvl="0" algn="l" defTabSz="914400" rtl="0" eaLnBrk="1" fontAlgn="auto" latinLnBrk="0" hangingPunct="1">
              <a:lnSpc>
                <a:spcPct val="100000"/>
              </a:lnSpc>
              <a:spcBef>
                <a:spcPts val="0"/>
              </a:spcBef>
              <a:spcAft>
                <a:spcPts val="0"/>
              </a:spcAft>
              <a:buClr>
                <a:srgbClr val="19325C"/>
              </a:buClr>
              <a:buSzTx/>
              <a:tabLst/>
              <a:defRPr/>
            </a:pPr>
            <a:endParaRPr kumimoji="0" lang="fr-CH" sz="20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Candara"/>
            </a:endParaRPr>
          </a:p>
          <a:p>
            <a:pPr marL="342900" marR="0" lvl="0" indent="-342900" algn="l" defTabSz="914400" rtl="0" eaLnBrk="1" fontAlgn="auto" latinLnBrk="0" hangingPunct="1">
              <a:lnSpc>
                <a:spcPct val="100000"/>
              </a:lnSpc>
              <a:spcBef>
                <a:spcPts val="0"/>
              </a:spcBef>
              <a:spcAft>
                <a:spcPts val="0"/>
              </a:spcAft>
              <a:buClr>
                <a:srgbClr val="19325C"/>
              </a:buClr>
              <a:buSzTx/>
              <a:buFont typeface="Wingdings" panose="05000000000000000000" pitchFamily="2" charset="2"/>
              <a:buChar char="§"/>
              <a:tabLst/>
              <a:defRPr/>
            </a:pPr>
            <a:r>
              <a:rPr kumimoji="0" lang="fr-CH" sz="20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Les études antérieures étaient conçues pour identifier des stratégies visant à réduire les hémorragies associées à la trithérapie.</a:t>
            </a:r>
            <a:r>
              <a:rPr kumimoji="0" lang="fr-CH" sz="20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Candara"/>
              </a:rPr>
              <a:t>1</a:t>
            </a:r>
          </a:p>
          <a:p>
            <a:pPr marL="800100" marR="0" lvl="1" indent="-342900" algn="l" defTabSz="914400" rtl="0" eaLnBrk="1" fontAlgn="auto" latinLnBrk="0" hangingPunct="1">
              <a:lnSpc>
                <a:spcPct val="100000"/>
              </a:lnSpc>
              <a:spcBef>
                <a:spcPts val="0"/>
              </a:spcBef>
              <a:spcAft>
                <a:spcPts val="0"/>
              </a:spcAft>
              <a:buClr>
                <a:srgbClr val="30C1D7"/>
              </a:buClr>
              <a:buSzTx/>
              <a:buFont typeface="Wingdings" panose="05000000000000000000" pitchFamily="2" charset="2"/>
              <a:buChar char="§"/>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WOEST (N = 573) : taux moins élevé d’hémorragie ET d’événements ischémiques sans aspirine comparativement à un antagoniste de la vitamine K (AVK) + une bithérapie antiplaquettaire (BTAP).</a:t>
            </a:r>
            <a:r>
              <a:rPr kumimoji="0" lang="fr-CH" sz="16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Candara"/>
              </a:rPr>
              <a:t>2</a:t>
            </a:r>
          </a:p>
          <a:p>
            <a:pPr marL="800100" marR="0" lvl="1" indent="-342900" algn="l" defTabSz="914400" rtl="0" eaLnBrk="1" fontAlgn="auto" latinLnBrk="0" hangingPunct="1">
              <a:lnSpc>
                <a:spcPct val="100000"/>
              </a:lnSpc>
              <a:spcBef>
                <a:spcPts val="0"/>
              </a:spcBef>
              <a:spcAft>
                <a:spcPts val="0"/>
              </a:spcAft>
              <a:buClr>
                <a:srgbClr val="30C1D7"/>
              </a:buClr>
              <a:buSzTx/>
              <a:buFont typeface="Wingdings" panose="05000000000000000000" pitchFamily="2" charset="2"/>
              <a:buChar char="§"/>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PIONEER AF-PCI (N = 2124) : taux moins élevé d’hémorragie avec deux schémas thérapeutiques avec le rivaroxaban faiblement dosé comparativement à un AVK + une BTAP.</a:t>
            </a:r>
            <a:r>
              <a:rPr kumimoji="0" lang="fr-CH" sz="16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Candara"/>
              </a:rPr>
              <a:t>3</a:t>
            </a:r>
          </a:p>
          <a:p>
            <a:pPr marL="800100" marR="0" lvl="1" indent="-342900" algn="l" defTabSz="914400" rtl="0" eaLnBrk="1" fontAlgn="auto" latinLnBrk="0" hangingPunct="1">
              <a:lnSpc>
                <a:spcPct val="100000"/>
              </a:lnSpc>
              <a:spcBef>
                <a:spcPts val="0"/>
              </a:spcBef>
              <a:spcAft>
                <a:spcPts val="0"/>
              </a:spcAft>
              <a:buClr>
                <a:srgbClr val="30C1D7"/>
              </a:buClr>
              <a:buSzTx/>
              <a:buFont typeface="Wingdings" panose="05000000000000000000" pitchFamily="2" charset="2"/>
              <a:buChar char="§"/>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RE-DUAL PCI (N = 2725) : taux moins élevé d’hémorragie avec deux schémas thérapeutiques avec le dabigatran à dose standard, sans aspirine, comparativement à un AVK + une BTAP.</a:t>
            </a:r>
            <a:r>
              <a:rPr kumimoji="0" lang="fr-CH" sz="16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Candara"/>
              </a:rPr>
              <a:t>4</a:t>
            </a:r>
          </a:p>
          <a:p>
            <a:pPr marR="0" lvl="1" algn="l" defTabSz="914400" rtl="0" eaLnBrk="1" fontAlgn="auto" latinLnBrk="0" hangingPunct="1">
              <a:lnSpc>
                <a:spcPct val="100000"/>
              </a:lnSpc>
              <a:spcBef>
                <a:spcPts val="0"/>
              </a:spcBef>
              <a:spcAft>
                <a:spcPts val="0"/>
              </a:spcAft>
              <a:buClr>
                <a:srgbClr val="30C1D7"/>
              </a:buClr>
              <a:buSzTx/>
              <a:tabLst/>
              <a:defRPr/>
            </a:pPr>
            <a:endParaRPr kumimoji="0" lang="fr-CH" sz="16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Candara"/>
            </a:endParaRPr>
          </a:p>
          <a:p>
            <a:pPr marL="342900" lvl="0" indent="-342900" defTabSz="914400">
              <a:buClr>
                <a:srgbClr val="19325C"/>
              </a:buClr>
              <a:buFont typeface="Wingdings" panose="05000000000000000000" pitchFamily="2" charset="2"/>
              <a:buChar char="§"/>
              <a:defRPr/>
            </a:pPr>
            <a:r>
              <a:rPr lang="fr-FR" sz="2000" b="1" dirty="0">
                <a:solidFill>
                  <a:prstClr val="black">
                    <a:lumMod val="85000"/>
                    <a:lumOff val="15000"/>
                  </a:prstClr>
                </a:solidFill>
                <a:latin typeface="Arial Narrow" panose="020B0606020202030204" pitchFamily="34" charset="0"/>
                <a:cs typeface="Candara"/>
              </a:rPr>
              <a:t>Les données sur l’</a:t>
            </a:r>
            <a:r>
              <a:rPr lang="fr-FR" sz="2000" b="1" dirty="0" err="1">
                <a:solidFill>
                  <a:prstClr val="black">
                    <a:lumMod val="85000"/>
                    <a:lumOff val="15000"/>
                  </a:prstClr>
                </a:solidFill>
                <a:latin typeface="Arial Narrow" panose="020B0606020202030204" pitchFamily="34" charset="0"/>
                <a:cs typeface="Candara"/>
              </a:rPr>
              <a:t>apixaban</a:t>
            </a:r>
            <a:r>
              <a:rPr lang="fr-FR" sz="2000" b="1" dirty="0">
                <a:solidFill>
                  <a:prstClr val="black">
                    <a:lumMod val="85000"/>
                    <a:lumOff val="15000"/>
                  </a:prstClr>
                </a:solidFill>
                <a:latin typeface="Arial Narrow" panose="020B0606020202030204" pitchFamily="34" charset="0"/>
                <a:cs typeface="Candara"/>
              </a:rPr>
              <a:t> administré chez des patients atteints de FA nécessitant une BTAC sont limitées.</a:t>
            </a:r>
          </a:p>
          <a:p>
            <a:pPr lvl="0" defTabSz="914400">
              <a:buClr>
                <a:srgbClr val="19325C"/>
              </a:buClr>
              <a:defRPr/>
            </a:pPr>
            <a:endParaRPr lang="fr-FR" sz="2000" b="1" dirty="0">
              <a:solidFill>
                <a:prstClr val="black">
                  <a:lumMod val="85000"/>
                  <a:lumOff val="15000"/>
                </a:prstClr>
              </a:solidFill>
              <a:latin typeface="Arial Narrow" panose="020B0606020202030204" pitchFamily="34" charset="0"/>
              <a:cs typeface="Candara"/>
            </a:endParaRPr>
          </a:p>
          <a:p>
            <a:pPr marL="342900" lvl="0" indent="-342900" defTabSz="914400">
              <a:buClr>
                <a:srgbClr val="19325C"/>
              </a:buClr>
              <a:buFont typeface="Wingdings" panose="05000000000000000000" pitchFamily="2" charset="2"/>
              <a:buChar char="§"/>
              <a:defRPr/>
            </a:pPr>
            <a:r>
              <a:rPr lang="fr-FR" sz="2000" b="1" dirty="0">
                <a:solidFill>
                  <a:prstClr val="black">
                    <a:lumMod val="85000"/>
                    <a:lumOff val="15000"/>
                  </a:prstClr>
                </a:solidFill>
                <a:latin typeface="Arial Narrow" panose="020B0606020202030204" pitchFamily="34" charset="0"/>
                <a:cs typeface="Candara"/>
              </a:rPr>
              <a:t>Des données sur les effets indépendants de l’aspirine dans cette population sont nécessaires.</a:t>
            </a: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p:txBody>
      </p:sp>
      <p:pic>
        <p:nvPicPr>
          <p:cNvPr id="10" name="4E92DA43-5712-40E9-AFDC-2C1062C78C6F" descr="7646DFF2-B812-4635-AA57-5171E34E5A45@chrc">
            <a:extLst>
              <a:ext uri="{FF2B5EF4-FFF2-40B4-BE49-F238E27FC236}">
                <a16:creationId xmlns:a16="http://schemas.microsoft.com/office/drawing/2014/main" id="{C054631C-1872-4C1D-9776-71AC190D0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0814" y="156349"/>
            <a:ext cx="1721956" cy="98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5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203823" y="31178"/>
            <a:ext cx="6721489" cy="1200329"/>
          </a:xfrm>
          <a:prstGeom prst="rect">
            <a:avLst/>
          </a:prstGeom>
          <a:noFill/>
        </p:spPr>
        <p:txBody>
          <a:bodyPr wrap="square">
            <a:spAutoFit/>
          </a:bodyPr>
          <a:lstStyle/>
          <a:p>
            <a:pPr>
              <a:defRPr/>
            </a:pPr>
            <a:r>
              <a:rPr lang="fr-MC" sz="2400" b="1" dirty="0">
                <a:solidFill>
                  <a:srgbClr val="1B1A5A"/>
                </a:solidFill>
                <a:latin typeface="Arial Narrow" pitchFamily="34" charset="0"/>
                <a:cs typeface="Candara"/>
              </a:rPr>
              <a:t>Étude WOEST :  Risque cumulatif de survenue d’un paramètre secondaire associé à une thérapie </a:t>
            </a:r>
            <a:r>
              <a:rPr lang="fr-MC" sz="2400" b="1" dirty="0" err="1">
                <a:solidFill>
                  <a:srgbClr val="1B1A5A"/>
                </a:solidFill>
                <a:latin typeface="Arial Narrow" pitchFamily="34" charset="0"/>
                <a:cs typeface="Candara"/>
              </a:rPr>
              <a:t>antithrombotique</a:t>
            </a:r>
            <a:r>
              <a:rPr lang="fr-MC" sz="2400" b="1" dirty="0">
                <a:solidFill>
                  <a:srgbClr val="1B1A5A"/>
                </a:solidFill>
                <a:latin typeface="Arial Narrow" pitchFamily="34" charset="0"/>
                <a:cs typeface="Candara"/>
              </a:rPr>
              <a:t> combinée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Lancet 2013; 381: 1107-15.</a:t>
            </a:r>
          </a:p>
        </p:txBody>
      </p:sp>
      <p:grpSp>
        <p:nvGrpSpPr>
          <p:cNvPr id="31" name="Group 30">
            <a:extLst>
              <a:ext uri="{FF2B5EF4-FFF2-40B4-BE49-F238E27FC236}">
                <a16:creationId xmlns:a16="http://schemas.microsoft.com/office/drawing/2014/main" id="{C2C9460E-7793-454A-A6F7-9946D4548001}"/>
              </a:ext>
            </a:extLst>
          </p:cNvPr>
          <p:cNvGrpSpPr/>
          <p:nvPr/>
        </p:nvGrpSpPr>
        <p:grpSpPr>
          <a:xfrm>
            <a:off x="-6448" y="1510517"/>
            <a:ext cx="9150448" cy="4535611"/>
            <a:chOff x="166511" y="1341661"/>
            <a:chExt cx="9150448" cy="4535611"/>
          </a:xfrm>
        </p:grpSpPr>
        <p:sp>
          <p:nvSpPr>
            <p:cNvPr id="32" name="TextBox 51">
              <a:extLst>
                <a:ext uri="{FF2B5EF4-FFF2-40B4-BE49-F238E27FC236}">
                  <a16:creationId xmlns:a16="http://schemas.microsoft.com/office/drawing/2014/main" id="{BB3B8DF6-91A1-4052-9FFC-94897A3ECF98}"/>
                </a:ext>
              </a:extLst>
            </p:cNvPr>
            <p:cNvSpPr txBox="1">
              <a:spLocks noChangeArrowheads="1"/>
            </p:cNvSpPr>
            <p:nvPr/>
          </p:nvSpPr>
          <p:spPr bwMode="auto">
            <a:xfrm>
              <a:off x="1873091" y="1341661"/>
              <a:ext cx="6196171" cy="523220"/>
            </a:xfrm>
            <a:prstGeom prst="rect">
              <a:avLst/>
            </a:prstGeom>
            <a:noFill/>
            <a:ln w="9525">
              <a:noFill/>
              <a:miter lim="800000"/>
              <a:headEnd/>
              <a:tailEnd/>
            </a:ln>
          </p:spPr>
          <p:txBody>
            <a:bodyPr wrap="square">
              <a:spAutoFit/>
            </a:bodyPr>
            <a:lstStyle/>
            <a:p>
              <a:pPr algn="ctr" defTabSz="914400">
                <a:defRPr/>
              </a:pPr>
              <a:r>
                <a:rPr lang="en-CA" sz="2800" b="1" kern="0" dirty="0">
                  <a:solidFill>
                    <a:srgbClr val="2A559A"/>
                  </a:solidFill>
                  <a:latin typeface="Arial Narrow" panose="020B0606020202030204" pitchFamily="34" charset="0"/>
                  <a:cs typeface="Candara"/>
                </a:rPr>
                <a:t>Mort, IM, AVC, RVC, </a:t>
              </a:r>
              <a:r>
                <a:rPr lang="en-CA" sz="2800" b="1" kern="0" dirty="0" err="1">
                  <a:solidFill>
                    <a:srgbClr val="2A559A"/>
                  </a:solidFill>
                  <a:latin typeface="Arial Narrow" panose="020B0606020202030204" pitchFamily="34" charset="0"/>
                  <a:cs typeface="Candara"/>
                </a:rPr>
                <a:t>thrombose</a:t>
              </a:r>
              <a:r>
                <a:rPr lang="en-CA" sz="2800" b="1" kern="0" dirty="0">
                  <a:solidFill>
                    <a:srgbClr val="2A559A"/>
                  </a:solidFill>
                  <a:latin typeface="Arial Narrow" panose="020B0606020202030204" pitchFamily="34" charset="0"/>
                  <a:cs typeface="Candara"/>
                </a:rPr>
                <a:t> </a:t>
              </a:r>
              <a:r>
                <a:rPr lang="en-CA" sz="2800" b="1" kern="0" dirty="0" err="1">
                  <a:solidFill>
                    <a:srgbClr val="2A559A"/>
                  </a:solidFill>
                  <a:latin typeface="Arial Narrow" panose="020B0606020202030204" pitchFamily="34" charset="0"/>
                  <a:cs typeface="Candara"/>
                </a:rPr>
                <a:t>intrastent</a:t>
              </a:r>
              <a:r>
                <a:rPr lang="en-CA" sz="2800" b="1" kern="0" dirty="0">
                  <a:solidFill>
                    <a:srgbClr val="2A559A"/>
                  </a:solidFill>
                  <a:latin typeface="Arial Narrow" panose="020B0606020202030204" pitchFamily="34" charset="0"/>
                  <a:cs typeface="Candara"/>
                </a:rPr>
                <a:t> </a:t>
              </a:r>
            </a:p>
          </p:txBody>
        </p:sp>
        <p:sp>
          <p:nvSpPr>
            <p:cNvPr id="33" name="Rectangle 6">
              <a:extLst>
                <a:ext uri="{FF2B5EF4-FFF2-40B4-BE49-F238E27FC236}">
                  <a16:creationId xmlns:a16="http://schemas.microsoft.com/office/drawing/2014/main" id="{7A450061-5C74-46FE-9FDB-7B0B62E375E3}"/>
                </a:ext>
              </a:extLst>
            </p:cNvPr>
            <p:cNvSpPr>
              <a:spLocks noChangeArrowheads="1"/>
            </p:cNvSpPr>
            <p:nvPr/>
          </p:nvSpPr>
          <p:spPr bwMode="auto">
            <a:xfrm>
              <a:off x="166511" y="5096063"/>
              <a:ext cx="9150448" cy="781209"/>
            </a:xfrm>
            <a:prstGeom prst="rect">
              <a:avLst/>
            </a:prstGeom>
            <a:solidFill>
              <a:srgbClr val="19325C"/>
            </a:solidFill>
            <a:ln w="28575">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0487" tIns="44450" rIns="90487" bIns="44450"/>
            <a:lstStyle/>
            <a:p>
              <a:pPr marL="285750" indent="-285750" defTabSz="914400" eaLnBrk="0" fontAlgn="base" hangingPunct="0">
                <a:spcBef>
                  <a:spcPct val="20000"/>
                </a:spcBef>
                <a:spcAft>
                  <a:spcPct val="0"/>
                </a:spcAft>
                <a:buSzPct val="100000"/>
                <a:buFont typeface="Arial" panose="020B0604020202020204" pitchFamily="34" charset="0"/>
                <a:buChar char="•"/>
                <a:defRPr/>
              </a:pPr>
              <a:r>
                <a:rPr lang="fr-BE" sz="1600" b="1" kern="0" dirty="0">
                  <a:solidFill>
                    <a:prstClr val="white"/>
                  </a:solidFill>
                  <a:latin typeface="Arial Narrow" panose="020B0606020202030204" pitchFamily="34" charset="0"/>
                  <a:ea typeface="MS PGothic" pitchFamily="34" charset="-128"/>
                  <a:cs typeface="Candara"/>
                </a:rPr>
                <a:t>Les patients chez qui un AOD est indiqué qui ont subi une ICP</a:t>
              </a:r>
            </a:p>
            <a:p>
              <a:pPr marL="285750" indent="-285750" defTabSz="914400" eaLnBrk="0" fontAlgn="base" hangingPunct="0">
                <a:spcBef>
                  <a:spcPct val="20000"/>
                </a:spcBef>
                <a:spcAft>
                  <a:spcPct val="0"/>
                </a:spcAft>
                <a:buSzPct val="100000"/>
                <a:buFont typeface="Arial" panose="020B0604020202020204" pitchFamily="34" charset="0"/>
                <a:buChar char="•"/>
                <a:defRPr/>
              </a:pPr>
              <a:r>
                <a:rPr lang="fr-BE" sz="1600" b="1" kern="0" dirty="0">
                  <a:solidFill>
                    <a:prstClr val="white"/>
                  </a:solidFill>
                  <a:latin typeface="Arial Narrow" panose="020B0606020202030204" pitchFamily="34" charset="0"/>
                  <a:ea typeface="MS PGothic" pitchFamily="34" charset="-128"/>
                  <a:cs typeface="Candara"/>
                </a:rPr>
                <a:t>Assignés au hasard au </a:t>
              </a:r>
              <a:r>
                <a:rPr lang="fr-BE" sz="1600" b="1" kern="0" dirty="0" err="1">
                  <a:solidFill>
                    <a:prstClr val="white"/>
                  </a:solidFill>
                  <a:latin typeface="Arial Narrow" panose="020B0606020202030204" pitchFamily="34" charset="0"/>
                  <a:ea typeface="MS PGothic" pitchFamily="34" charset="-128"/>
                  <a:cs typeface="Candara"/>
                </a:rPr>
                <a:t>clopidogrel</a:t>
              </a:r>
              <a:r>
                <a:rPr lang="fr-BE" sz="1600" b="1" kern="0" dirty="0">
                  <a:solidFill>
                    <a:prstClr val="white"/>
                  </a:solidFill>
                  <a:latin typeface="Arial Narrow" panose="020B0606020202030204" pitchFamily="34" charset="0"/>
                  <a:ea typeface="MS PGothic" pitchFamily="34" charset="-128"/>
                  <a:cs typeface="Candara"/>
                </a:rPr>
                <a:t> 75 mg po die vs l’AAS 80-100 mg po die + </a:t>
              </a:r>
              <a:r>
                <a:rPr lang="fr-BE" sz="1600" b="1" kern="0" dirty="0" err="1">
                  <a:solidFill>
                    <a:prstClr val="white"/>
                  </a:solidFill>
                  <a:latin typeface="Arial Narrow" panose="020B0606020202030204" pitchFamily="34" charset="0"/>
                  <a:ea typeface="MS PGothic" pitchFamily="34" charset="-128"/>
                  <a:cs typeface="Candara"/>
                </a:rPr>
                <a:t>clopidogrel</a:t>
              </a:r>
              <a:r>
                <a:rPr lang="fr-BE" sz="1600" b="1" kern="0" dirty="0">
                  <a:solidFill>
                    <a:prstClr val="white"/>
                  </a:solidFill>
                  <a:latin typeface="Arial Narrow" panose="020B0606020202030204" pitchFamily="34" charset="0"/>
                  <a:ea typeface="MS PGothic" pitchFamily="34" charset="-128"/>
                  <a:cs typeface="Candara"/>
                </a:rPr>
                <a:t> 75mg po die</a:t>
              </a:r>
            </a:p>
          </p:txBody>
        </p:sp>
        <p:sp>
          <p:nvSpPr>
            <p:cNvPr id="35" name="TextBox 17">
              <a:extLst>
                <a:ext uri="{FF2B5EF4-FFF2-40B4-BE49-F238E27FC236}">
                  <a16:creationId xmlns:a16="http://schemas.microsoft.com/office/drawing/2014/main" id="{FAF31497-BBE2-4795-B6EC-AD2D61292063}"/>
                </a:ext>
              </a:extLst>
            </p:cNvPr>
            <p:cNvSpPr txBox="1">
              <a:spLocks noChangeArrowheads="1"/>
            </p:cNvSpPr>
            <p:nvPr/>
          </p:nvSpPr>
          <p:spPr bwMode="auto">
            <a:xfrm rot="16200000">
              <a:off x="-117573" y="2761958"/>
              <a:ext cx="2449710" cy="369332"/>
            </a:xfrm>
            <a:prstGeom prst="rect">
              <a:avLst/>
            </a:prstGeom>
            <a:noFill/>
            <a:ln w="9525">
              <a:noFill/>
              <a:miter lim="800000"/>
              <a:headEnd/>
              <a:tailEnd/>
            </a:ln>
          </p:spPr>
          <p:txBody>
            <a:bodyPr wrap="none">
              <a:spAutoFit/>
            </a:bodyPr>
            <a:lstStyle/>
            <a:p>
              <a:pPr defTabSz="914400">
                <a:defRPr/>
              </a:pPr>
              <a:r>
                <a:rPr lang="en-CA" b="1" kern="0" dirty="0">
                  <a:solidFill>
                    <a:prstClr val="black"/>
                  </a:solidFill>
                  <a:latin typeface="Arial Narrow" panose="020B0606020202030204" pitchFamily="34" charset="0"/>
                  <a:cs typeface="Candara"/>
                </a:rPr>
                <a:t>Incidence cumulative (%)</a:t>
              </a:r>
              <a:endParaRPr lang="en-US" b="1" kern="0" dirty="0">
                <a:solidFill>
                  <a:prstClr val="black"/>
                </a:solidFill>
                <a:latin typeface="Arial Narrow" panose="020B0606020202030204" pitchFamily="34" charset="0"/>
                <a:cs typeface="Candara"/>
              </a:endParaRPr>
            </a:p>
          </p:txBody>
        </p:sp>
        <p:sp>
          <p:nvSpPr>
            <p:cNvPr id="36" name="TextBox 18">
              <a:extLst>
                <a:ext uri="{FF2B5EF4-FFF2-40B4-BE49-F238E27FC236}">
                  <a16:creationId xmlns:a16="http://schemas.microsoft.com/office/drawing/2014/main" id="{E816AB5F-963C-42CA-A714-1131DAAE5892}"/>
                </a:ext>
              </a:extLst>
            </p:cNvPr>
            <p:cNvSpPr txBox="1">
              <a:spLocks noChangeArrowheads="1"/>
            </p:cNvSpPr>
            <p:nvPr/>
          </p:nvSpPr>
          <p:spPr bwMode="auto">
            <a:xfrm>
              <a:off x="4046537" y="4554761"/>
              <a:ext cx="1279517" cy="369332"/>
            </a:xfrm>
            <a:prstGeom prst="rect">
              <a:avLst/>
            </a:prstGeom>
            <a:noFill/>
            <a:ln w="9525">
              <a:noFill/>
              <a:miter lim="800000"/>
              <a:headEnd/>
              <a:tailEnd/>
            </a:ln>
          </p:spPr>
          <p:txBody>
            <a:bodyPr wrap="none">
              <a:spAutoFit/>
            </a:bodyPr>
            <a:lstStyle/>
            <a:p>
              <a:pPr defTabSz="914400">
                <a:defRPr/>
              </a:pPr>
              <a:r>
                <a:rPr lang="en-CA" b="1" kern="0" dirty="0" err="1">
                  <a:solidFill>
                    <a:prstClr val="black"/>
                  </a:solidFill>
                  <a:latin typeface="Arial Narrow" panose="020B0606020202030204" pitchFamily="34" charset="0"/>
                  <a:cs typeface="Candara"/>
                </a:rPr>
                <a:t>Suivi</a:t>
              </a:r>
              <a:r>
                <a:rPr lang="en-CA" b="1" kern="0" dirty="0">
                  <a:solidFill>
                    <a:prstClr val="black"/>
                  </a:solidFill>
                  <a:latin typeface="Arial Narrow" panose="020B0606020202030204" pitchFamily="34" charset="0"/>
                  <a:cs typeface="Candara"/>
                </a:rPr>
                <a:t> (</a:t>
              </a:r>
              <a:r>
                <a:rPr lang="en-CA" b="1" kern="0" dirty="0" err="1">
                  <a:solidFill>
                    <a:prstClr val="black"/>
                  </a:solidFill>
                  <a:latin typeface="Arial Narrow" panose="020B0606020202030204" pitchFamily="34" charset="0"/>
                  <a:cs typeface="Candara"/>
                </a:rPr>
                <a:t>jours</a:t>
              </a:r>
              <a:r>
                <a:rPr lang="en-CA" b="1" kern="0" dirty="0">
                  <a:solidFill>
                    <a:prstClr val="black"/>
                  </a:solidFill>
                  <a:latin typeface="Arial Narrow" panose="020B0606020202030204" pitchFamily="34" charset="0"/>
                  <a:cs typeface="Candara"/>
                </a:rPr>
                <a:t>)</a:t>
              </a:r>
              <a:endParaRPr lang="en-US" b="1" kern="0" dirty="0">
                <a:solidFill>
                  <a:prstClr val="black"/>
                </a:solidFill>
                <a:latin typeface="Arial Narrow" panose="020B0606020202030204" pitchFamily="34" charset="0"/>
                <a:cs typeface="Candara"/>
              </a:endParaRPr>
            </a:p>
          </p:txBody>
        </p:sp>
        <p:cxnSp>
          <p:nvCxnSpPr>
            <p:cNvPr id="37" name="Straight Connector 36">
              <a:extLst>
                <a:ext uri="{FF2B5EF4-FFF2-40B4-BE49-F238E27FC236}">
                  <a16:creationId xmlns:a16="http://schemas.microsoft.com/office/drawing/2014/main" id="{7EAEEF37-5D2D-46A2-B5EB-0FFD589A3DF4}"/>
                </a:ext>
              </a:extLst>
            </p:cNvPr>
            <p:cNvCxnSpPr/>
            <p:nvPr/>
          </p:nvCxnSpPr>
          <p:spPr>
            <a:xfrm rot="5400000" flipH="1" flipV="1">
              <a:off x="404019" y="2872805"/>
              <a:ext cx="2743200" cy="1587"/>
            </a:xfrm>
            <a:prstGeom prst="line">
              <a:avLst/>
            </a:prstGeom>
            <a:noFill/>
            <a:ln w="31750" cap="flat" cmpd="sng" algn="ctr">
              <a:solidFill>
                <a:sysClr val="windowText" lastClr="000000"/>
              </a:solidFill>
              <a:prstDash val="solid"/>
            </a:ln>
            <a:effectLst/>
          </p:spPr>
        </p:cxnSp>
        <p:cxnSp>
          <p:nvCxnSpPr>
            <p:cNvPr id="38" name="Straight Connector 37">
              <a:extLst>
                <a:ext uri="{FF2B5EF4-FFF2-40B4-BE49-F238E27FC236}">
                  <a16:creationId xmlns:a16="http://schemas.microsoft.com/office/drawing/2014/main" id="{3CC09250-6942-465E-AA08-CA545F2985DA}"/>
                </a:ext>
              </a:extLst>
            </p:cNvPr>
            <p:cNvCxnSpPr/>
            <p:nvPr/>
          </p:nvCxnSpPr>
          <p:spPr>
            <a:xfrm>
              <a:off x="1776412" y="4245199"/>
              <a:ext cx="6194425" cy="1587"/>
            </a:xfrm>
            <a:prstGeom prst="line">
              <a:avLst/>
            </a:prstGeom>
            <a:noFill/>
            <a:ln w="31750" cap="flat" cmpd="sng" algn="ctr">
              <a:solidFill>
                <a:sysClr val="windowText" lastClr="000000"/>
              </a:solidFill>
              <a:prstDash val="solid"/>
            </a:ln>
            <a:effectLst/>
          </p:spPr>
        </p:cxnSp>
        <p:cxnSp>
          <p:nvCxnSpPr>
            <p:cNvPr id="39" name="Straight Connector 38">
              <a:extLst>
                <a:ext uri="{FF2B5EF4-FFF2-40B4-BE49-F238E27FC236}">
                  <a16:creationId xmlns:a16="http://schemas.microsoft.com/office/drawing/2014/main" id="{8E6E7847-9ACC-40B1-BB94-0E3F570EF1E8}"/>
                </a:ext>
              </a:extLst>
            </p:cNvPr>
            <p:cNvCxnSpPr/>
            <p:nvPr/>
          </p:nvCxnSpPr>
          <p:spPr>
            <a:xfrm>
              <a:off x="1701800" y="1578199"/>
              <a:ext cx="88900" cy="1587"/>
            </a:xfrm>
            <a:prstGeom prst="line">
              <a:avLst/>
            </a:prstGeom>
            <a:noFill/>
            <a:ln w="12700" cap="flat" cmpd="sng" algn="ctr">
              <a:solidFill>
                <a:sysClr val="windowText" lastClr="000000"/>
              </a:solidFill>
              <a:prstDash val="solid"/>
            </a:ln>
            <a:effectLst/>
          </p:spPr>
        </p:cxnSp>
        <p:cxnSp>
          <p:nvCxnSpPr>
            <p:cNvPr id="40" name="Straight Connector 39">
              <a:extLst>
                <a:ext uri="{FF2B5EF4-FFF2-40B4-BE49-F238E27FC236}">
                  <a16:creationId xmlns:a16="http://schemas.microsoft.com/office/drawing/2014/main" id="{C1193DC3-9454-4053-B24D-13FB8070876F}"/>
                </a:ext>
              </a:extLst>
            </p:cNvPr>
            <p:cNvCxnSpPr/>
            <p:nvPr/>
          </p:nvCxnSpPr>
          <p:spPr>
            <a:xfrm>
              <a:off x="1701800" y="2464024"/>
              <a:ext cx="88900" cy="1587"/>
            </a:xfrm>
            <a:prstGeom prst="line">
              <a:avLst/>
            </a:prstGeom>
            <a:noFill/>
            <a:ln w="12700" cap="flat" cmpd="sng" algn="ctr">
              <a:solidFill>
                <a:sysClr val="windowText" lastClr="000000"/>
              </a:solidFill>
              <a:prstDash val="solid"/>
            </a:ln>
            <a:effectLst/>
          </p:spPr>
        </p:cxnSp>
        <p:cxnSp>
          <p:nvCxnSpPr>
            <p:cNvPr id="41" name="Straight Connector 40">
              <a:extLst>
                <a:ext uri="{FF2B5EF4-FFF2-40B4-BE49-F238E27FC236}">
                  <a16:creationId xmlns:a16="http://schemas.microsoft.com/office/drawing/2014/main" id="{3D5C734E-11B4-4C75-865E-3148472FBF10}"/>
                </a:ext>
              </a:extLst>
            </p:cNvPr>
            <p:cNvCxnSpPr/>
            <p:nvPr/>
          </p:nvCxnSpPr>
          <p:spPr>
            <a:xfrm>
              <a:off x="1701800" y="3341911"/>
              <a:ext cx="88900" cy="1588"/>
            </a:xfrm>
            <a:prstGeom prst="line">
              <a:avLst/>
            </a:prstGeom>
            <a:noFill/>
            <a:ln w="12700" cap="flat" cmpd="sng" algn="ctr">
              <a:solidFill>
                <a:sysClr val="windowText" lastClr="000000"/>
              </a:solidFill>
              <a:prstDash val="solid"/>
            </a:ln>
            <a:effectLst/>
          </p:spPr>
        </p:cxnSp>
        <p:cxnSp>
          <p:nvCxnSpPr>
            <p:cNvPr id="42" name="Straight Connector 41">
              <a:extLst>
                <a:ext uri="{FF2B5EF4-FFF2-40B4-BE49-F238E27FC236}">
                  <a16:creationId xmlns:a16="http://schemas.microsoft.com/office/drawing/2014/main" id="{551D9D08-6062-4667-9C16-9DE756E55B36}"/>
                </a:ext>
              </a:extLst>
            </p:cNvPr>
            <p:cNvCxnSpPr/>
            <p:nvPr/>
          </p:nvCxnSpPr>
          <p:spPr>
            <a:xfrm>
              <a:off x="1701800" y="4243611"/>
              <a:ext cx="88900" cy="1588"/>
            </a:xfrm>
            <a:prstGeom prst="line">
              <a:avLst/>
            </a:prstGeom>
            <a:noFill/>
            <a:ln w="12700" cap="flat" cmpd="sng" algn="ctr">
              <a:solidFill>
                <a:sysClr val="windowText" lastClr="000000"/>
              </a:solidFill>
              <a:prstDash val="solid"/>
            </a:ln>
            <a:effectLst/>
          </p:spPr>
        </p:cxnSp>
        <p:cxnSp>
          <p:nvCxnSpPr>
            <p:cNvPr id="43" name="Straight Connector 42">
              <a:extLst>
                <a:ext uri="{FF2B5EF4-FFF2-40B4-BE49-F238E27FC236}">
                  <a16:creationId xmlns:a16="http://schemas.microsoft.com/office/drawing/2014/main" id="{64F104F7-FA96-411D-AED7-7014BBB73FB7}"/>
                </a:ext>
              </a:extLst>
            </p:cNvPr>
            <p:cNvCxnSpPr/>
            <p:nvPr/>
          </p:nvCxnSpPr>
          <p:spPr>
            <a:xfrm rot="16200000">
              <a:off x="1731962" y="4289649"/>
              <a:ext cx="90487" cy="1588"/>
            </a:xfrm>
            <a:prstGeom prst="line">
              <a:avLst/>
            </a:prstGeom>
            <a:noFill/>
            <a:ln w="12700" cap="flat" cmpd="sng" algn="ctr">
              <a:solidFill>
                <a:sysClr val="windowText" lastClr="000000"/>
              </a:solidFill>
              <a:prstDash val="solid"/>
            </a:ln>
            <a:effectLst/>
          </p:spPr>
        </p:cxnSp>
        <p:cxnSp>
          <p:nvCxnSpPr>
            <p:cNvPr id="44" name="Straight Connector 43">
              <a:extLst>
                <a:ext uri="{FF2B5EF4-FFF2-40B4-BE49-F238E27FC236}">
                  <a16:creationId xmlns:a16="http://schemas.microsoft.com/office/drawing/2014/main" id="{51BE72B5-2511-48B1-B5D2-1FDB6B46F1EE}"/>
                </a:ext>
              </a:extLst>
            </p:cNvPr>
            <p:cNvCxnSpPr/>
            <p:nvPr/>
          </p:nvCxnSpPr>
          <p:spPr>
            <a:xfrm rot="16200000">
              <a:off x="2740025" y="4289649"/>
              <a:ext cx="90487" cy="1587"/>
            </a:xfrm>
            <a:prstGeom prst="line">
              <a:avLst/>
            </a:prstGeom>
            <a:noFill/>
            <a:ln w="12700" cap="flat" cmpd="sng" algn="ctr">
              <a:solidFill>
                <a:sysClr val="windowText" lastClr="000000"/>
              </a:solidFill>
              <a:prstDash val="solid"/>
            </a:ln>
            <a:effectLst/>
          </p:spPr>
        </p:cxnSp>
        <p:cxnSp>
          <p:nvCxnSpPr>
            <p:cNvPr id="68" name="Straight Connector 67">
              <a:extLst>
                <a:ext uri="{FF2B5EF4-FFF2-40B4-BE49-F238E27FC236}">
                  <a16:creationId xmlns:a16="http://schemas.microsoft.com/office/drawing/2014/main" id="{3C0E1918-B1F6-4241-BE31-F3798470647D}"/>
                </a:ext>
              </a:extLst>
            </p:cNvPr>
            <p:cNvCxnSpPr/>
            <p:nvPr/>
          </p:nvCxnSpPr>
          <p:spPr>
            <a:xfrm rot="16200000">
              <a:off x="3748087" y="4289649"/>
              <a:ext cx="90487" cy="1588"/>
            </a:xfrm>
            <a:prstGeom prst="line">
              <a:avLst/>
            </a:prstGeom>
            <a:noFill/>
            <a:ln w="12700" cap="flat" cmpd="sng" algn="ctr">
              <a:solidFill>
                <a:sysClr val="windowText" lastClr="000000"/>
              </a:solidFill>
              <a:prstDash val="solid"/>
            </a:ln>
            <a:effectLst/>
          </p:spPr>
        </p:cxnSp>
        <p:cxnSp>
          <p:nvCxnSpPr>
            <p:cNvPr id="69" name="Straight Connector 68">
              <a:extLst>
                <a:ext uri="{FF2B5EF4-FFF2-40B4-BE49-F238E27FC236}">
                  <a16:creationId xmlns:a16="http://schemas.microsoft.com/office/drawing/2014/main" id="{8FF64EF5-924A-4A32-A75F-D345931487FC}"/>
                </a:ext>
              </a:extLst>
            </p:cNvPr>
            <p:cNvCxnSpPr/>
            <p:nvPr/>
          </p:nvCxnSpPr>
          <p:spPr>
            <a:xfrm rot="16200000">
              <a:off x="4800600" y="4289649"/>
              <a:ext cx="90487" cy="1587"/>
            </a:xfrm>
            <a:prstGeom prst="line">
              <a:avLst/>
            </a:prstGeom>
            <a:noFill/>
            <a:ln w="12700" cap="flat" cmpd="sng" algn="ctr">
              <a:solidFill>
                <a:sysClr val="windowText" lastClr="000000"/>
              </a:solidFill>
              <a:prstDash val="solid"/>
            </a:ln>
            <a:effectLst/>
          </p:spPr>
        </p:cxnSp>
        <p:cxnSp>
          <p:nvCxnSpPr>
            <p:cNvPr id="70" name="Straight Connector 69">
              <a:extLst>
                <a:ext uri="{FF2B5EF4-FFF2-40B4-BE49-F238E27FC236}">
                  <a16:creationId xmlns:a16="http://schemas.microsoft.com/office/drawing/2014/main" id="{3DA4E6BA-0ACE-4CC7-A876-EE90C8FE72C1}"/>
                </a:ext>
              </a:extLst>
            </p:cNvPr>
            <p:cNvCxnSpPr/>
            <p:nvPr/>
          </p:nvCxnSpPr>
          <p:spPr>
            <a:xfrm rot="16200000">
              <a:off x="6315075" y="4289649"/>
              <a:ext cx="90487" cy="1587"/>
            </a:xfrm>
            <a:prstGeom prst="line">
              <a:avLst/>
            </a:prstGeom>
            <a:noFill/>
            <a:ln w="12700" cap="flat" cmpd="sng" algn="ctr">
              <a:solidFill>
                <a:sysClr val="windowText" lastClr="000000"/>
              </a:solidFill>
              <a:prstDash val="solid"/>
            </a:ln>
            <a:effectLst/>
          </p:spPr>
        </p:cxnSp>
        <p:cxnSp>
          <p:nvCxnSpPr>
            <p:cNvPr id="71" name="Straight Connector 70">
              <a:extLst>
                <a:ext uri="{FF2B5EF4-FFF2-40B4-BE49-F238E27FC236}">
                  <a16:creationId xmlns:a16="http://schemas.microsoft.com/office/drawing/2014/main" id="{D795C1C5-7F27-4F70-BFAC-99828030C4E5}"/>
                </a:ext>
              </a:extLst>
            </p:cNvPr>
            <p:cNvCxnSpPr/>
            <p:nvPr/>
          </p:nvCxnSpPr>
          <p:spPr>
            <a:xfrm rot="16200000">
              <a:off x="7926387" y="4289649"/>
              <a:ext cx="90487" cy="1588"/>
            </a:xfrm>
            <a:prstGeom prst="line">
              <a:avLst/>
            </a:prstGeom>
            <a:noFill/>
            <a:ln w="12700" cap="flat" cmpd="sng" algn="ctr">
              <a:solidFill>
                <a:sysClr val="windowText" lastClr="000000"/>
              </a:solidFill>
              <a:prstDash val="solid"/>
            </a:ln>
            <a:effectLst/>
          </p:spPr>
        </p:cxnSp>
        <p:sp>
          <p:nvSpPr>
            <p:cNvPr id="72" name="TextBox 33">
              <a:extLst>
                <a:ext uri="{FF2B5EF4-FFF2-40B4-BE49-F238E27FC236}">
                  <a16:creationId xmlns:a16="http://schemas.microsoft.com/office/drawing/2014/main" id="{A0379AAF-B206-48D4-A6BC-941B719B8DA7}"/>
                </a:ext>
              </a:extLst>
            </p:cNvPr>
            <p:cNvSpPr txBox="1">
              <a:spLocks noChangeArrowheads="1"/>
            </p:cNvSpPr>
            <p:nvPr/>
          </p:nvSpPr>
          <p:spPr bwMode="auto">
            <a:xfrm>
              <a:off x="1368425" y="1425799"/>
              <a:ext cx="351378" cy="307777"/>
            </a:xfrm>
            <a:prstGeom prst="rect">
              <a:avLst/>
            </a:prstGeom>
            <a:noFill/>
            <a:ln w="9525">
              <a:noFill/>
              <a:miter lim="800000"/>
              <a:headEnd/>
              <a:tailEnd/>
            </a:ln>
          </p:spPr>
          <p:txBody>
            <a:bodyPr wrap="none">
              <a:spAutoFit/>
            </a:bodyPr>
            <a:lstStyle/>
            <a:p>
              <a:pPr defTabSz="914400">
                <a:defRPr/>
              </a:pPr>
              <a:r>
                <a:rPr lang="en-CA" sz="1400" b="1" kern="0">
                  <a:solidFill>
                    <a:prstClr val="black"/>
                  </a:solidFill>
                  <a:latin typeface="Arial Narrow" panose="020B0606020202030204" pitchFamily="34" charset="0"/>
                  <a:cs typeface="Candara"/>
                </a:rPr>
                <a:t>60</a:t>
              </a:r>
              <a:endParaRPr lang="en-US" sz="1400" b="1" kern="0">
                <a:solidFill>
                  <a:prstClr val="black"/>
                </a:solidFill>
                <a:latin typeface="Arial Narrow" panose="020B0606020202030204" pitchFamily="34" charset="0"/>
                <a:cs typeface="Candara"/>
              </a:endParaRPr>
            </a:p>
          </p:txBody>
        </p:sp>
        <p:sp>
          <p:nvSpPr>
            <p:cNvPr id="73" name="TextBox 34">
              <a:extLst>
                <a:ext uri="{FF2B5EF4-FFF2-40B4-BE49-F238E27FC236}">
                  <a16:creationId xmlns:a16="http://schemas.microsoft.com/office/drawing/2014/main" id="{5A7F51D4-9F5B-46D0-9FC0-AF4913C491F0}"/>
                </a:ext>
              </a:extLst>
            </p:cNvPr>
            <p:cNvSpPr txBox="1">
              <a:spLocks noChangeArrowheads="1"/>
            </p:cNvSpPr>
            <p:nvPr/>
          </p:nvSpPr>
          <p:spPr bwMode="auto">
            <a:xfrm>
              <a:off x="1368425" y="2337024"/>
              <a:ext cx="349776" cy="307777"/>
            </a:xfrm>
            <a:prstGeom prst="rect">
              <a:avLst/>
            </a:prstGeom>
            <a:noFill/>
            <a:ln w="9525">
              <a:noFill/>
              <a:miter lim="800000"/>
              <a:headEnd/>
              <a:tailEnd/>
            </a:ln>
          </p:spPr>
          <p:txBody>
            <a:bodyPr wrap="none">
              <a:spAutoFit/>
            </a:bodyPr>
            <a:lstStyle/>
            <a:p>
              <a:pPr defTabSz="914400">
                <a:defRPr/>
              </a:pPr>
              <a:r>
                <a:rPr lang="en-CA" sz="1400" b="1" kern="0">
                  <a:solidFill>
                    <a:prstClr val="black"/>
                  </a:solidFill>
                  <a:latin typeface="Arial Narrow" panose="020B0606020202030204" pitchFamily="34" charset="0"/>
                  <a:cs typeface="Candara"/>
                </a:rPr>
                <a:t>40</a:t>
              </a:r>
              <a:endParaRPr lang="en-US" sz="1400" b="1" kern="0">
                <a:solidFill>
                  <a:prstClr val="black"/>
                </a:solidFill>
                <a:latin typeface="Arial Narrow" panose="020B0606020202030204" pitchFamily="34" charset="0"/>
                <a:cs typeface="Candara"/>
              </a:endParaRPr>
            </a:p>
          </p:txBody>
        </p:sp>
        <p:sp>
          <p:nvSpPr>
            <p:cNvPr id="74" name="TextBox 35">
              <a:extLst>
                <a:ext uri="{FF2B5EF4-FFF2-40B4-BE49-F238E27FC236}">
                  <a16:creationId xmlns:a16="http://schemas.microsoft.com/office/drawing/2014/main" id="{83A6A78C-4FD5-4A2D-AE1E-4205A4A96B47}"/>
                </a:ext>
              </a:extLst>
            </p:cNvPr>
            <p:cNvSpPr txBox="1">
              <a:spLocks noChangeArrowheads="1"/>
            </p:cNvSpPr>
            <p:nvPr/>
          </p:nvSpPr>
          <p:spPr bwMode="auto">
            <a:xfrm>
              <a:off x="1368425" y="3175224"/>
              <a:ext cx="346570" cy="307777"/>
            </a:xfrm>
            <a:prstGeom prst="rect">
              <a:avLst/>
            </a:prstGeom>
            <a:noFill/>
            <a:ln w="9525">
              <a:noFill/>
              <a:miter lim="800000"/>
              <a:headEnd/>
              <a:tailEnd/>
            </a:ln>
          </p:spPr>
          <p:txBody>
            <a:bodyPr wrap="none">
              <a:spAutoFit/>
            </a:bodyPr>
            <a:lstStyle/>
            <a:p>
              <a:pPr defTabSz="914400">
                <a:defRPr/>
              </a:pPr>
              <a:r>
                <a:rPr lang="en-CA" sz="1400" b="1" kern="0">
                  <a:solidFill>
                    <a:prstClr val="black"/>
                  </a:solidFill>
                  <a:latin typeface="Arial Narrow" panose="020B0606020202030204" pitchFamily="34" charset="0"/>
                  <a:cs typeface="Candara"/>
                </a:rPr>
                <a:t>20</a:t>
              </a:r>
              <a:endParaRPr lang="en-US" sz="1400" b="1" kern="0">
                <a:solidFill>
                  <a:prstClr val="black"/>
                </a:solidFill>
                <a:latin typeface="Arial Narrow" panose="020B0606020202030204" pitchFamily="34" charset="0"/>
                <a:cs typeface="Candara"/>
              </a:endParaRPr>
            </a:p>
          </p:txBody>
        </p:sp>
        <p:sp>
          <p:nvSpPr>
            <p:cNvPr id="75" name="TextBox 36">
              <a:extLst>
                <a:ext uri="{FF2B5EF4-FFF2-40B4-BE49-F238E27FC236}">
                  <a16:creationId xmlns:a16="http://schemas.microsoft.com/office/drawing/2014/main" id="{FDF1F04C-F6C7-43A2-A1AC-AD72DDE53C21}"/>
                </a:ext>
              </a:extLst>
            </p:cNvPr>
            <p:cNvSpPr txBox="1">
              <a:spLocks noChangeArrowheads="1"/>
            </p:cNvSpPr>
            <p:nvPr/>
          </p:nvSpPr>
          <p:spPr bwMode="auto">
            <a:xfrm>
              <a:off x="1476375" y="4089624"/>
              <a:ext cx="268022" cy="307777"/>
            </a:xfrm>
            <a:prstGeom prst="rect">
              <a:avLst/>
            </a:prstGeom>
            <a:noFill/>
            <a:ln w="9525">
              <a:noFill/>
              <a:miter lim="800000"/>
              <a:headEnd/>
              <a:tailEnd/>
            </a:ln>
          </p:spPr>
          <p:txBody>
            <a:bodyPr wrap="none">
              <a:spAutoFit/>
            </a:bodyPr>
            <a:lstStyle/>
            <a:p>
              <a:pPr defTabSz="914400">
                <a:defRPr/>
              </a:pPr>
              <a:r>
                <a:rPr lang="en-CA" sz="1400" b="1" kern="0">
                  <a:solidFill>
                    <a:prstClr val="black"/>
                  </a:solidFill>
                  <a:latin typeface="Arial Narrow" panose="020B0606020202030204" pitchFamily="34" charset="0"/>
                  <a:cs typeface="Candara"/>
                </a:rPr>
                <a:t>0</a:t>
              </a:r>
              <a:endParaRPr lang="en-US" sz="1400" b="1" kern="0">
                <a:solidFill>
                  <a:prstClr val="black"/>
                </a:solidFill>
                <a:latin typeface="Arial Narrow" panose="020B0606020202030204" pitchFamily="34" charset="0"/>
                <a:cs typeface="Candara"/>
              </a:endParaRPr>
            </a:p>
          </p:txBody>
        </p:sp>
        <p:sp>
          <p:nvSpPr>
            <p:cNvPr id="76" name="TextBox 37">
              <a:extLst>
                <a:ext uri="{FF2B5EF4-FFF2-40B4-BE49-F238E27FC236}">
                  <a16:creationId xmlns:a16="http://schemas.microsoft.com/office/drawing/2014/main" id="{8B262901-C2D1-4C78-9D30-EBABCCE9702F}"/>
                </a:ext>
              </a:extLst>
            </p:cNvPr>
            <p:cNvSpPr txBox="1">
              <a:spLocks noChangeArrowheads="1"/>
            </p:cNvSpPr>
            <p:nvPr/>
          </p:nvSpPr>
          <p:spPr bwMode="auto">
            <a:xfrm>
              <a:off x="1655762" y="4318224"/>
              <a:ext cx="268288"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0</a:t>
              </a:r>
              <a:endParaRPr lang="en-US" sz="1400" b="1" kern="0">
                <a:solidFill>
                  <a:prstClr val="black"/>
                </a:solidFill>
                <a:latin typeface="Arial Narrow" panose="020B0606020202030204" pitchFamily="34" charset="0"/>
                <a:cs typeface="Candara"/>
              </a:endParaRPr>
            </a:p>
          </p:txBody>
        </p:sp>
        <p:sp>
          <p:nvSpPr>
            <p:cNvPr id="77" name="TextBox 38">
              <a:extLst>
                <a:ext uri="{FF2B5EF4-FFF2-40B4-BE49-F238E27FC236}">
                  <a16:creationId xmlns:a16="http://schemas.microsoft.com/office/drawing/2014/main" id="{F51FFA72-B297-4FCF-BA3B-8713F4CF953E}"/>
                </a:ext>
              </a:extLst>
            </p:cNvPr>
            <p:cNvSpPr txBox="1">
              <a:spLocks noChangeArrowheads="1"/>
            </p:cNvSpPr>
            <p:nvPr/>
          </p:nvSpPr>
          <p:spPr bwMode="auto">
            <a:xfrm>
              <a:off x="2587625" y="4321399"/>
              <a:ext cx="414337"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60</a:t>
              </a:r>
              <a:endParaRPr lang="en-US" sz="1400" b="1" kern="0">
                <a:solidFill>
                  <a:prstClr val="black"/>
                </a:solidFill>
                <a:latin typeface="Arial Narrow" panose="020B0606020202030204" pitchFamily="34" charset="0"/>
                <a:cs typeface="Candara"/>
              </a:endParaRPr>
            </a:p>
          </p:txBody>
        </p:sp>
        <p:sp>
          <p:nvSpPr>
            <p:cNvPr id="78" name="TextBox 40">
              <a:extLst>
                <a:ext uri="{FF2B5EF4-FFF2-40B4-BE49-F238E27FC236}">
                  <a16:creationId xmlns:a16="http://schemas.microsoft.com/office/drawing/2014/main" id="{F899F692-F962-4950-AF51-4671928349B0}"/>
                </a:ext>
              </a:extLst>
            </p:cNvPr>
            <p:cNvSpPr txBox="1">
              <a:spLocks noChangeArrowheads="1"/>
            </p:cNvSpPr>
            <p:nvPr/>
          </p:nvSpPr>
          <p:spPr bwMode="auto">
            <a:xfrm>
              <a:off x="3573462" y="4321399"/>
              <a:ext cx="488950"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120</a:t>
              </a:r>
              <a:endParaRPr lang="en-US" sz="1400" b="1" kern="0">
                <a:solidFill>
                  <a:prstClr val="black"/>
                </a:solidFill>
                <a:latin typeface="Arial Narrow" panose="020B0606020202030204" pitchFamily="34" charset="0"/>
                <a:cs typeface="Candara"/>
              </a:endParaRPr>
            </a:p>
          </p:txBody>
        </p:sp>
        <p:sp>
          <p:nvSpPr>
            <p:cNvPr id="79" name="TextBox 41">
              <a:extLst>
                <a:ext uri="{FF2B5EF4-FFF2-40B4-BE49-F238E27FC236}">
                  <a16:creationId xmlns:a16="http://schemas.microsoft.com/office/drawing/2014/main" id="{0BEA2779-843A-4B57-8F99-CBDEC3807B3B}"/>
                </a:ext>
              </a:extLst>
            </p:cNvPr>
            <p:cNvSpPr txBox="1">
              <a:spLocks noChangeArrowheads="1"/>
            </p:cNvSpPr>
            <p:nvPr/>
          </p:nvSpPr>
          <p:spPr bwMode="auto">
            <a:xfrm>
              <a:off x="4605337" y="4321399"/>
              <a:ext cx="488950"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180</a:t>
              </a:r>
              <a:endParaRPr lang="en-US" sz="1400" b="1" kern="0">
                <a:solidFill>
                  <a:prstClr val="black"/>
                </a:solidFill>
                <a:latin typeface="Arial Narrow" panose="020B0606020202030204" pitchFamily="34" charset="0"/>
                <a:cs typeface="Candara"/>
              </a:endParaRPr>
            </a:p>
          </p:txBody>
        </p:sp>
        <p:sp>
          <p:nvSpPr>
            <p:cNvPr id="80" name="TextBox 43">
              <a:extLst>
                <a:ext uri="{FF2B5EF4-FFF2-40B4-BE49-F238E27FC236}">
                  <a16:creationId xmlns:a16="http://schemas.microsoft.com/office/drawing/2014/main" id="{A5E9BC7D-FAE9-4415-A1F2-11057CC80033}"/>
                </a:ext>
              </a:extLst>
            </p:cNvPr>
            <p:cNvSpPr txBox="1">
              <a:spLocks noChangeArrowheads="1"/>
            </p:cNvSpPr>
            <p:nvPr/>
          </p:nvSpPr>
          <p:spPr bwMode="auto">
            <a:xfrm>
              <a:off x="6126162" y="4321399"/>
              <a:ext cx="488950"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270</a:t>
              </a:r>
              <a:endParaRPr lang="en-US" sz="1400" b="1" kern="0">
                <a:solidFill>
                  <a:prstClr val="black"/>
                </a:solidFill>
                <a:latin typeface="Arial Narrow" panose="020B0606020202030204" pitchFamily="34" charset="0"/>
                <a:cs typeface="Candara"/>
              </a:endParaRPr>
            </a:p>
          </p:txBody>
        </p:sp>
        <p:sp>
          <p:nvSpPr>
            <p:cNvPr id="81" name="TextBox 44">
              <a:extLst>
                <a:ext uri="{FF2B5EF4-FFF2-40B4-BE49-F238E27FC236}">
                  <a16:creationId xmlns:a16="http://schemas.microsoft.com/office/drawing/2014/main" id="{1CB0E176-5E45-4D05-ACD2-DF40100BDC87}"/>
                </a:ext>
              </a:extLst>
            </p:cNvPr>
            <p:cNvSpPr txBox="1">
              <a:spLocks noChangeArrowheads="1"/>
            </p:cNvSpPr>
            <p:nvPr/>
          </p:nvSpPr>
          <p:spPr bwMode="auto">
            <a:xfrm>
              <a:off x="7748587" y="4321399"/>
              <a:ext cx="488950"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365</a:t>
              </a:r>
              <a:endParaRPr lang="en-US" sz="1400" b="1" kern="0">
                <a:solidFill>
                  <a:prstClr val="black"/>
                </a:solidFill>
                <a:latin typeface="Arial Narrow" panose="020B0606020202030204" pitchFamily="34" charset="0"/>
                <a:cs typeface="Candara"/>
              </a:endParaRPr>
            </a:p>
          </p:txBody>
        </p:sp>
        <p:sp>
          <p:nvSpPr>
            <p:cNvPr id="82" name="TextBox 81">
              <a:extLst>
                <a:ext uri="{FF2B5EF4-FFF2-40B4-BE49-F238E27FC236}">
                  <a16:creationId xmlns:a16="http://schemas.microsoft.com/office/drawing/2014/main" id="{01F8B538-5061-4511-9EC9-98A48E0549BF}"/>
                </a:ext>
              </a:extLst>
            </p:cNvPr>
            <p:cNvSpPr txBox="1">
              <a:spLocks noChangeArrowheads="1"/>
            </p:cNvSpPr>
            <p:nvPr/>
          </p:nvSpPr>
          <p:spPr bwMode="auto">
            <a:xfrm>
              <a:off x="2197100" y="2551336"/>
              <a:ext cx="2853666" cy="646331"/>
            </a:xfrm>
            <a:prstGeom prst="rect">
              <a:avLst/>
            </a:prstGeom>
            <a:noFill/>
            <a:ln w="9525">
              <a:noFill/>
              <a:miter lim="800000"/>
              <a:headEnd/>
              <a:tailEnd/>
            </a:ln>
          </p:spPr>
          <p:txBody>
            <a:bodyPr wrap="none">
              <a:spAutoFit/>
            </a:bodyPr>
            <a:lstStyle/>
            <a:p>
              <a:pPr defTabSz="914400">
                <a:defRPr/>
              </a:pPr>
              <a:r>
                <a:rPr lang="en-CA" b="1" kern="0" dirty="0">
                  <a:solidFill>
                    <a:prstClr val="black"/>
                  </a:solidFill>
                  <a:latin typeface="Arial Narrow" panose="020B0606020202030204" pitchFamily="34" charset="0"/>
                  <a:cs typeface="Candara"/>
                </a:rPr>
                <a:t>RRI 0,60 (IC à 95 % 0,38-0,94)</a:t>
              </a:r>
            </a:p>
            <a:p>
              <a:pPr defTabSz="914400">
                <a:defRPr/>
              </a:pPr>
              <a:r>
                <a:rPr lang="en-CA" b="1" kern="0" dirty="0">
                  <a:solidFill>
                    <a:prstClr val="black"/>
                  </a:solidFill>
                  <a:latin typeface="Arial Narrow" panose="020B0606020202030204" pitchFamily="34" charset="0"/>
                  <a:cs typeface="Candara"/>
                </a:rPr>
                <a:t>p = 0,025</a:t>
              </a:r>
              <a:endParaRPr lang="en-US" b="1" kern="0" dirty="0">
                <a:solidFill>
                  <a:prstClr val="black"/>
                </a:solidFill>
                <a:latin typeface="Arial Narrow" panose="020B0606020202030204" pitchFamily="34" charset="0"/>
                <a:cs typeface="Candara"/>
              </a:endParaRPr>
            </a:p>
          </p:txBody>
        </p:sp>
        <p:sp>
          <p:nvSpPr>
            <p:cNvPr id="83" name="TextBox 82">
              <a:extLst>
                <a:ext uri="{FF2B5EF4-FFF2-40B4-BE49-F238E27FC236}">
                  <a16:creationId xmlns:a16="http://schemas.microsoft.com/office/drawing/2014/main" id="{458EBE6E-C18B-44A7-A039-E09BCB36122A}"/>
                </a:ext>
              </a:extLst>
            </p:cNvPr>
            <p:cNvSpPr txBox="1">
              <a:spLocks noChangeArrowheads="1"/>
            </p:cNvSpPr>
            <p:nvPr/>
          </p:nvSpPr>
          <p:spPr bwMode="auto">
            <a:xfrm>
              <a:off x="6918325" y="3551461"/>
              <a:ext cx="1090363" cy="369332"/>
            </a:xfrm>
            <a:prstGeom prst="rect">
              <a:avLst/>
            </a:prstGeom>
            <a:noFill/>
            <a:ln w="9525">
              <a:noFill/>
              <a:miter lim="800000"/>
              <a:headEnd/>
              <a:tailEnd/>
            </a:ln>
          </p:spPr>
          <p:txBody>
            <a:bodyPr wrap="none">
              <a:spAutoFit/>
            </a:bodyPr>
            <a:lstStyle/>
            <a:p>
              <a:pPr defTabSz="914400">
                <a:defRPr/>
              </a:pPr>
              <a:r>
                <a:rPr lang="en-CA" b="1" kern="0" dirty="0" err="1">
                  <a:solidFill>
                    <a:srgbClr val="30C1D7"/>
                  </a:solidFill>
                  <a:latin typeface="Arial Narrow" panose="020B0606020202030204" pitchFamily="34" charset="0"/>
                  <a:cs typeface="Candara"/>
                </a:rPr>
                <a:t>bithérapie</a:t>
              </a:r>
              <a:endParaRPr lang="en-CA" b="1" kern="0" dirty="0">
                <a:solidFill>
                  <a:srgbClr val="30C1D7"/>
                </a:solidFill>
                <a:latin typeface="Arial Narrow" panose="020B0606020202030204" pitchFamily="34" charset="0"/>
                <a:cs typeface="Candara"/>
              </a:endParaRPr>
            </a:p>
          </p:txBody>
        </p:sp>
        <p:sp>
          <p:nvSpPr>
            <p:cNvPr id="84" name="TextBox 83">
              <a:extLst>
                <a:ext uri="{FF2B5EF4-FFF2-40B4-BE49-F238E27FC236}">
                  <a16:creationId xmlns:a16="http://schemas.microsoft.com/office/drawing/2014/main" id="{B2FD1C19-08F8-4671-A1E0-0C3264685F33}"/>
                </a:ext>
              </a:extLst>
            </p:cNvPr>
            <p:cNvSpPr txBox="1">
              <a:spLocks noChangeArrowheads="1"/>
            </p:cNvSpPr>
            <p:nvPr/>
          </p:nvSpPr>
          <p:spPr bwMode="auto">
            <a:xfrm>
              <a:off x="6573837" y="2122711"/>
              <a:ext cx="1111202" cy="369332"/>
            </a:xfrm>
            <a:prstGeom prst="rect">
              <a:avLst/>
            </a:prstGeom>
            <a:noFill/>
            <a:ln w="9525">
              <a:noFill/>
              <a:miter lim="800000"/>
              <a:headEnd/>
              <a:tailEnd/>
            </a:ln>
          </p:spPr>
          <p:txBody>
            <a:bodyPr wrap="none">
              <a:spAutoFit/>
            </a:bodyPr>
            <a:lstStyle/>
            <a:p>
              <a:pPr defTabSz="914400">
                <a:defRPr/>
              </a:pPr>
              <a:r>
                <a:rPr lang="en-CA" b="1" kern="0" dirty="0" err="1">
                  <a:solidFill>
                    <a:srgbClr val="19325C"/>
                  </a:solidFill>
                  <a:latin typeface="Arial Narrow" panose="020B0606020202030204" pitchFamily="34" charset="0"/>
                  <a:cs typeface="Candara"/>
                </a:rPr>
                <a:t>trithérapie</a:t>
              </a:r>
              <a:endParaRPr lang="en-CA" b="1" kern="0" dirty="0">
                <a:solidFill>
                  <a:srgbClr val="19325C"/>
                </a:solidFill>
                <a:latin typeface="Arial Narrow" panose="020B0606020202030204" pitchFamily="34" charset="0"/>
                <a:cs typeface="Candara"/>
              </a:endParaRPr>
            </a:p>
          </p:txBody>
        </p:sp>
        <p:sp>
          <p:nvSpPr>
            <p:cNvPr id="85" name="TextBox 84">
              <a:extLst>
                <a:ext uri="{FF2B5EF4-FFF2-40B4-BE49-F238E27FC236}">
                  <a16:creationId xmlns:a16="http://schemas.microsoft.com/office/drawing/2014/main" id="{29C4E328-2D0A-43DF-A54F-BAF58FDCE246}"/>
                </a:ext>
              </a:extLst>
            </p:cNvPr>
            <p:cNvSpPr txBox="1">
              <a:spLocks noChangeArrowheads="1"/>
            </p:cNvSpPr>
            <p:nvPr/>
          </p:nvSpPr>
          <p:spPr bwMode="auto">
            <a:xfrm>
              <a:off x="8031162" y="2427511"/>
              <a:ext cx="723275" cy="369332"/>
            </a:xfrm>
            <a:prstGeom prst="rect">
              <a:avLst/>
            </a:prstGeom>
            <a:noFill/>
            <a:ln w="9525">
              <a:noFill/>
              <a:miter lim="800000"/>
              <a:headEnd/>
              <a:tailEnd/>
            </a:ln>
          </p:spPr>
          <p:txBody>
            <a:bodyPr wrap="none">
              <a:spAutoFit/>
            </a:bodyPr>
            <a:lstStyle/>
            <a:p>
              <a:pPr defTabSz="914400">
                <a:defRPr/>
              </a:pPr>
              <a:r>
                <a:rPr lang="en-CA" b="1" kern="0" dirty="0">
                  <a:solidFill>
                    <a:srgbClr val="19325C"/>
                  </a:solidFill>
                  <a:latin typeface="Arial Narrow" panose="020B0606020202030204" pitchFamily="34" charset="0"/>
                  <a:cs typeface="Candara"/>
                </a:rPr>
                <a:t>17,6%</a:t>
              </a:r>
            </a:p>
          </p:txBody>
        </p:sp>
        <p:sp>
          <p:nvSpPr>
            <p:cNvPr id="86" name="TextBox 85">
              <a:extLst>
                <a:ext uri="{FF2B5EF4-FFF2-40B4-BE49-F238E27FC236}">
                  <a16:creationId xmlns:a16="http://schemas.microsoft.com/office/drawing/2014/main" id="{4156461B-DF24-41A2-B032-1ABAAABDA715}"/>
                </a:ext>
              </a:extLst>
            </p:cNvPr>
            <p:cNvSpPr txBox="1">
              <a:spLocks noChangeArrowheads="1"/>
            </p:cNvSpPr>
            <p:nvPr/>
          </p:nvSpPr>
          <p:spPr bwMode="auto">
            <a:xfrm>
              <a:off x="8031162" y="3025999"/>
              <a:ext cx="723275" cy="369332"/>
            </a:xfrm>
            <a:prstGeom prst="rect">
              <a:avLst/>
            </a:prstGeom>
            <a:noFill/>
            <a:ln w="9525">
              <a:noFill/>
              <a:miter lim="800000"/>
              <a:headEnd/>
              <a:tailEnd/>
            </a:ln>
          </p:spPr>
          <p:txBody>
            <a:bodyPr wrap="none">
              <a:spAutoFit/>
            </a:bodyPr>
            <a:lstStyle/>
            <a:p>
              <a:pPr defTabSz="914400">
                <a:defRPr/>
              </a:pPr>
              <a:r>
                <a:rPr lang="en-CA" b="1" kern="0" dirty="0">
                  <a:solidFill>
                    <a:srgbClr val="30C1D7"/>
                  </a:solidFill>
                  <a:latin typeface="Arial Narrow" panose="020B0606020202030204" pitchFamily="34" charset="0"/>
                  <a:cs typeface="Candara"/>
                </a:rPr>
                <a:t>11,1%</a:t>
              </a:r>
            </a:p>
          </p:txBody>
        </p:sp>
        <p:sp>
          <p:nvSpPr>
            <p:cNvPr id="87" name="Freeform 84">
              <a:extLst>
                <a:ext uri="{FF2B5EF4-FFF2-40B4-BE49-F238E27FC236}">
                  <a16:creationId xmlns:a16="http://schemas.microsoft.com/office/drawing/2014/main" id="{2DD05841-3CCD-470B-9030-5297C3063891}"/>
                </a:ext>
              </a:extLst>
            </p:cNvPr>
            <p:cNvSpPr/>
            <p:nvPr/>
          </p:nvSpPr>
          <p:spPr>
            <a:xfrm>
              <a:off x="1782762" y="2613249"/>
              <a:ext cx="6226175" cy="1555750"/>
            </a:xfrm>
            <a:custGeom>
              <a:avLst/>
              <a:gdLst>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365760 w 6225540"/>
                <a:gd name="connsiteY8" fmla="*/ 1249995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3970020 w 6225540"/>
                <a:gd name="connsiteY63" fmla="*/ 411795 h 1554795"/>
                <a:gd name="connsiteX64" fmla="*/ 4069080 w 6225540"/>
                <a:gd name="connsiteY64" fmla="*/ 396555 h 1554795"/>
                <a:gd name="connsiteX65" fmla="*/ 4114800 w 6225540"/>
                <a:gd name="connsiteY65" fmla="*/ 358455 h 1554795"/>
                <a:gd name="connsiteX66" fmla="*/ 4160520 w 6225540"/>
                <a:gd name="connsiteY66" fmla="*/ 350835 h 1554795"/>
                <a:gd name="connsiteX67" fmla="*/ 4168140 w 6225540"/>
                <a:gd name="connsiteY67" fmla="*/ 327975 h 1554795"/>
                <a:gd name="connsiteX68" fmla="*/ 4290060 w 6225540"/>
                <a:gd name="connsiteY68" fmla="*/ 320355 h 1554795"/>
                <a:gd name="connsiteX69" fmla="*/ 4328160 w 6225540"/>
                <a:gd name="connsiteY69" fmla="*/ 312735 h 1554795"/>
                <a:gd name="connsiteX70" fmla="*/ 4518660 w 6225540"/>
                <a:gd name="connsiteY70" fmla="*/ 305115 h 1554795"/>
                <a:gd name="connsiteX71" fmla="*/ 4526280 w 6225540"/>
                <a:gd name="connsiteY71" fmla="*/ 274635 h 1554795"/>
                <a:gd name="connsiteX72" fmla="*/ 4975860 w 6225540"/>
                <a:gd name="connsiteY72" fmla="*/ 244155 h 1554795"/>
                <a:gd name="connsiteX73" fmla="*/ 5227320 w 6225540"/>
                <a:gd name="connsiteY73" fmla="*/ 244155 h 1554795"/>
                <a:gd name="connsiteX74" fmla="*/ 5242560 w 6225540"/>
                <a:gd name="connsiteY74" fmla="*/ 198435 h 1554795"/>
                <a:gd name="connsiteX75" fmla="*/ 5417820 w 6225540"/>
                <a:gd name="connsiteY75" fmla="*/ 183195 h 1554795"/>
                <a:gd name="connsiteX76" fmla="*/ 5471160 w 6225540"/>
                <a:gd name="connsiteY76" fmla="*/ 175575 h 1554795"/>
                <a:gd name="connsiteX77" fmla="*/ 5745480 w 6225540"/>
                <a:gd name="connsiteY77" fmla="*/ 167955 h 1554795"/>
                <a:gd name="connsiteX78" fmla="*/ 5806440 w 6225540"/>
                <a:gd name="connsiteY78" fmla="*/ 114615 h 1554795"/>
                <a:gd name="connsiteX79" fmla="*/ 5844540 w 6225540"/>
                <a:gd name="connsiteY79" fmla="*/ 106995 h 1554795"/>
                <a:gd name="connsiteX80" fmla="*/ 5852160 w 6225540"/>
                <a:gd name="connsiteY80" fmla="*/ 84135 h 1554795"/>
                <a:gd name="connsiteX81" fmla="*/ 5875020 w 6225540"/>
                <a:gd name="connsiteY81" fmla="*/ 76515 h 1554795"/>
                <a:gd name="connsiteX82" fmla="*/ 5951220 w 6225540"/>
                <a:gd name="connsiteY82" fmla="*/ 68895 h 1554795"/>
                <a:gd name="connsiteX83" fmla="*/ 5974080 w 6225540"/>
                <a:gd name="connsiteY83" fmla="*/ 53655 h 1554795"/>
                <a:gd name="connsiteX84" fmla="*/ 6126480 w 6225540"/>
                <a:gd name="connsiteY84" fmla="*/ 38415 h 1554795"/>
                <a:gd name="connsiteX85" fmla="*/ 6134100 w 6225540"/>
                <a:gd name="connsiteY85" fmla="*/ 15555 h 1554795"/>
                <a:gd name="connsiteX86" fmla="*/ 6156960 w 6225540"/>
                <a:gd name="connsiteY86" fmla="*/ 7935 h 1554795"/>
                <a:gd name="connsiteX87" fmla="*/ 6225540 w 6225540"/>
                <a:gd name="connsiteY87"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365760 w 6225540"/>
                <a:gd name="connsiteY8" fmla="*/ 1249995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3970020 w 6225540"/>
                <a:gd name="connsiteY63" fmla="*/ 411795 h 1554795"/>
                <a:gd name="connsiteX64" fmla="*/ 4069080 w 6225540"/>
                <a:gd name="connsiteY64" fmla="*/ 396555 h 1554795"/>
                <a:gd name="connsiteX65" fmla="*/ 4114800 w 6225540"/>
                <a:gd name="connsiteY65" fmla="*/ 358455 h 1554795"/>
                <a:gd name="connsiteX66" fmla="*/ 4160520 w 6225540"/>
                <a:gd name="connsiteY66" fmla="*/ 350835 h 1554795"/>
                <a:gd name="connsiteX67" fmla="*/ 4168140 w 6225540"/>
                <a:gd name="connsiteY67" fmla="*/ 327975 h 1554795"/>
                <a:gd name="connsiteX68" fmla="*/ 4290060 w 6225540"/>
                <a:gd name="connsiteY68" fmla="*/ 320355 h 1554795"/>
                <a:gd name="connsiteX69" fmla="*/ 4328160 w 6225540"/>
                <a:gd name="connsiteY69" fmla="*/ 312735 h 1554795"/>
                <a:gd name="connsiteX70" fmla="*/ 4518660 w 6225540"/>
                <a:gd name="connsiteY70" fmla="*/ 305115 h 1554795"/>
                <a:gd name="connsiteX71" fmla="*/ 4526280 w 6225540"/>
                <a:gd name="connsiteY71" fmla="*/ 274635 h 1554795"/>
                <a:gd name="connsiteX72" fmla="*/ 4975860 w 6225540"/>
                <a:gd name="connsiteY72" fmla="*/ 244155 h 1554795"/>
                <a:gd name="connsiteX73" fmla="*/ 5227320 w 6225540"/>
                <a:gd name="connsiteY73" fmla="*/ 244155 h 1554795"/>
                <a:gd name="connsiteX74" fmla="*/ 5242560 w 6225540"/>
                <a:gd name="connsiteY74" fmla="*/ 198435 h 1554795"/>
                <a:gd name="connsiteX75" fmla="*/ 5417820 w 6225540"/>
                <a:gd name="connsiteY75" fmla="*/ 183195 h 1554795"/>
                <a:gd name="connsiteX76" fmla="*/ 5471160 w 6225540"/>
                <a:gd name="connsiteY76" fmla="*/ 175575 h 1554795"/>
                <a:gd name="connsiteX77" fmla="*/ 5745480 w 6225540"/>
                <a:gd name="connsiteY77" fmla="*/ 167955 h 1554795"/>
                <a:gd name="connsiteX78" fmla="*/ 5806440 w 6225540"/>
                <a:gd name="connsiteY78" fmla="*/ 114615 h 1554795"/>
                <a:gd name="connsiteX79" fmla="*/ 5844540 w 6225540"/>
                <a:gd name="connsiteY79" fmla="*/ 106995 h 1554795"/>
                <a:gd name="connsiteX80" fmla="*/ 5852160 w 6225540"/>
                <a:gd name="connsiteY80" fmla="*/ 84135 h 1554795"/>
                <a:gd name="connsiteX81" fmla="*/ 5875020 w 6225540"/>
                <a:gd name="connsiteY81" fmla="*/ 76515 h 1554795"/>
                <a:gd name="connsiteX82" fmla="*/ 5951220 w 6225540"/>
                <a:gd name="connsiteY82" fmla="*/ 68895 h 1554795"/>
                <a:gd name="connsiteX83" fmla="*/ 5974080 w 6225540"/>
                <a:gd name="connsiteY83" fmla="*/ 53655 h 1554795"/>
                <a:gd name="connsiteX84" fmla="*/ 6126480 w 6225540"/>
                <a:gd name="connsiteY84" fmla="*/ 38415 h 1554795"/>
                <a:gd name="connsiteX85" fmla="*/ 6134100 w 6225540"/>
                <a:gd name="connsiteY85" fmla="*/ 15555 h 1554795"/>
                <a:gd name="connsiteX86" fmla="*/ 6156960 w 6225540"/>
                <a:gd name="connsiteY86" fmla="*/ 7935 h 1554795"/>
                <a:gd name="connsiteX87" fmla="*/ 6225540 w 6225540"/>
                <a:gd name="connsiteY87"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549908 h 1554795"/>
                <a:gd name="connsiteX9" fmla="*/ 365760 w 6225540"/>
                <a:gd name="connsiteY9" fmla="*/ 1249995 h 1554795"/>
                <a:gd name="connsiteX10" fmla="*/ 403860 w 6225540"/>
                <a:gd name="connsiteY10" fmla="*/ 1242375 h 1554795"/>
                <a:gd name="connsiteX11" fmla="*/ 419100 w 6225540"/>
                <a:gd name="connsiteY11" fmla="*/ 1219515 h 1554795"/>
                <a:gd name="connsiteX12" fmla="*/ 533400 w 6225540"/>
                <a:gd name="connsiteY12" fmla="*/ 1181415 h 1554795"/>
                <a:gd name="connsiteX13" fmla="*/ 556260 w 6225540"/>
                <a:gd name="connsiteY13" fmla="*/ 1158555 h 1554795"/>
                <a:gd name="connsiteX14" fmla="*/ 838200 w 6225540"/>
                <a:gd name="connsiteY14" fmla="*/ 1150935 h 1554795"/>
                <a:gd name="connsiteX15" fmla="*/ 861060 w 6225540"/>
                <a:gd name="connsiteY15" fmla="*/ 1143315 h 1554795"/>
                <a:gd name="connsiteX16" fmla="*/ 1211580 w 6225540"/>
                <a:gd name="connsiteY16" fmla="*/ 1135695 h 1554795"/>
                <a:gd name="connsiteX17" fmla="*/ 1234440 w 6225540"/>
                <a:gd name="connsiteY17" fmla="*/ 1120455 h 1554795"/>
                <a:gd name="connsiteX18" fmla="*/ 1318260 w 6225540"/>
                <a:gd name="connsiteY18" fmla="*/ 1105215 h 1554795"/>
                <a:gd name="connsiteX19" fmla="*/ 1341120 w 6225540"/>
                <a:gd name="connsiteY19" fmla="*/ 1082355 h 1554795"/>
                <a:gd name="connsiteX20" fmla="*/ 1394460 w 6225540"/>
                <a:gd name="connsiteY20" fmla="*/ 1074735 h 1554795"/>
                <a:gd name="connsiteX21" fmla="*/ 1409700 w 6225540"/>
                <a:gd name="connsiteY21" fmla="*/ 1029015 h 1554795"/>
                <a:gd name="connsiteX22" fmla="*/ 1432560 w 6225540"/>
                <a:gd name="connsiteY22" fmla="*/ 1021395 h 1554795"/>
                <a:gd name="connsiteX23" fmla="*/ 1539240 w 6225540"/>
                <a:gd name="connsiteY23" fmla="*/ 1006155 h 1554795"/>
                <a:gd name="connsiteX24" fmla="*/ 1645920 w 6225540"/>
                <a:gd name="connsiteY24" fmla="*/ 990915 h 1554795"/>
                <a:gd name="connsiteX25" fmla="*/ 1668780 w 6225540"/>
                <a:gd name="connsiteY25" fmla="*/ 983295 h 1554795"/>
                <a:gd name="connsiteX26" fmla="*/ 1676400 w 6225540"/>
                <a:gd name="connsiteY26" fmla="*/ 960435 h 1554795"/>
                <a:gd name="connsiteX27" fmla="*/ 1706880 w 6225540"/>
                <a:gd name="connsiteY27" fmla="*/ 952815 h 1554795"/>
                <a:gd name="connsiteX28" fmla="*/ 1775460 w 6225540"/>
                <a:gd name="connsiteY28" fmla="*/ 945195 h 1554795"/>
                <a:gd name="connsiteX29" fmla="*/ 1805940 w 6225540"/>
                <a:gd name="connsiteY29" fmla="*/ 937575 h 1554795"/>
                <a:gd name="connsiteX30" fmla="*/ 1828800 w 6225540"/>
                <a:gd name="connsiteY30" fmla="*/ 929955 h 1554795"/>
                <a:gd name="connsiteX31" fmla="*/ 1927860 w 6225540"/>
                <a:gd name="connsiteY31" fmla="*/ 922335 h 1554795"/>
                <a:gd name="connsiteX32" fmla="*/ 1943100 w 6225540"/>
                <a:gd name="connsiteY32" fmla="*/ 891855 h 1554795"/>
                <a:gd name="connsiteX33" fmla="*/ 1950720 w 6225540"/>
                <a:gd name="connsiteY33" fmla="*/ 868995 h 1554795"/>
                <a:gd name="connsiteX34" fmla="*/ 2087880 w 6225540"/>
                <a:gd name="connsiteY34" fmla="*/ 861375 h 1554795"/>
                <a:gd name="connsiteX35" fmla="*/ 2369820 w 6225540"/>
                <a:gd name="connsiteY35" fmla="*/ 853755 h 1554795"/>
                <a:gd name="connsiteX36" fmla="*/ 2392680 w 6225540"/>
                <a:gd name="connsiteY36" fmla="*/ 830895 h 1554795"/>
                <a:gd name="connsiteX37" fmla="*/ 2407920 w 6225540"/>
                <a:gd name="connsiteY37" fmla="*/ 808035 h 1554795"/>
                <a:gd name="connsiteX38" fmla="*/ 2461260 w 6225540"/>
                <a:gd name="connsiteY38" fmla="*/ 792795 h 1554795"/>
                <a:gd name="connsiteX39" fmla="*/ 2575560 w 6225540"/>
                <a:gd name="connsiteY39" fmla="*/ 777555 h 1554795"/>
                <a:gd name="connsiteX40" fmla="*/ 2590800 w 6225540"/>
                <a:gd name="connsiteY40" fmla="*/ 754695 h 1554795"/>
                <a:gd name="connsiteX41" fmla="*/ 2598420 w 6225540"/>
                <a:gd name="connsiteY41" fmla="*/ 724215 h 1554795"/>
                <a:gd name="connsiteX42" fmla="*/ 2621280 w 6225540"/>
                <a:gd name="connsiteY42" fmla="*/ 716595 h 1554795"/>
                <a:gd name="connsiteX43" fmla="*/ 2712720 w 6225540"/>
                <a:gd name="connsiteY43" fmla="*/ 708975 h 1554795"/>
                <a:gd name="connsiteX44" fmla="*/ 2735580 w 6225540"/>
                <a:gd name="connsiteY44" fmla="*/ 693735 h 1554795"/>
                <a:gd name="connsiteX45" fmla="*/ 2743200 w 6225540"/>
                <a:gd name="connsiteY45" fmla="*/ 670875 h 1554795"/>
                <a:gd name="connsiteX46" fmla="*/ 2872740 w 6225540"/>
                <a:gd name="connsiteY46" fmla="*/ 663255 h 1554795"/>
                <a:gd name="connsiteX47" fmla="*/ 2933700 w 6225540"/>
                <a:gd name="connsiteY47" fmla="*/ 648015 h 1554795"/>
                <a:gd name="connsiteX48" fmla="*/ 2956560 w 6225540"/>
                <a:gd name="connsiteY48" fmla="*/ 602295 h 1554795"/>
                <a:gd name="connsiteX49" fmla="*/ 3002280 w 6225540"/>
                <a:gd name="connsiteY49" fmla="*/ 579435 h 1554795"/>
                <a:gd name="connsiteX50" fmla="*/ 3200400 w 6225540"/>
                <a:gd name="connsiteY50" fmla="*/ 571815 h 1554795"/>
                <a:gd name="connsiteX51" fmla="*/ 3215640 w 6225540"/>
                <a:gd name="connsiteY51" fmla="*/ 548955 h 1554795"/>
                <a:gd name="connsiteX52" fmla="*/ 3223260 w 6225540"/>
                <a:gd name="connsiteY52" fmla="*/ 510855 h 1554795"/>
                <a:gd name="connsiteX53" fmla="*/ 3246120 w 6225540"/>
                <a:gd name="connsiteY53" fmla="*/ 503235 h 1554795"/>
                <a:gd name="connsiteX54" fmla="*/ 3360420 w 6225540"/>
                <a:gd name="connsiteY54" fmla="*/ 495615 h 1554795"/>
                <a:gd name="connsiteX55" fmla="*/ 3429000 w 6225540"/>
                <a:gd name="connsiteY55" fmla="*/ 487995 h 1554795"/>
                <a:gd name="connsiteX56" fmla="*/ 3451860 w 6225540"/>
                <a:gd name="connsiteY56" fmla="*/ 465135 h 1554795"/>
                <a:gd name="connsiteX57" fmla="*/ 3482340 w 6225540"/>
                <a:gd name="connsiteY57" fmla="*/ 457515 h 1554795"/>
                <a:gd name="connsiteX58" fmla="*/ 3665220 w 6225540"/>
                <a:gd name="connsiteY58" fmla="*/ 449895 h 1554795"/>
                <a:gd name="connsiteX59" fmla="*/ 3695700 w 6225540"/>
                <a:gd name="connsiteY59" fmla="*/ 442275 h 1554795"/>
                <a:gd name="connsiteX60" fmla="*/ 3718560 w 6225540"/>
                <a:gd name="connsiteY60" fmla="*/ 434655 h 1554795"/>
                <a:gd name="connsiteX61" fmla="*/ 3863340 w 6225540"/>
                <a:gd name="connsiteY61" fmla="*/ 427035 h 1554795"/>
                <a:gd name="connsiteX62" fmla="*/ 3870960 w 6225540"/>
                <a:gd name="connsiteY62" fmla="*/ 404175 h 1554795"/>
                <a:gd name="connsiteX63" fmla="*/ 3893820 w 6225540"/>
                <a:gd name="connsiteY63" fmla="*/ 396555 h 1554795"/>
                <a:gd name="connsiteX64" fmla="*/ 3970020 w 6225540"/>
                <a:gd name="connsiteY64" fmla="*/ 411795 h 1554795"/>
                <a:gd name="connsiteX65" fmla="*/ 4069080 w 6225540"/>
                <a:gd name="connsiteY65" fmla="*/ 396555 h 1554795"/>
                <a:gd name="connsiteX66" fmla="*/ 4114800 w 6225540"/>
                <a:gd name="connsiteY66" fmla="*/ 358455 h 1554795"/>
                <a:gd name="connsiteX67" fmla="*/ 4160520 w 6225540"/>
                <a:gd name="connsiteY67" fmla="*/ 350835 h 1554795"/>
                <a:gd name="connsiteX68" fmla="*/ 4168140 w 6225540"/>
                <a:gd name="connsiteY68" fmla="*/ 327975 h 1554795"/>
                <a:gd name="connsiteX69" fmla="*/ 4290060 w 6225540"/>
                <a:gd name="connsiteY69" fmla="*/ 320355 h 1554795"/>
                <a:gd name="connsiteX70" fmla="*/ 4328160 w 6225540"/>
                <a:gd name="connsiteY70" fmla="*/ 312735 h 1554795"/>
                <a:gd name="connsiteX71" fmla="*/ 4518660 w 6225540"/>
                <a:gd name="connsiteY71" fmla="*/ 305115 h 1554795"/>
                <a:gd name="connsiteX72" fmla="*/ 4526280 w 6225540"/>
                <a:gd name="connsiteY72" fmla="*/ 274635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549908 h 1554795"/>
                <a:gd name="connsiteX9" fmla="*/ 365760 w 6225540"/>
                <a:gd name="connsiteY9" fmla="*/ 1249995 h 1554795"/>
                <a:gd name="connsiteX10" fmla="*/ 403860 w 6225540"/>
                <a:gd name="connsiteY10" fmla="*/ 1242375 h 1554795"/>
                <a:gd name="connsiteX11" fmla="*/ 419100 w 6225540"/>
                <a:gd name="connsiteY11" fmla="*/ 1219515 h 1554795"/>
                <a:gd name="connsiteX12" fmla="*/ 533400 w 6225540"/>
                <a:gd name="connsiteY12" fmla="*/ 1181415 h 1554795"/>
                <a:gd name="connsiteX13" fmla="*/ 556260 w 6225540"/>
                <a:gd name="connsiteY13" fmla="*/ 1158555 h 1554795"/>
                <a:gd name="connsiteX14" fmla="*/ 838200 w 6225540"/>
                <a:gd name="connsiteY14" fmla="*/ 1150935 h 1554795"/>
                <a:gd name="connsiteX15" fmla="*/ 861060 w 6225540"/>
                <a:gd name="connsiteY15" fmla="*/ 1143315 h 1554795"/>
                <a:gd name="connsiteX16" fmla="*/ 1211580 w 6225540"/>
                <a:gd name="connsiteY16" fmla="*/ 1135695 h 1554795"/>
                <a:gd name="connsiteX17" fmla="*/ 1234440 w 6225540"/>
                <a:gd name="connsiteY17" fmla="*/ 1120455 h 1554795"/>
                <a:gd name="connsiteX18" fmla="*/ 1318260 w 6225540"/>
                <a:gd name="connsiteY18" fmla="*/ 1105215 h 1554795"/>
                <a:gd name="connsiteX19" fmla="*/ 1341120 w 6225540"/>
                <a:gd name="connsiteY19" fmla="*/ 1082355 h 1554795"/>
                <a:gd name="connsiteX20" fmla="*/ 1394460 w 6225540"/>
                <a:gd name="connsiteY20" fmla="*/ 1074735 h 1554795"/>
                <a:gd name="connsiteX21" fmla="*/ 1409700 w 6225540"/>
                <a:gd name="connsiteY21" fmla="*/ 1029015 h 1554795"/>
                <a:gd name="connsiteX22" fmla="*/ 1432560 w 6225540"/>
                <a:gd name="connsiteY22" fmla="*/ 1021395 h 1554795"/>
                <a:gd name="connsiteX23" fmla="*/ 1539240 w 6225540"/>
                <a:gd name="connsiteY23" fmla="*/ 1006155 h 1554795"/>
                <a:gd name="connsiteX24" fmla="*/ 1645920 w 6225540"/>
                <a:gd name="connsiteY24" fmla="*/ 990915 h 1554795"/>
                <a:gd name="connsiteX25" fmla="*/ 1668780 w 6225540"/>
                <a:gd name="connsiteY25" fmla="*/ 983295 h 1554795"/>
                <a:gd name="connsiteX26" fmla="*/ 1676400 w 6225540"/>
                <a:gd name="connsiteY26" fmla="*/ 960435 h 1554795"/>
                <a:gd name="connsiteX27" fmla="*/ 1706880 w 6225540"/>
                <a:gd name="connsiteY27" fmla="*/ 952815 h 1554795"/>
                <a:gd name="connsiteX28" fmla="*/ 1775460 w 6225540"/>
                <a:gd name="connsiteY28" fmla="*/ 945195 h 1554795"/>
                <a:gd name="connsiteX29" fmla="*/ 1805940 w 6225540"/>
                <a:gd name="connsiteY29" fmla="*/ 937575 h 1554795"/>
                <a:gd name="connsiteX30" fmla="*/ 1828800 w 6225540"/>
                <a:gd name="connsiteY30" fmla="*/ 929955 h 1554795"/>
                <a:gd name="connsiteX31" fmla="*/ 1927860 w 6225540"/>
                <a:gd name="connsiteY31" fmla="*/ 922335 h 1554795"/>
                <a:gd name="connsiteX32" fmla="*/ 1943100 w 6225540"/>
                <a:gd name="connsiteY32" fmla="*/ 891855 h 1554795"/>
                <a:gd name="connsiteX33" fmla="*/ 1950720 w 6225540"/>
                <a:gd name="connsiteY33" fmla="*/ 868995 h 1554795"/>
                <a:gd name="connsiteX34" fmla="*/ 2087880 w 6225540"/>
                <a:gd name="connsiteY34" fmla="*/ 861375 h 1554795"/>
                <a:gd name="connsiteX35" fmla="*/ 2369820 w 6225540"/>
                <a:gd name="connsiteY35" fmla="*/ 853755 h 1554795"/>
                <a:gd name="connsiteX36" fmla="*/ 2392680 w 6225540"/>
                <a:gd name="connsiteY36" fmla="*/ 830895 h 1554795"/>
                <a:gd name="connsiteX37" fmla="*/ 2407920 w 6225540"/>
                <a:gd name="connsiteY37" fmla="*/ 808035 h 1554795"/>
                <a:gd name="connsiteX38" fmla="*/ 2461260 w 6225540"/>
                <a:gd name="connsiteY38" fmla="*/ 792795 h 1554795"/>
                <a:gd name="connsiteX39" fmla="*/ 2575560 w 6225540"/>
                <a:gd name="connsiteY39" fmla="*/ 777555 h 1554795"/>
                <a:gd name="connsiteX40" fmla="*/ 2590800 w 6225540"/>
                <a:gd name="connsiteY40" fmla="*/ 754695 h 1554795"/>
                <a:gd name="connsiteX41" fmla="*/ 2598420 w 6225540"/>
                <a:gd name="connsiteY41" fmla="*/ 724215 h 1554795"/>
                <a:gd name="connsiteX42" fmla="*/ 2621280 w 6225540"/>
                <a:gd name="connsiteY42" fmla="*/ 716595 h 1554795"/>
                <a:gd name="connsiteX43" fmla="*/ 2712720 w 6225540"/>
                <a:gd name="connsiteY43" fmla="*/ 708975 h 1554795"/>
                <a:gd name="connsiteX44" fmla="*/ 2735580 w 6225540"/>
                <a:gd name="connsiteY44" fmla="*/ 693735 h 1554795"/>
                <a:gd name="connsiteX45" fmla="*/ 2743200 w 6225540"/>
                <a:gd name="connsiteY45" fmla="*/ 670875 h 1554795"/>
                <a:gd name="connsiteX46" fmla="*/ 2872740 w 6225540"/>
                <a:gd name="connsiteY46" fmla="*/ 663255 h 1554795"/>
                <a:gd name="connsiteX47" fmla="*/ 2933700 w 6225540"/>
                <a:gd name="connsiteY47" fmla="*/ 648015 h 1554795"/>
                <a:gd name="connsiteX48" fmla="*/ 2956560 w 6225540"/>
                <a:gd name="connsiteY48" fmla="*/ 602295 h 1554795"/>
                <a:gd name="connsiteX49" fmla="*/ 3002280 w 6225540"/>
                <a:gd name="connsiteY49" fmla="*/ 579435 h 1554795"/>
                <a:gd name="connsiteX50" fmla="*/ 3200400 w 6225540"/>
                <a:gd name="connsiteY50" fmla="*/ 571815 h 1554795"/>
                <a:gd name="connsiteX51" fmla="*/ 3215640 w 6225540"/>
                <a:gd name="connsiteY51" fmla="*/ 548955 h 1554795"/>
                <a:gd name="connsiteX52" fmla="*/ 3223260 w 6225540"/>
                <a:gd name="connsiteY52" fmla="*/ 510855 h 1554795"/>
                <a:gd name="connsiteX53" fmla="*/ 3246120 w 6225540"/>
                <a:gd name="connsiteY53" fmla="*/ 503235 h 1554795"/>
                <a:gd name="connsiteX54" fmla="*/ 3360420 w 6225540"/>
                <a:gd name="connsiteY54" fmla="*/ 495615 h 1554795"/>
                <a:gd name="connsiteX55" fmla="*/ 3429000 w 6225540"/>
                <a:gd name="connsiteY55" fmla="*/ 487995 h 1554795"/>
                <a:gd name="connsiteX56" fmla="*/ 3451860 w 6225540"/>
                <a:gd name="connsiteY56" fmla="*/ 465135 h 1554795"/>
                <a:gd name="connsiteX57" fmla="*/ 3482340 w 6225540"/>
                <a:gd name="connsiteY57" fmla="*/ 457515 h 1554795"/>
                <a:gd name="connsiteX58" fmla="*/ 3665220 w 6225540"/>
                <a:gd name="connsiteY58" fmla="*/ 449895 h 1554795"/>
                <a:gd name="connsiteX59" fmla="*/ 3695700 w 6225540"/>
                <a:gd name="connsiteY59" fmla="*/ 442275 h 1554795"/>
                <a:gd name="connsiteX60" fmla="*/ 3718560 w 6225540"/>
                <a:gd name="connsiteY60" fmla="*/ 434655 h 1554795"/>
                <a:gd name="connsiteX61" fmla="*/ 3863340 w 6225540"/>
                <a:gd name="connsiteY61" fmla="*/ 427035 h 1554795"/>
                <a:gd name="connsiteX62" fmla="*/ 3870960 w 6225540"/>
                <a:gd name="connsiteY62" fmla="*/ 404175 h 1554795"/>
                <a:gd name="connsiteX63" fmla="*/ 3893820 w 6225540"/>
                <a:gd name="connsiteY63" fmla="*/ 396555 h 1554795"/>
                <a:gd name="connsiteX64" fmla="*/ 3970020 w 6225540"/>
                <a:gd name="connsiteY64" fmla="*/ 411795 h 1554795"/>
                <a:gd name="connsiteX65" fmla="*/ 4069080 w 6225540"/>
                <a:gd name="connsiteY65" fmla="*/ 396555 h 1554795"/>
                <a:gd name="connsiteX66" fmla="*/ 4114800 w 6225540"/>
                <a:gd name="connsiteY66" fmla="*/ 358455 h 1554795"/>
                <a:gd name="connsiteX67" fmla="*/ 4160520 w 6225540"/>
                <a:gd name="connsiteY67" fmla="*/ 350835 h 1554795"/>
                <a:gd name="connsiteX68" fmla="*/ 4168140 w 6225540"/>
                <a:gd name="connsiteY68" fmla="*/ 327975 h 1554795"/>
                <a:gd name="connsiteX69" fmla="*/ 4290060 w 6225540"/>
                <a:gd name="connsiteY69" fmla="*/ 320355 h 1554795"/>
                <a:gd name="connsiteX70" fmla="*/ 4328160 w 6225540"/>
                <a:gd name="connsiteY70" fmla="*/ 312735 h 1554795"/>
                <a:gd name="connsiteX71" fmla="*/ 4518660 w 6225540"/>
                <a:gd name="connsiteY71" fmla="*/ 305115 h 1554795"/>
                <a:gd name="connsiteX72" fmla="*/ 4526280 w 6225540"/>
                <a:gd name="connsiteY72" fmla="*/ 274635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549908 h 1554795"/>
                <a:gd name="connsiteX9" fmla="*/ 365760 w 6225540"/>
                <a:gd name="connsiteY9" fmla="*/ 1249995 h 1554795"/>
                <a:gd name="connsiteX10" fmla="*/ 403860 w 6225540"/>
                <a:gd name="connsiteY10" fmla="*/ 1242375 h 1554795"/>
                <a:gd name="connsiteX11" fmla="*/ 419100 w 6225540"/>
                <a:gd name="connsiteY11" fmla="*/ 1219515 h 1554795"/>
                <a:gd name="connsiteX12" fmla="*/ 533400 w 6225540"/>
                <a:gd name="connsiteY12" fmla="*/ 1181415 h 1554795"/>
                <a:gd name="connsiteX13" fmla="*/ 556260 w 6225540"/>
                <a:gd name="connsiteY13" fmla="*/ 1158555 h 1554795"/>
                <a:gd name="connsiteX14" fmla="*/ 838200 w 6225540"/>
                <a:gd name="connsiteY14" fmla="*/ 1150935 h 1554795"/>
                <a:gd name="connsiteX15" fmla="*/ 861060 w 6225540"/>
                <a:gd name="connsiteY15" fmla="*/ 1143315 h 1554795"/>
                <a:gd name="connsiteX16" fmla="*/ 1211580 w 6225540"/>
                <a:gd name="connsiteY16" fmla="*/ 1135695 h 1554795"/>
                <a:gd name="connsiteX17" fmla="*/ 1234440 w 6225540"/>
                <a:gd name="connsiteY17" fmla="*/ 1120455 h 1554795"/>
                <a:gd name="connsiteX18" fmla="*/ 1318260 w 6225540"/>
                <a:gd name="connsiteY18" fmla="*/ 1105215 h 1554795"/>
                <a:gd name="connsiteX19" fmla="*/ 1341120 w 6225540"/>
                <a:gd name="connsiteY19" fmla="*/ 1082355 h 1554795"/>
                <a:gd name="connsiteX20" fmla="*/ 1394460 w 6225540"/>
                <a:gd name="connsiteY20" fmla="*/ 1074735 h 1554795"/>
                <a:gd name="connsiteX21" fmla="*/ 1409700 w 6225540"/>
                <a:gd name="connsiteY21" fmla="*/ 1029015 h 1554795"/>
                <a:gd name="connsiteX22" fmla="*/ 1432560 w 6225540"/>
                <a:gd name="connsiteY22" fmla="*/ 1021395 h 1554795"/>
                <a:gd name="connsiteX23" fmla="*/ 1539240 w 6225540"/>
                <a:gd name="connsiteY23" fmla="*/ 1006155 h 1554795"/>
                <a:gd name="connsiteX24" fmla="*/ 1645920 w 6225540"/>
                <a:gd name="connsiteY24" fmla="*/ 990915 h 1554795"/>
                <a:gd name="connsiteX25" fmla="*/ 1668780 w 6225540"/>
                <a:gd name="connsiteY25" fmla="*/ 983295 h 1554795"/>
                <a:gd name="connsiteX26" fmla="*/ 1676400 w 6225540"/>
                <a:gd name="connsiteY26" fmla="*/ 960435 h 1554795"/>
                <a:gd name="connsiteX27" fmla="*/ 1706880 w 6225540"/>
                <a:gd name="connsiteY27" fmla="*/ 952815 h 1554795"/>
                <a:gd name="connsiteX28" fmla="*/ 1775460 w 6225540"/>
                <a:gd name="connsiteY28" fmla="*/ 945195 h 1554795"/>
                <a:gd name="connsiteX29" fmla="*/ 1805940 w 6225540"/>
                <a:gd name="connsiteY29" fmla="*/ 937575 h 1554795"/>
                <a:gd name="connsiteX30" fmla="*/ 1828800 w 6225540"/>
                <a:gd name="connsiteY30" fmla="*/ 929955 h 1554795"/>
                <a:gd name="connsiteX31" fmla="*/ 1927860 w 6225540"/>
                <a:gd name="connsiteY31" fmla="*/ 922335 h 1554795"/>
                <a:gd name="connsiteX32" fmla="*/ 1943100 w 6225540"/>
                <a:gd name="connsiteY32" fmla="*/ 891855 h 1554795"/>
                <a:gd name="connsiteX33" fmla="*/ 1950720 w 6225540"/>
                <a:gd name="connsiteY33" fmla="*/ 868995 h 1554795"/>
                <a:gd name="connsiteX34" fmla="*/ 2087880 w 6225540"/>
                <a:gd name="connsiteY34" fmla="*/ 861375 h 1554795"/>
                <a:gd name="connsiteX35" fmla="*/ 2369820 w 6225540"/>
                <a:gd name="connsiteY35" fmla="*/ 853755 h 1554795"/>
                <a:gd name="connsiteX36" fmla="*/ 2392680 w 6225540"/>
                <a:gd name="connsiteY36" fmla="*/ 830895 h 1554795"/>
                <a:gd name="connsiteX37" fmla="*/ 2407920 w 6225540"/>
                <a:gd name="connsiteY37" fmla="*/ 808035 h 1554795"/>
                <a:gd name="connsiteX38" fmla="*/ 2461260 w 6225540"/>
                <a:gd name="connsiteY38" fmla="*/ 792795 h 1554795"/>
                <a:gd name="connsiteX39" fmla="*/ 2575560 w 6225540"/>
                <a:gd name="connsiteY39" fmla="*/ 777555 h 1554795"/>
                <a:gd name="connsiteX40" fmla="*/ 2590800 w 6225540"/>
                <a:gd name="connsiteY40" fmla="*/ 754695 h 1554795"/>
                <a:gd name="connsiteX41" fmla="*/ 2598420 w 6225540"/>
                <a:gd name="connsiteY41" fmla="*/ 724215 h 1554795"/>
                <a:gd name="connsiteX42" fmla="*/ 2621280 w 6225540"/>
                <a:gd name="connsiteY42" fmla="*/ 716595 h 1554795"/>
                <a:gd name="connsiteX43" fmla="*/ 2712720 w 6225540"/>
                <a:gd name="connsiteY43" fmla="*/ 708975 h 1554795"/>
                <a:gd name="connsiteX44" fmla="*/ 2735580 w 6225540"/>
                <a:gd name="connsiteY44" fmla="*/ 693735 h 1554795"/>
                <a:gd name="connsiteX45" fmla="*/ 2743200 w 6225540"/>
                <a:gd name="connsiteY45" fmla="*/ 670875 h 1554795"/>
                <a:gd name="connsiteX46" fmla="*/ 2872740 w 6225540"/>
                <a:gd name="connsiteY46" fmla="*/ 663255 h 1554795"/>
                <a:gd name="connsiteX47" fmla="*/ 2933700 w 6225540"/>
                <a:gd name="connsiteY47" fmla="*/ 648015 h 1554795"/>
                <a:gd name="connsiteX48" fmla="*/ 2956560 w 6225540"/>
                <a:gd name="connsiteY48" fmla="*/ 602295 h 1554795"/>
                <a:gd name="connsiteX49" fmla="*/ 3002280 w 6225540"/>
                <a:gd name="connsiteY49" fmla="*/ 579435 h 1554795"/>
                <a:gd name="connsiteX50" fmla="*/ 3200400 w 6225540"/>
                <a:gd name="connsiteY50" fmla="*/ 571815 h 1554795"/>
                <a:gd name="connsiteX51" fmla="*/ 3215640 w 6225540"/>
                <a:gd name="connsiteY51" fmla="*/ 548955 h 1554795"/>
                <a:gd name="connsiteX52" fmla="*/ 3223260 w 6225540"/>
                <a:gd name="connsiteY52" fmla="*/ 510855 h 1554795"/>
                <a:gd name="connsiteX53" fmla="*/ 3246120 w 6225540"/>
                <a:gd name="connsiteY53" fmla="*/ 503235 h 1554795"/>
                <a:gd name="connsiteX54" fmla="*/ 3360420 w 6225540"/>
                <a:gd name="connsiteY54" fmla="*/ 495615 h 1554795"/>
                <a:gd name="connsiteX55" fmla="*/ 3429000 w 6225540"/>
                <a:gd name="connsiteY55" fmla="*/ 487995 h 1554795"/>
                <a:gd name="connsiteX56" fmla="*/ 3451860 w 6225540"/>
                <a:gd name="connsiteY56" fmla="*/ 465135 h 1554795"/>
                <a:gd name="connsiteX57" fmla="*/ 3482340 w 6225540"/>
                <a:gd name="connsiteY57" fmla="*/ 457515 h 1554795"/>
                <a:gd name="connsiteX58" fmla="*/ 3665220 w 6225540"/>
                <a:gd name="connsiteY58" fmla="*/ 449895 h 1554795"/>
                <a:gd name="connsiteX59" fmla="*/ 3695700 w 6225540"/>
                <a:gd name="connsiteY59" fmla="*/ 442275 h 1554795"/>
                <a:gd name="connsiteX60" fmla="*/ 3718560 w 6225540"/>
                <a:gd name="connsiteY60" fmla="*/ 434655 h 1554795"/>
                <a:gd name="connsiteX61" fmla="*/ 3863340 w 6225540"/>
                <a:gd name="connsiteY61" fmla="*/ 427035 h 1554795"/>
                <a:gd name="connsiteX62" fmla="*/ 3870960 w 6225540"/>
                <a:gd name="connsiteY62" fmla="*/ 404175 h 1554795"/>
                <a:gd name="connsiteX63" fmla="*/ 3893820 w 6225540"/>
                <a:gd name="connsiteY63" fmla="*/ 396555 h 1554795"/>
                <a:gd name="connsiteX64" fmla="*/ 3970020 w 6225540"/>
                <a:gd name="connsiteY64" fmla="*/ 411795 h 1554795"/>
                <a:gd name="connsiteX65" fmla="*/ 4069080 w 6225540"/>
                <a:gd name="connsiteY65" fmla="*/ 396555 h 1554795"/>
                <a:gd name="connsiteX66" fmla="*/ 4114800 w 6225540"/>
                <a:gd name="connsiteY66" fmla="*/ 358455 h 1554795"/>
                <a:gd name="connsiteX67" fmla="*/ 4160520 w 6225540"/>
                <a:gd name="connsiteY67" fmla="*/ 350835 h 1554795"/>
                <a:gd name="connsiteX68" fmla="*/ 4168140 w 6225540"/>
                <a:gd name="connsiteY68" fmla="*/ 327975 h 1554795"/>
                <a:gd name="connsiteX69" fmla="*/ 4290060 w 6225540"/>
                <a:gd name="connsiteY69" fmla="*/ 320355 h 1554795"/>
                <a:gd name="connsiteX70" fmla="*/ 4328160 w 6225540"/>
                <a:gd name="connsiteY70" fmla="*/ 312735 h 1554795"/>
                <a:gd name="connsiteX71" fmla="*/ 4518660 w 6225540"/>
                <a:gd name="connsiteY71" fmla="*/ 305115 h 1554795"/>
                <a:gd name="connsiteX72" fmla="*/ 4526280 w 6225540"/>
                <a:gd name="connsiteY72" fmla="*/ 274635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365760 w 6225540"/>
                <a:gd name="connsiteY9" fmla="*/ 1249995 h 1554795"/>
                <a:gd name="connsiteX10" fmla="*/ 403860 w 6225540"/>
                <a:gd name="connsiteY10" fmla="*/ 1242375 h 1554795"/>
                <a:gd name="connsiteX11" fmla="*/ 419100 w 6225540"/>
                <a:gd name="connsiteY11" fmla="*/ 1219515 h 1554795"/>
                <a:gd name="connsiteX12" fmla="*/ 533400 w 6225540"/>
                <a:gd name="connsiteY12" fmla="*/ 1181415 h 1554795"/>
                <a:gd name="connsiteX13" fmla="*/ 556260 w 6225540"/>
                <a:gd name="connsiteY13" fmla="*/ 1158555 h 1554795"/>
                <a:gd name="connsiteX14" fmla="*/ 838200 w 6225540"/>
                <a:gd name="connsiteY14" fmla="*/ 1150935 h 1554795"/>
                <a:gd name="connsiteX15" fmla="*/ 861060 w 6225540"/>
                <a:gd name="connsiteY15" fmla="*/ 1143315 h 1554795"/>
                <a:gd name="connsiteX16" fmla="*/ 1211580 w 6225540"/>
                <a:gd name="connsiteY16" fmla="*/ 1135695 h 1554795"/>
                <a:gd name="connsiteX17" fmla="*/ 1234440 w 6225540"/>
                <a:gd name="connsiteY17" fmla="*/ 1120455 h 1554795"/>
                <a:gd name="connsiteX18" fmla="*/ 1318260 w 6225540"/>
                <a:gd name="connsiteY18" fmla="*/ 1105215 h 1554795"/>
                <a:gd name="connsiteX19" fmla="*/ 1341120 w 6225540"/>
                <a:gd name="connsiteY19" fmla="*/ 1082355 h 1554795"/>
                <a:gd name="connsiteX20" fmla="*/ 1394460 w 6225540"/>
                <a:gd name="connsiteY20" fmla="*/ 1074735 h 1554795"/>
                <a:gd name="connsiteX21" fmla="*/ 1409700 w 6225540"/>
                <a:gd name="connsiteY21" fmla="*/ 1029015 h 1554795"/>
                <a:gd name="connsiteX22" fmla="*/ 1432560 w 6225540"/>
                <a:gd name="connsiteY22" fmla="*/ 1021395 h 1554795"/>
                <a:gd name="connsiteX23" fmla="*/ 1539240 w 6225540"/>
                <a:gd name="connsiteY23" fmla="*/ 1006155 h 1554795"/>
                <a:gd name="connsiteX24" fmla="*/ 1645920 w 6225540"/>
                <a:gd name="connsiteY24" fmla="*/ 990915 h 1554795"/>
                <a:gd name="connsiteX25" fmla="*/ 1668780 w 6225540"/>
                <a:gd name="connsiteY25" fmla="*/ 983295 h 1554795"/>
                <a:gd name="connsiteX26" fmla="*/ 1676400 w 6225540"/>
                <a:gd name="connsiteY26" fmla="*/ 960435 h 1554795"/>
                <a:gd name="connsiteX27" fmla="*/ 1706880 w 6225540"/>
                <a:gd name="connsiteY27" fmla="*/ 952815 h 1554795"/>
                <a:gd name="connsiteX28" fmla="*/ 1775460 w 6225540"/>
                <a:gd name="connsiteY28" fmla="*/ 945195 h 1554795"/>
                <a:gd name="connsiteX29" fmla="*/ 1805940 w 6225540"/>
                <a:gd name="connsiteY29" fmla="*/ 937575 h 1554795"/>
                <a:gd name="connsiteX30" fmla="*/ 1828800 w 6225540"/>
                <a:gd name="connsiteY30" fmla="*/ 929955 h 1554795"/>
                <a:gd name="connsiteX31" fmla="*/ 1927860 w 6225540"/>
                <a:gd name="connsiteY31" fmla="*/ 922335 h 1554795"/>
                <a:gd name="connsiteX32" fmla="*/ 1943100 w 6225540"/>
                <a:gd name="connsiteY32" fmla="*/ 891855 h 1554795"/>
                <a:gd name="connsiteX33" fmla="*/ 1950720 w 6225540"/>
                <a:gd name="connsiteY33" fmla="*/ 868995 h 1554795"/>
                <a:gd name="connsiteX34" fmla="*/ 2087880 w 6225540"/>
                <a:gd name="connsiteY34" fmla="*/ 861375 h 1554795"/>
                <a:gd name="connsiteX35" fmla="*/ 2369820 w 6225540"/>
                <a:gd name="connsiteY35" fmla="*/ 853755 h 1554795"/>
                <a:gd name="connsiteX36" fmla="*/ 2392680 w 6225540"/>
                <a:gd name="connsiteY36" fmla="*/ 830895 h 1554795"/>
                <a:gd name="connsiteX37" fmla="*/ 2407920 w 6225540"/>
                <a:gd name="connsiteY37" fmla="*/ 808035 h 1554795"/>
                <a:gd name="connsiteX38" fmla="*/ 2461260 w 6225540"/>
                <a:gd name="connsiteY38" fmla="*/ 792795 h 1554795"/>
                <a:gd name="connsiteX39" fmla="*/ 2575560 w 6225540"/>
                <a:gd name="connsiteY39" fmla="*/ 777555 h 1554795"/>
                <a:gd name="connsiteX40" fmla="*/ 2590800 w 6225540"/>
                <a:gd name="connsiteY40" fmla="*/ 754695 h 1554795"/>
                <a:gd name="connsiteX41" fmla="*/ 2598420 w 6225540"/>
                <a:gd name="connsiteY41" fmla="*/ 724215 h 1554795"/>
                <a:gd name="connsiteX42" fmla="*/ 2621280 w 6225540"/>
                <a:gd name="connsiteY42" fmla="*/ 716595 h 1554795"/>
                <a:gd name="connsiteX43" fmla="*/ 2712720 w 6225540"/>
                <a:gd name="connsiteY43" fmla="*/ 708975 h 1554795"/>
                <a:gd name="connsiteX44" fmla="*/ 2735580 w 6225540"/>
                <a:gd name="connsiteY44" fmla="*/ 693735 h 1554795"/>
                <a:gd name="connsiteX45" fmla="*/ 2743200 w 6225540"/>
                <a:gd name="connsiteY45" fmla="*/ 670875 h 1554795"/>
                <a:gd name="connsiteX46" fmla="*/ 2872740 w 6225540"/>
                <a:gd name="connsiteY46" fmla="*/ 663255 h 1554795"/>
                <a:gd name="connsiteX47" fmla="*/ 2933700 w 6225540"/>
                <a:gd name="connsiteY47" fmla="*/ 648015 h 1554795"/>
                <a:gd name="connsiteX48" fmla="*/ 2956560 w 6225540"/>
                <a:gd name="connsiteY48" fmla="*/ 602295 h 1554795"/>
                <a:gd name="connsiteX49" fmla="*/ 3002280 w 6225540"/>
                <a:gd name="connsiteY49" fmla="*/ 579435 h 1554795"/>
                <a:gd name="connsiteX50" fmla="*/ 3200400 w 6225540"/>
                <a:gd name="connsiteY50" fmla="*/ 571815 h 1554795"/>
                <a:gd name="connsiteX51" fmla="*/ 3215640 w 6225540"/>
                <a:gd name="connsiteY51" fmla="*/ 548955 h 1554795"/>
                <a:gd name="connsiteX52" fmla="*/ 3223260 w 6225540"/>
                <a:gd name="connsiteY52" fmla="*/ 510855 h 1554795"/>
                <a:gd name="connsiteX53" fmla="*/ 3246120 w 6225540"/>
                <a:gd name="connsiteY53" fmla="*/ 503235 h 1554795"/>
                <a:gd name="connsiteX54" fmla="*/ 3360420 w 6225540"/>
                <a:gd name="connsiteY54" fmla="*/ 495615 h 1554795"/>
                <a:gd name="connsiteX55" fmla="*/ 3429000 w 6225540"/>
                <a:gd name="connsiteY55" fmla="*/ 487995 h 1554795"/>
                <a:gd name="connsiteX56" fmla="*/ 3451860 w 6225540"/>
                <a:gd name="connsiteY56" fmla="*/ 465135 h 1554795"/>
                <a:gd name="connsiteX57" fmla="*/ 3482340 w 6225540"/>
                <a:gd name="connsiteY57" fmla="*/ 457515 h 1554795"/>
                <a:gd name="connsiteX58" fmla="*/ 3665220 w 6225540"/>
                <a:gd name="connsiteY58" fmla="*/ 449895 h 1554795"/>
                <a:gd name="connsiteX59" fmla="*/ 3695700 w 6225540"/>
                <a:gd name="connsiteY59" fmla="*/ 442275 h 1554795"/>
                <a:gd name="connsiteX60" fmla="*/ 3718560 w 6225540"/>
                <a:gd name="connsiteY60" fmla="*/ 434655 h 1554795"/>
                <a:gd name="connsiteX61" fmla="*/ 3863340 w 6225540"/>
                <a:gd name="connsiteY61" fmla="*/ 427035 h 1554795"/>
                <a:gd name="connsiteX62" fmla="*/ 3870960 w 6225540"/>
                <a:gd name="connsiteY62" fmla="*/ 404175 h 1554795"/>
                <a:gd name="connsiteX63" fmla="*/ 3893820 w 6225540"/>
                <a:gd name="connsiteY63" fmla="*/ 396555 h 1554795"/>
                <a:gd name="connsiteX64" fmla="*/ 3970020 w 6225540"/>
                <a:gd name="connsiteY64" fmla="*/ 411795 h 1554795"/>
                <a:gd name="connsiteX65" fmla="*/ 4069080 w 6225540"/>
                <a:gd name="connsiteY65" fmla="*/ 396555 h 1554795"/>
                <a:gd name="connsiteX66" fmla="*/ 4114800 w 6225540"/>
                <a:gd name="connsiteY66" fmla="*/ 358455 h 1554795"/>
                <a:gd name="connsiteX67" fmla="*/ 4160520 w 6225540"/>
                <a:gd name="connsiteY67" fmla="*/ 350835 h 1554795"/>
                <a:gd name="connsiteX68" fmla="*/ 4168140 w 6225540"/>
                <a:gd name="connsiteY68" fmla="*/ 327975 h 1554795"/>
                <a:gd name="connsiteX69" fmla="*/ 4290060 w 6225540"/>
                <a:gd name="connsiteY69" fmla="*/ 320355 h 1554795"/>
                <a:gd name="connsiteX70" fmla="*/ 4328160 w 6225540"/>
                <a:gd name="connsiteY70" fmla="*/ 312735 h 1554795"/>
                <a:gd name="connsiteX71" fmla="*/ 4518660 w 6225540"/>
                <a:gd name="connsiteY71" fmla="*/ 305115 h 1554795"/>
                <a:gd name="connsiteX72" fmla="*/ 4526280 w 6225540"/>
                <a:gd name="connsiteY72" fmla="*/ 274635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3970020 w 6225540"/>
                <a:gd name="connsiteY63" fmla="*/ 411795 h 1554795"/>
                <a:gd name="connsiteX64" fmla="*/ 4069080 w 6225540"/>
                <a:gd name="connsiteY64" fmla="*/ 396555 h 1554795"/>
                <a:gd name="connsiteX65" fmla="*/ 4114800 w 6225540"/>
                <a:gd name="connsiteY65" fmla="*/ 358455 h 1554795"/>
                <a:gd name="connsiteX66" fmla="*/ 4160520 w 6225540"/>
                <a:gd name="connsiteY66" fmla="*/ 350835 h 1554795"/>
                <a:gd name="connsiteX67" fmla="*/ 4168140 w 6225540"/>
                <a:gd name="connsiteY67" fmla="*/ 327975 h 1554795"/>
                <a:gd name="connsiteX68" fmla="*/ 4290060 w 6225540"/>
                <a:gd name="connsiteY68" fmla="*/ 320355 h 1554795"/>
                <a:gd name="connsiteX69" fmla="*/ 4328160 w 6225540"/>
                <a:gd name="connsiteY69" fmla="*/ 312735 h 1554795"/>
                <a:gd name="connsiteX70" fmla="*/ 4518660 w 6225540"/>
                <a:gd name="connsiteY70" fmla="*/ 305115 h 1554795"/>
                <a:gd name="connsiteX71" fmla="*/ 4526280 w 6225540"/>
                <a:gd name="connsiteY71" fmla="*/ 274635 h 1554795"/>
                <a:gd name="connsiteX72" fmla="*/ 4975860 w 6225540"/>
                <a:gd name="connsiteY72" fmla="*/ 244155 h 1554795"/>
                <a:gd name="connsiteX73" fmla="*/ 5227320 w 6225540"/>
                <a:gd name="connsiteY73" fmla="*/ 244155 h 1554795"/>
                <a:gd name="connsiteX74" fmla="*/ 5242560 w 6225540"/>
                <a:gd name="connsiteY74" fmla="*/ 198435 h 1554795"/>
                <a:gd name="connsiteX75" fmla="*/ 5417820 w 6225540"/>
                <a:gd name="connsiteY75" fmla="*/ 183195 h 1554795"/>
                <a:gd name="connsiteX76" fmla="*/ 5471160 w 6225540"/>
                <a:gd name="connsiteY76" fmla="*/ 175575 h 1554795"/>
                <a:gd name="connsiteX77" fmla="*/ 5745480 w 6225540"/>
                <a:gd name="connsiteY77" fmla="*/ 167955 h 1554795"/>
                <a:gd name="connsiteX78" fmla="*/ 5806440 w 6225540"/>
                <a:gd name="connsiteY78" fmla="*/ 114615 h 1554795"/>
                <a:gd name="connsiteX79" fmla="*/ 5844540 w 6225540"/>
                <a:gd name="connsiteY79" fmla="*/ 106995 h 1554795"/>
                <a:gd name="connsiteX80" fmla="*/ 5852160 w 6225540"/>
                <a:gd name="connsiteY80" fmla="*/ 84135 h 1554795"/>
                <a:gd name="connsiteX81" fmla="*/ 5875020 w 6225540"/>
                <a:gd name="connsiteY81" fmla="*/ 76515 h 1554795"/>
                <a:gd name="connsiteX82" fmla="*/ 5951220 w 6225540"/>
                <a:gd name="connsiteY82" fmla="*/ 68895 h 1554795"/>
                <a:gd name="connsiteX83" fmla="*/ 5974080 w 6225540"/>
                <a:gd name="connsiteY83" fmla="*/ 53655 h 1554795"/>
                <a:gd name="connsiteX84" fmla="*/ 6126480 w 6225540"/>
                <a:gd name="connsiteY84" fmla="*/ 38415 h 1554795"/>
                <a:gd name="connsiteX85" fmla="*/ 6134100 w 6225540"/>
                <a:gd name="connsiteY85" fmla="*/ 15555 h 1554795"/>
                <a:gd name="connsiteX86" fmla="*/ 6156960 w 6225540"/>
                <a:gd name="connsiteY86" fmla="*/ 7935 h 1554795"/>
                <a:gd name="connsiteX87" fmla="*/ 6225540 w 6225540"/>
                <a:gd name="connsiteY87"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4069080 w 6225540"/>
                <a:gd name="connsiteY63" fmla="*/ 396555 h 1554795"/>
                <a:gd name="connsiteX64" fmla="*/ 4114800 w 6225540"/>
                <a:gd name="connsiteY64" fmla="*/ 358455 h 1554795"/>
                <a:gd name="connsiteX65" fmla="*/ 4160520 w 6225540"/>
                <a:gd name="connsiteY65" fmla="*/ 350835 h 1554795"/>
                <a:gd name="connsiteX66" fmla="*/ 4168140 w 6225540"/>
                <a:gd name="connsiteY66" fmla="*/ 327975 h 1554795"/>
                <a:gd name="connsiteX67" fmla="*/ 4290060 w 6225540"/>
                <a:gd name="connsiteY67" fmla="*/ 320355 h 1554795"/>
                <a:gd name="connsiteX68" fmla="*/ 4328160 w 6225540"/>
                <a:gd name="connsiteY68" fmla="*/ 312735 h 1554795"/>
                <a:gd name="connsiteX69" fmla="*/ 4518660 w 6225540"/>
                <a:gd name="connsiteY69" fmla="*/ 305115 h 1554795"/>
                <a:gd name="connsiteX70" fmla="*/ 4526280 w 6225540"/>
                <a:gd name="connsiteY70" fmla="*/ 274635 h 1554795"/>
                <a:gd name="connsiteX71" fmla="*/ 4975860 w 6225540"/>
                <a:gd name="connsiteY71" fmla="*/ 244155 h 1554795"/>
                <a:gd name="connsiteX72" fmla="*/ 5227320 w 6225540"/>
                <a:gd name="connsiteY72" fmla="*/ 244155 h 1554795"/>
                <a:gd name="connsiteX73" fmla="*/ 5242560 w 6225540"/>
                <a:gd name="connsiteY73" fmla="*/ 198435 h 1554795"/>
                <a:gd name="connsiteX74" fmla="*/ 5417820 w 6225540"/>
                <a:gd name="connsiteY74" fmla="*/ 183195 h 1554795"/>
                <a:gd name="connsiteX75" fmla="*/ 5471160 w 6225540"/>
                <a:gd name="connsiteY75" fmla="*/ 175575 h 1554795"/>
                <a:gd name="connsiteX76" fmla="*/ 5745480 w 6225540"/>
                <a:gd name="connsiteY76" fmla="*/ 167955 h 1554795"/>
                <a:gd name="connsiteX77" fmla="*/ 5806440 w 6225540"/>
                <a:gd name="connsiteY77" fmla="*/ 114615 h 1554795"/>
                <a:gd name="connsiteX78" fmla="*/ 5844540 w 6225540"/>
                <a:gd name="connsiteY78" fmla="*/ 106995 h 1554795"/>
                <a:gd name="connsiteX79" fmla="*/ 5852160 w 6225540"/>
                <a:gd name="connsiteY79" fmla="*/ 84135 h 1554795"/>
                <a:gd name="connsiteX80" fmla="*/ 5875020 w 6225540"/>
                <a:gd name="connsiteY80" fmla="*/ 76515 h 1554795"/>
                <a:gd name="connsiteX81" fmla="*/ 5951220 w 6225540"/>
                <a:gd name="connsiteY81" fmla="*/ 68895 h 1554795"/>
                <a:gd name="connsiteX82" fmla="*/ 5974080 w 6225540"/>
                <a:gd name="connsiteY82" fmla="*/ 53655 h 1554795"/>
                <a:gd name="connsiteX83" fmla="*/ 6126480 w 6225540"/>
                <a:gd name="connsiteY83" fmla="*/ 38415 h 1554795"/>
                <a:gd name="connsiteX84" fmla="*/ 6134100 w 6225540"/>
                <a:gd name="connsiteY84" fmla="*/ 15555 h 1554795"/>
                <a:gd name="connsiteX85" fmla="*/ 6156960 w 6225540"/>
                <a:gd name="connsiteY85" fmla="*/ 7935 h 1554795"/>
                <a:gd name="connsiteX86" fmla="*/ 6225540 w 6225540"/>
                <a:gd name="connsiteY86"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4069080 w 6225540"/>
                <a:gd name="connsiteY63" fmla="*/ 396555 h 1554795"/>
                <a:gd name="connsiteX64" fmla="*/ 4114800 w 6225540"/>
                <a:gd name="connsiteY64" fmla="*/ 358455 h 1554795"/>
                <a:gd name="connsiteX65" fmla="*/ 4160520 w 6225540"/>
                <a:gd name="connsiteY65" fmla="*/ 350835 h 1554795"/>
                <a:gd name="connsiteX66" fmla="*/ 4168140 w 6225540"/>
                <a:gd name="connsiteY66" fmla="*/ 327975 h 1554795"/>
                <a:gd name="connsiteX67" fmla="*/ 4290060 w 6225540"/>
                <a:gd name="connsiteY67" fmla="*/ 320355 h 1554795"/>
                <a:gd name="connsiteX68" fmla="*/ 4328160 w 6225540"/>
                <a:gd name="connsiteY68" fmla="*/ 312735 h 1554795"/>
                <a:gd name="connsiteX69" fmla="*/ 4518660 w 6225540"/>
                <a:gd name="connsiteY69" fmla="*/ 305115 h 1554795"/>
                <a:gd name="connsiteX70" fmla="*/ 4526280 w 6225540"/>
                <a:gd name="connsiteY70" fmla="*/ 274635 h 1554795"/>
                <a:gd name="connsiteX71" fmla="*/ 4958715 w 6225540"/>
                <a:gd name="connsiteY71" fmla="*/ 630870 h 1554795"/>
                <a:gd name="connsiteX72" fmla="*/ 4975860 w 6225540"/>
                <a:gd name="connsiteY72" fmla="*/ 244155 h 1554795"/>
                <a:gd name="connsiteX73" fmla="*/ 5227320 w 6225540"/>
                <a:gd name="connsiteY73" fmla="*/ 244155 h 1554795"/>
                <a:gd name="connsiteX74" fmla="*/ 5242560 w 6225540"/>
                <a:gd name="connsiteY74" fmla="*/ 198435 h 1554795"/>
                <a:gd name="connsiteX75" fmla="*/ 5417820 w 6225540"/>
                <a:gd name="connsiteY75" fmla="*/ 183195 h 1554795"/>
                <a:gd name="connsiteX76" fmla="*/ 5471160 w 6225540"/>
                <a:gd name="connsiteY76" fmla="*/ 175575 h 1554795"/>
                <a:gd name="connsiteX77" fmla="*/ 5745480 w 6225540"/>
                <a:gd name="connsiteY77" fmla="*/ 167955 h 1554795"/>
                <a:gd name="connsiteX78" fmla="*/ 5806440 w 6225540"/>
                <a:gd name="connsiteY78" fmla="*/ 114615 h 1554795"/>
                <a:gd name="connsiteX79" fmla="*/ 5844540 w 6225540"/>
                <a:gd name="connsiteY79" fmla="*/ 106995 h 1554795"/>
                <a:gd name="connsiteX80" fmla="*/ 5852160 w 6225540"/>
                <a:gd name="connsiteY80" fmla="*/ 84135 h 1554795"/>
                <a:gd name="connsiteX81" fmla="*/ 5875020 w 6225540"/>
                <a:gd name="connsiteY81" fmla="*/ 76515 h 1554795"/>
                <a:gd name="connsiteX82" fmla="*/ 5951220 w 6225540"/>
                <a:gd name="connsiteY82" fmla="*/ 68895 h 1554795"/>
                <a:gd name="connsiteX83" fmla="*/ 5974080 w 6225540"/>
                <a:gd name="connsiteY83" fmla="*/ 53655 h 1554795"/>
                <a:gd name="connsiteX84" fmla="*/ 6126480 w 6225540"/>
                <a:gd name="connsiteY84" fmla="*/ 38415 h 1554795"/>
                <a:gd name="connsiteX85" fmla="*/ 6134100 w 6225540"/>
                <a:gd name="connsiteY85" fmla="*/ 15555 h 1554795"/>
                <a:gd name="connsiteX86" fmla="*/ 6156960 w 6225540"/>
                <a:gd name="connsiteY86" fmla="*/ 7935 h 1554795"/>
                <a:gd name="connsiteX87" fmla="*/ 6225540 w 6225540"/>
                <a:gd name="connsiteY87"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4069080 w 6225540"/>
                <a:gd name="connsiteY63" fmla="*/ 396555 h 1554795"/>
                <a:gd name="connsiteX64" fmla="*/ 4114800 w 6225540"/>
                <a:gd name="connsiteY64" fmla="*/ 358455 h 1554795"/>
                <a:gd name="connsiteX65" fmla="*/ 4160520 w 6225540"/>
                <a:gd name="connsiteY65" fmla="*/ 350835 h 1554795"/>
                <a:gd name="connsiteX66" fmla="*/ 4168140 w 6225540"/>
                <a:gd name="connsiteY66" fmla="*/ 327975 h 1554795"/>
                <a:gd name="connsiteX67" fmla="*/ 4290060 w 6225540"/>
                <a:gd name="connsiteY67" fmla="*/ 320355 h 1554795"/>
                <a:gd name="connsiteX68" fmla="*/ 4328160 w 6225540"/>
                <a:gd name="connsiteY68" fmla="*/ 312735 h 1554795"/>
                <a:gd name="connsiteX69" fmla="*/ 4518660 w 6225540"/>
                <a:gd name="connsiteY69" fmla="*/ 305115 h 1554795"/>
                <a:gd name="connsiteX70" fmla="*/ 4526280 w 6225540"/>
                <a:gd name="connsiteY70" fmla="*/ 274635 h 1554795"/>
                <a:gd name="connsiteX71" fmla="*/ 4958715 w 6225540"/>
                <a:gd name="connsiteY71" fmla="*/ 630870 h 1554795"/>
                <a:gd name="connsiteX72" fmla="*/ 4958715 w 6225540"/>
                <a:gd name="connsiteY72" fmla="*/ 249870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4069080 w 6225540"/>
                <a:gd name="connsiteY63" fmla="*/ 396555 h 1554795"/>
                <a:gd name="connsiteX64" fmla="*/ 4114800 w 6225540"/>
                <a:gd name="connsiteY64" fmla="*/ 358455 h 1554795"/>
                <a:gd name="connsiteX65" fmla="*/ 4160520 w 6225540"/>
                <a:gd name="connsiteY65" fmla="*/ 350835 h 1554795"/>
                <a:gd name="connsiteX66" fmla="*/ 4168140 w 6225540"/>
                <a:gd name="connsiteY66" fmla="*/ 327975 h 1554795"/>
                <a:gd name="connsiteX67" fmla="*/ 4290060 w 6225540"/>
                <a:gd name="connsiteY67" fmla="*/ 320355 h 1554795"/>
                <a:gd name="connsiteX68" fmla="*/ 4328160 w 6225540"/>
                <a:gd name="connsiteY68" fmla="*/ 312735 h 1554795"/>
                <a:gd name="connsiteX69" fmla="*/ 4518660 w 6225540"/>
                <a:gd name="connsiteY69" fmla="*/ 305115 h 1554795"/>
                <a:gd name="connsiteX70" fmla="*/ 4526280 w 6225540"/>
                <a:gd name="connsiteY70" fmla="*/ 274635 h 1554795"/>
                <a:gd name="connsiteX71" fmla="*/ 4958715 w 6225540"/>
                <a:gd name="connsiteY71" fmla="*/ 249870 h 1554795"/>
                <a:gd name="connsiteX72" fmla="*/ 4958715 w 6225540"/>
                <a:gd name="connsiteY72" fmla="*/ 249870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225540" h="1554795">
                  <a:moveTo>
                    <a:pt x="0" y="1554795"/>
                  </a:moveTo>
                  <a:cubicBezTo>
                    <a:pt x="2540" y="1509075"/>
                    <a:pt x="1144" y="1462965"/>
                    <a:pt x="7620" y="1417635"/>
                  </a:cubicBezTo>
                  <a:cubicBezTo>
                    <a:pt x="8915" y="1408569"/>
                    <a:pt x="15709" y="1400496"/>
                    <a:pt x="22860" y="1394775"/>
                  </a:cubicBezTo>
                  <a:cubicBezTo>
                    <a:pt x="29132" y="1389757"/>
                    <a:pt x="38100" y="1389695"/>
                    <a:pt x="45720" y="1387155"/>
                  </a:cubicBezTo>
                  <a:cubicBezTo>
                    <a:pt x="48260" y="1379535"/>
                    <a:pt x="51765" y="1372171"/>
                    <a:pt x="53340" y="1364295"/>
                  </a:cubicBezTo>
                  <a:cubicBezTo>
                    <a:pt x="56862" y="1346683"/>
                    <a:pt x="53666" y="1327368"/>
                    <a:pt x="60960" y="1310955"/>
                  </a:cubicBezTo>
                  <a:cubicBezTo>
                    <a:pt x="64679" y="1302586"/>
                    <a:pt x="75451" y="1299434"/>
                    <a:pt x="83820" y="1295715"/>
                  </a:cubicBezTo>
                  <a:cubicBezTo>
                    <a:pt x="98500" y="1289191"/>
                    <a:pt x="129540" y="1280475"/>
                    <a:pt x="129540" y="1280475"/>
                  </a:cubicBezTo>
                  <a:lnTo>
                    <a:pt x="177165" y="1235708"/>
                  </a:lnTo>
                  <a:lnTo>
                    <a:pt x="403860" y="1242375"/>
                  </a:lnTo>
                  <a:cubicBezTo>
                    <a:pt x="408940" y="1234755"/>
                    <a:pt x="415492" y="1227933"/>
                    <a:pt x="419100" y="1219515"/>
                  </a:cubicBezTo>
                  <a:cubicBezTo>
                    <a:pt x="447352" y="1153593"/>
                    <a:pt x="375472" y="1192696"/>
                    <a:pt x="533400" y="1181415"/>
                  </a:cubicBezTo>
                  <a:cubicBezTo>
                    <a:pt x="541020" y="1173795"/>
                    <a:pt x="545537" y="1159627"/>
                    <a:pt x="556260" y="1158555"/>
                  </a:cubicBezTo>
                  <a:cubicBezTo>
                    <a:pt x="649808" y="1149200"/>
                    <a:pt x="744303" y="1155630"/>
                    <a:pt x="838200" y="1150935"/>
                  </a:cubicBezTo>
                  <a:cubicBezTo>
                    <a:pt x="846222" y="1150534"/>
                    <a:pt x="853034" y="1143643"/>
                    <a:pt x="861060" y="1143315"/>
                  </a:cubicBezTo>
                  <a:cubicBezTo>
                    <a:pt x="977830" y="1138549"/>
                    <a:pt x="1094740" y="1138235"/>
                    <a:pt x="1211580" y="1135695"/>
                  </a:cubicBezTo>
                  <a:cubicBezTo>
                    <a:pt x="1219200" y="1130615"/>
                    <a:pt x="1226022" y="1124063"/>
                    <a:pt x="1234440" y="1120455"/>
                  </a:cubicBezTo>
                  <a:cubicBezTo>
                    <a:pt x="1252404" y="1112756"/>
                    <a:pt x="1305900" y="1106981"/>
                    <a:pt x="1318260" y="1105215"/>
                  </a:cubicBezTo>
                  <a:cubicBezTo>
                    <a:pt x="1325880" y="1097595"/>
                    <a:pt x="1331114" y="1086357"/>
                    <a:pt x="1341120" y="1082355"/>
                  </a:cubicBezTo>
                  <a:cubicBezTo>
                    <a:pt x="1357796" y="1075685"/>
                    <a:pt x="1380283" y="1085762"/>
                    <a:pt x="1394460" y="1074735"/>
                  </a:cubicBezTo>
                  <a:cubicBezTo>
                    <a:pt x="1407140" y="1064872"/>
                    <a:pt x="1394460" y="1034095"/>
                    <a:pt x="1409700" y="1029015"/>
                  </a:cubicBezTo>
                  <a:cubicBezTo>
                    <a:pt x="1417320" y="1026475"/>
                    <a:pt x="1424719" y="1023137"/>
                    <a:pt x="1432560" y="1021395"/>
                  </a:cubicBezTo>
                  <a:cubicBezTo>
                    <a:pt x="1460811" y="1015117"/>
                    <a:pt x="1512876" y="1009451"/>
                    <a:pt x="1539240" y="1006155"/>
                  </a:cubicBezTo>
                  <a:cubicBezTo>
                    <a:pt x="1595885" y="987273"/>
                    <a:pt x="1529059" y="1007609"/>
                    <a:pt x="1645920" y="990915"/>
                  </a:cubicBezTo>
                  <a:cubicBezTo>
                    <a:pt x="1653871" y="989779"/>
                    <a:pt x="1661160" y="985835"/>
                    <a:pt x="1668780" y="983295"/>
                  </a:cubicBezTo>
                  <a:cubicBezTo>
                    <a:pt x="1671320" y="975675"/>
                    <a:pt x="1670128" y="965453"/>
                    <a:pt x="1676400" y="960435"/>
                  </a:cubicBezTo>
                  <a:cubicBezTo>
                    <a:pt x="1684578" y="953893"/>
                    <a:pt x="1696529" y="954407"/>
                    <a:pt x="1706880" y="952815"/>
                  </a:cubicBezTo>
                  <a:cubicBezTo>
                    <a:pt x="1729613" y="949318"/>
                    <a:pt x="1752600" y="947735"/>
                    <a:pt x="1775460" y="945195"/>
                  </a:cubicBezTo>
                  <a:cubicBezTo>
                    <a:pt x="1785620" y="942655"/>
                    <a:pt x="1795870" y="940452"/>
                    <a:pt x="1805940" y="937575"/>
                  </a:cubicBezTo>
                  <a:cubicBezTo>
                    <a:pt x="1813663" y="935368"/>
                    <a:pt x="1820830" y="930951"/>
                    <a:pt x="1828800" y="929955"/>
                  </a:cubicBezTo>
                  <a:cubicBezTo>
                    <a:pt x="1861662" y="925847"/>
                    <a:pt x="1894840" y="924875"/>
                    <a:pt x="1927860" y="922335"/>
                  </a:cubicBezTo>
                  <a:cubicBezTo>
                    <a:pt x="1932940" y="912175"/>
                    <a:pt x="1938625" y="902296"/>
                    <a:pt x="1943100" y="891855"/>
                  </a:cubicBezTo>
                  <a:cubicBezTo>
                    <a:pt x="1946264" y="884472"/>
                    <a:pt x="1942860" y="870650"/>
                    <a:pt x="1950720" y="868995"/>
                  </a:cubicBezTo>
                  <a:cubicBezTo>
                    <a:pt x="1995528" y="859562"/>
                    <a:pt x="2042120" y="863039"/>
                    <a:pt x="2087880" y="861375"/>
                  </a:cubicBezTo>
                  <a:lnTo>
                    <a:pt x="2369820" y="853755"/>
                  </a:lnTo>
                  <a:cubicBezTo>
                    <a:pt x="2377440" y="846135"/>
                    <a:pt x="2385781" y="839174"/>
                    <a:pt x="2392680" y="830895"/>
                  </a:cubicBezTo>
                  <a:cubicBezTo>
                    <a:pt x="2398543" y="823860"/>
                    <a:pt x="2400769" y="813756"/>
                    <a:pt x="2407920" y="808035"/>
                  </a:cubicBezTo>
                  <a:cubicBezTo>
                    <a:pt x="2412816" y="804119"/>
                    <a:pt x="2459364" y="793216"/>
                    <a:pt x="2461260" y="792795"/>
                  </a:cubicBezTo>
                  <a:cubicBezTo>
                    <a:pt x="2512913" y="781317"/>
                    <a:pt x="2509096" y="784201"/>
                    <a:pt x="2575560" y="777555"/>
                  </a:cubicBezTo>
                  <a:cubicBezTo>
                    <a:pt x="2580640" y="769935"/>
                    <a:pt x="2587192" y="763113"/>
                    <a:pt x="2590800" y="754695"/>
                  </a:cubicBezTo>
                  <a:cubicBezTo>
                    <a:pt x="2594925" y="745069"/>
                    <a:pt x="2591878" y="732393"/>
                    <a:pt x="2598420" y="724215"/>
                  </a:cubicBezTo>
                  <a:cubicBezTo>
                    <a:pt x="2603438" y="717943"/>
                    <a:pt x="2613318" y="717657"/>
                    <a:pt x="2621280" y="716595"/>
                  </a:cubicBezTo>
                  <a:cubicBezTo>
                    <a:pt x="2651597" y="712553"/>
                    <a:pt x="2682240" y="711515"/>
                    <a:pt x="2712720" y="708975"/>
                  </a:cubicBezTo>
                  <a:cubicBezTo>
                    <a:pt x="2720340" y="703895"/>
                    <a:pt x="2729859" y="700886"/>
                    <a:pt x="2735580" y="693735"/>
                  </a:cubicBezTo>
                  <a:cubicBezTo>
                    <a:pt x="2740598" y="687463"/>
                    <a:pt x="2735359" y="672617"/>
                    <a:pt x="2743200" y="670875"/>
                  </a:cubicBezTo>
                  <a:cubicBezTo>
                    <a:pt x="2785425" y="661492"/>
                    <a:pt x="2829560" y="665795"/>
                    <a:pt x="2872740" y="663255"/>
                  </a:cubicBezTo>
                  <a:cubicBezTo>
                    <a:pt x="2874637" y="662876"/>
                    <a:pt x="2925890" y="654263"/>
                    <a:pt x="2933700" y="648015"/>
                  </a:cubicBezTo>
                  <a:cubicBezTo>
                    <a:pt x="2969386" y="619466"/>
                    <a:pt x="2932019" y="632971"/>
                    <a:pt x="2956560" y="602295"/>
                  </a:cubicBezTo>
                  <a:cubicBezTo>
                    <a:pt x="2963460" y="593671"/>
                    <a:pt x="2990592" y="580241"/>
                    <a:pt x="3002280" y="579435"/>
                  </a:cubicBezTo>
                  <a:cubicBezTo>
                    <a:pt x="3068212" y="574888"/>
                    <a:pt x="3134360" y="574355"/>
                    <a:pt x="3200400" y="571815"/>
                  </a:cubicBezTo>
                  <a:cubicBezTo>
                    <a:pt x="3205480" y="564195"/>
                    <a:pt x="3212424" y="557530"/>
                    <a:pt x="3215640" y="548955"/>
                  </a:cubicBezTo>
                  <a:cubicBezTo>
                    <a:pt x="3220188" y="536828"/>
                    <a:pt x="3216076" y="521631"/>
                    <a:pt x="3223260" y="510855"/>
                  </a:cubicBezTo>
                  <a:cubicBezTo>
                    <a:pt x="3227715" y="504172"/>
                    <a:pt x="3238137" y="504122"/>
                    <a:pt x="3246120" y="503235"/>
                  </a:cubicBezTo>
                  <a:cubicBezTo>
                    <a:pt x="3284071" y="499018"/>
                    <a:pt x="3322367" y="498786"/>
                    <a:pt x="3360420" y="495615"/>
                  </a:cubicBezTo>
                  <a:cubicBezTo>
                    <a:pt x="3383341" y="493705"/>
                    <a:pt x="3406140" y="490535"/>
                    <a:pt x="3429000" y="487995"/>
                  </a:cubicBezTo>
                  <a:cubicBezTo>
                    <a:pt x="3436620" y="480375"/>
                    <a:pt x="3442504" y="470482"/>
                    <a:pt x="3451860" y="465135"/>
                  </a:cubicBezTo>
                  <a:cubicBezTo>
                    <a:pt x="3460953" y="459939"/>
                    <a:pt x="3471894" y="458261"/>
                    <a:pt x="3482340" y="457515"/>
                  </a:cubicBezTo>
                  <a:cubicBezTo>
                    <a:pt x="3543198" y="453168"/>
                    <a:pt x="3604260" y="452435"/>
                    <a:pt x="3665220" y="449895"/>
                  </a:cubicBezTo>
                  <a:cubicBezTo>
                    <a:pt x="3675380" y="447355"/>
                    <a:pt x="3685630" y="445152"/>
                    <a:pt x="3695700" y="442275"/>
                  </a:cubicBezTo>
                  <a:cubicBezTo>
                    <a:pt x="3703423" y="440068"/>
                    <a:pt x="3710561" y="435382"/>
                    <a:pt x="3718560" y="434655"/>
                  </a:cubicBezTo>
                  <a:cubicBezTo>
                    <a:pt x="3766688" y="430280"/>
                    <a:pt x="3815080" y="429575"/>
                    <a:pt x="3863340" y="427035"/>
                  </a:cubicBezTo>
                  <a:cubicBezTo>
                    <a:pt x="3865880" y="419415"/>
                    <a:pt x="3865280" y="409855"/>
                    <a:pt x="3870960" y="404175"/>
                  </a:cubicBezTo>
                  <a:cubicBezTo>
                    <a:pt x="3876640" y="398495"/>
                    <a:pt x="3885788" y="396555"/>
                    <a:pt x="3893820" y="396555"/>
                  </a:cubicBezTo>
                  <a:cubicBezTo>
                    <a:pt x="3926840" y="395285"/>
                    <a:pt x="4032250" y="402905"/>
                    <a:pt x="4069080" y="396555"/>
                  </a:cubicBezTo>
                  <a:cubicBezTo>
                    <a:pt x="4132744" y="368260"/>
                    <a:pt x="4053800" y="378788"/>
                    <a:pt x="4114800" y="358455"/>
                  </a:cubicBezTo>
                  <a:cubicBezTo>
                    <a:pt x="4129457" y="353569"/>
                    <a:pt x="4145280" y="353375"/>
                    <a:pt x="4160520" y="350835"/>
                  </a:cubicBezTo>
                  <a:cubicBezTo>
                    <a:pt x="4163060" y="343215"/>
                    <a:pt x="4160321" y="329815"/>
                    <a:pt x="4168140" y="327975"/>
                  </a:cubicBezTo>
                  <a:cubicBezTo>
                    <a:pt x="4207777" y="318649"/>
                    <a:pt x="4249524" y="324216"/>
                    <a:pt x="4290060" y="320355"/>
                  </a:cubicBezTo>
                  <a:cubicBezTo>
                    <a:pt x="4302953" y="319127"/>
                    <a:pt x="4315237" y="313597"/>
                    <a:pt x="4328160" y="312735"/>
                  </a:cubicBezTo>
                  <a:cubicBezTo>
                    <a:pt x="4391570" y="308508"/>
                    <a:pt x="4455160" y="307655"/>
                    <a:pt x="4518660" y="305115"/>
                  </a:cubicBezTo>
                  <a:cubicBezTo>
                    <a:pt x="4521200" y="294955"/>
                    <a:pt x="4515845" y="275519"/>
                    <a:pt x="4526280" y="274635"/>
                  </a:cubicBezTo>
                  <a:lnTo>
                    <a:pt x="4958715" y="249870"/>
                  </a:lnTo>
                  <a:lnTo>
                    <a:pt x="4958715" y="249870"/>
                  </a:lnTo>
                  <a:lnTo>
                    <a:pt x="4975860" y="244155"/>
                  </a:lnTo>
                  <a:cubicBezTo>
                    <a:pt x="5018202" y="246646"/>
                    <a:pt x="5182583" y="261553"/>
                    <a:pt x="5227320" y="244155"/>
                  </a:cubicBezTo>
                  <a:cubicBezTo>
                    <a:pt x="5242292" y="238333"/>
                    <a:pt x="5227320" y="203515"/>
                    <a:pt x="5242560" y="198435"/>
                  </a:cubicBezTo>
                  <a:cubicBezTo>
                    <a:pt x="5313673" y="174731"/>
                    <a:pt x="5257398" y="191216"/>
                    <a:pt x="5417820" y="183195"/>
                  </a:cubicBezTo>
                  <a:cubicBezTo>
                    <a:pt x="5462303" y="153540"/>
                    <a:pt x="5417034" y="175575"/>
                    <a:pt x="5471160" y="175575"/>
                  </a:cubicBezTo>
                  <a:cubicBezTo>
                    <a:pt x="5562635" y="175575"/>
                    <a:pt x="5654040" y="170495"/>
                    <a:pt x="5745480" y="167955"/>
                  </a:cubicBezTo>
                  <a:cubicBezTo>
                    <a:pt x="5779935" y="116273"/>
                    <a:pt x="5759240" y="125104"/>
                    <a:pt x="5806440" y="114615"/>
                  </a:cubicBezTo>
                  <a:cubicBezTo>
                    <a:pt x="5819083" y="111805"/>
                    <a:pt x="5831840" y="109535"/>
                    <a:pt x="5844540" y="106995"/>
                  </a:cubicBezTo>
                  <a:cubicBezTo>
                    <a:pt x="5847080" y="99375"/>
                    <a:pt x="5846480" y="89815"/>
                    <a:pt x="5852160" y="84135"/>
                  </a:cubicBezTo>
                  <a:cubicBezTo>
                    <a:pt x="5857840" y="78455"/>
                    <a:pt x="5867081" y="77736"/>
                    <a:pt x="5875020" y="76515"/>
                  </a:cubicBezTo>
                  <a:cubicBezTo>
                    <a:pt x="5900250" y="72633"/>
                    <a:pt x="5925820" y="71435"/>
                    <a:pt x="5951220" y="68895"/>
                  </a:cubicBezTo>
                  <a:cubicBezTo>
                    <a:pt x="5958840" y="63815"/>
                    <a:pt x="5965889" y="57751"/>
                    <a:pt x="5974080" y="53655"/>
                  </a:cubicBezTo>
                  <a:cubicBezTo>
                    <a:pt x="6013837" y="33777"/>
                    <a:pt x="6118909" y="38860"/>
                    <a:pt x="6126480" y="38415"/>
                  </a:cubicBezTo>
                  <a:cubicBezTo>
                    <a:pt x="6129020" y="30795"/>
                    <a:pt x="6128420" y="21235"/>
                    <a:pt x="6134100" y="15555"/>
                  </a:cubicBezTo>
                  <a:cubicBezTo>
                    <a:pt x="6139780" y="9875"/>
                    <a:pt x="6149057" y="9372"/>
                    <a:pt x="6156960" y="7935"/>
                  </a:cubicBezTo>
                  <a:cubicBezTo>
                    <a:pt x="6200603" y="0"/>
                    <a:pt x="6199902" y="315"/>
                    <a:pt x="6225540" y="315"/>
                  </a:cubicBezTo>
                </a:path>
              </a:pathLst>
            </a:custGeom>
            <a:noFill/>
            <a:ln w="28575" cap="flat" cmpd="sng" algn="ctr">
              <a:solidFill>
                <a:srgbClr val="19325C"/>
              </a:solidFill>
              <a:prstDash val="solid"/>
            </a:ln>
            <a:effectLst>
              <a:outerShdw blurRad="40000" dist="20000" dir="5400000" rotWithShape="0">
                <a:srgbClr val="000000">
                  <a:alpha val="38000"/>
                </a:srgbClr>
              </a:outerShdw>
            </a:effectLst>
          </p:spPr>
          <p:txBody>
            <a:bodyPr anchor="ctr"/>
            <a:lstStyle/>
            <a:p>
              <a:pPr defTabSz="914400">
                <a:defRPr/>
              </a:pPr>
              <a:endParaRPr lang="en-US" kern="0" dirty="0">
                <a:solidFill>
                  <a:prstClr val="black"/>
                </a:solidFill>
                <a:latin typeface="Arial Narrow" panose="020B0606020202030204" pitchFamily="34" charset="0"/>
                <a:cs typeface="Candara"/>
              </a:endParaRPr>
            </a:p>
          </p:txBody>
        </p:sp>
        <p:sp>
          <p:nvSpPr>
            <p:cNvPr id="88" name="Freeform 85">
              <a:extLst>
                <a:ext uri="{FF2B5EF4-FFF2-40B4-BE49-F238E27FC236}">
                  <a16:creationId xmlns:a16="http://schemas.microsoft.com/office/drawing/2014/main" id="{AA10949C-D9F9-48E5-BA82-41F7C7110576}"/>
                </a:ext>
              </a:extLst>
            </p:cNvPr>
            <p:cNvSpPr/>
            <p:nvPr/>
          </p:nvSpPr>
          <p:spPr>
            <a:xfrm>
              <a:off x="1782762" y="3222849"/>
              <a:ext cx="6218238" cy="976312"/>
            </a:xfrm>
            <a:custGeom>
              <a:avLst/>
              <a:gdLst>
                <a:gd name="connsiteX0" fmla="*/ 0 w 6217920"/>
                <a:gd name="connsiteY0" fmla="*/ 975541 h 975541"/>
                <a:gd name="connsiteX1" fmla="*/ 22860 w 6217920"/>
                <a:gd name="connsiteY1" fmla="*/ 967921 h 975541"/>
                <a:gd name="connsiteX2" fmla="*/ 60960 w 6217920"/>
                <a:gd name="connsiteY2" fmla="*/ 960301 h 975541"/>
                <a:gd name="connsiteX3" fmla="*/ 228600 w 6217920"/>
                <a:gd name="connsiteY3" fmla="*/ 945061 h 975541"/>
                <a:gd name="connsiteX4" fmla="*/ 274320 w 6217920"/>
                <a:gd name="connsiteY4" fmla="*/ 929821 h 975541"/>
                <a:gd name="connsiteX5" fmla="*/ 312420 w 6217920"/>
                <a:gd name="connsiteY5" fmla="*/ 891721 h 975541"/>
                <a:gd name="connsiteX6" fmla="*/ 914400 w 6217920"/>
                <a:gd name="connsiteY6" fmla="*/ 884101 h 975541"/>
                <a:gd name="connsiteX7" fmla="*/ 944880 w 6217920"/>
                <a:gd name="connsiteY7" fmla="*/ 853621 h 975541"/>
                <a:gd name="connsiteX8" fmla="*/ 975360 w 6217920"/>
                <a:gd name="connsiteY8" fmla="*/ 846001 h 975541"/>
                <a:gd name="connsiteX9" fmla="*/ 1021080 w 6217920"/>
                <a:gd name="connsiteY9" fmla="*/ 838381 h 975541"/>
                <a:gd name="connsiteX10" fmla="*/ 1043940 w 6217920"/>
                <a:gd name="connsiteY10" fmla="*/ 815521 h 975541"/>
                <a:gd name="connsiteX11" fmla="*/ 1143000 w 6217920"/>
                <a:gd name="connsiteY11" fmla="*/ 792661 h 975541"/>
                <a:gd name="connsiteX12" fmla="*/ 1165860 w 6217920"/>
                <a:gd name="connsiteY12" fmla="*/ 777421 h 975541"/>
                <a:gd name="connsiteX13" fmla="*/ 1173480 w 6217920"/>
                <a:gd name="connsiteY13" fmla="*/ 754561 h 975541"/>
                <a:gd name="connsiteX14" fmla="*/ 1219200 w 6217920"/>
                <a:gd name="connsiteY14" fmla="*/ 746941 h 975541"/>
                <a:gd name="connsiteX15" fmla="*/ 1805940 w 6217920"/>
                <a:gd name="connsiteY15" fmla="*/ 739321 h 975541"/>
                <a:gd name="connsiteX16" fmla="*/ 1821180 w 6217920"/>
                <a:gd name="connsiteY16" fmla="*/ 716461 h 975541"/>
                <a:gd name="connsiteX17" fmla="*/ 1897380 w 6217920"/>
                <a:gd name="connsiteY17" fmla="*/ 685981 h 975541"/>
                <a:gd name="connsiteX18" fmla="*/ 1920240 w 6217920"/>
                <a:gd name="connsiteY18" fmla="*/ 678361 h 975541"/>
                <a:gd name="connsiteX19" fmla="*/ 1935480 w 6217920"/>
                <a:gd name="connsiteY19" fmla="*/ 655501 h 975541"/>
                <a:gd name="connsiteX20" fmla="*/ 1943100 w 6217920"/>
                <a:gd name="connsiteY20" fmla="*/ 632641 h 975541"/>
                <a:gd name="connsiteX21" fmla="*/ 1988820 w 6217920"/>
                <a:gd name="connsiteY21" fmla="*/ 617401 h 975541"/>
                <a:gd name="connsiteX22" fmla="*/ 2324100 w 6217920"/>
                <a:gd name="connsiteY22" fmla="*/ 609781 h 975541"/>
                <a:gd name="connsiteX23" fmla="*/ 2346960 w 6217920"/>
                <a:gd name="connsiteY23" fmla="*/ 602161 h 975541"/>
                <a:gd name="connsiteX24" fmla="*/ 2926080 w 6217920"/>
                <a:gd name="connsiteY24" fmla="*/ 586921 h 975541"/>
                <a:gd name="connsiteX25" fmla="*/ 2933700 w 6217920"/>
                <a:gd name="connsiteY25" fmla="*/ 564061 h 975541"/>
                <a:gd name="connsiteX26" fmla="*/ 2956560 w 6217920"/>
                <a:gd name="connsiteY26" fmla="*/ 556441 h 975541"/>
                <a:gd name="connsiteX27" fmla="*/ 3017520 w 6217920"/>
                <a:gd name="connsiteY27" fmla="*/ 541201 h 975541"/>
                <a:gd name="connsiteX28" fmla="*/ 3086100 w 6217920"/>
                <a:gd name="connsiteY28" fmla="*/ 518341 h 975541"/>
                <a:gd name="connsiteX29" fmla="*/ 3108960 w 6217920"/>
                <a:gd name="connsiteY29" fmla="*/ 510721 h 975541"/>
                <a:gd name="connsiteX30" fmla="*/ 3177540 w 6217920"/>
                <a:gd name="connsiteY30" fmla="*/ 503101 h 975541"/>
                <a:gd name="connsiteX31" fmla="*/ 3436620 w 6217920"/>
                <a:gd name="connsiteY31" fmla="*/ 495481 h 975541"/>
                <a:gd name="connsiteX32" fmla="*/ 3802380 w 6217920"/>
                <a:gd name="connsiteY32" fmla="*/ 472621 h 975541"/>
                <a:gd name="connsiteX33" fmla="*/ 3848100 w 6217920"/>
                <a:gd name="connsiteY33" fmla="*/ 465001 h 975541"/>
                <a:gd name="connsiteX34" fmla="*/ 3893820 w 6217920"/>
                <a:gd name="connsiteY34" fmla="*/ 426901 h 975541"/>
                <a:gd name="connsiteX35" fmla="*/ 3924300 w 6217920"/>
                <a:gd name="connsiteY35" fmla="*/ 411661 h 975541"/>
                <a:gd name="connsiteX36" fmla="*/ 4541520 w 6217920"/>
                <a:gd name="connsiteY36" fmla="*/ 404041 h 975541"/>
                <a:gd name="connsiteX37" fmla="*/ 4572000 w 6217920"/>
                <a:gd name="connsiteY37" fmla="*/ 396421 h 975541"/>
                <a:gd name="connsiteX38" fmla="*/ 4625340 w 6217920"/>
                <a:gd name="connsiteY38" fmla="*/ 381181 h 975541"/>
                <a:gd name="connsiteX39" fmla="*/ 4747260 w 6217920"/>
                <a:gd name="connsiteY39" fmla="*/ 373561 h 975541"/>
                <a:gd name="connsiteX40" fmla="*/ 4823460 w 6217920"/>
                <a:gd name="connsiteY40" fmla="*/ 365941 h 975541"/>
                <a:gd name="connsiteX41" fmla="*/ 4861560 w 6217920"/>
                <a:gd name="connsiteY41" fmla="*/ 335461 h 975541"/>
                <a:gd name="connsiteX42" fmla="*/ 4884420 w 6217920"/>
                <a:gd name="connsiteY42" fmla="*/ 327841 h 975541"/>
                <a:gd name="connsiteX43" fmla="*/ 5105400 w 6217920"/>
                <a:gd name="connsiteY43" fmla="*/ 320221 h 975541"/>
                <a:gd name="connsiteX44" fmla="*/ 5151120 w 6217920"/>
                <a:gd name="connsiteY44" fmla="*/ 304981 h 975541"/>
                <a:gd name="connsiteX45" fmla="*/ 5173980 w 6217920"/>
                <a:gd name="connsiteY45" fmla="*/ 297361 h 975541"/>
                <a:gd name="connsiteX46" fmla="*/ 5242560 w 6217920"/>
                <a:gd name="connsiteY46" fmla="*/ 266881 h 975541"/>
                <a:gd name="connsiteX47" fmla="*/ 5295900 w 6217920"/>
                <a:gd name="connsiteY47" fmla="*/ 259261 h 975541"/>
                <a:gd name="connsiteX48" fmla="*/ 5341620 w 6217920"/>
                <a:gd name="connsiteY48" fmla="*/ 228781 h 975541"/>
                <a:gd name="connsiteX49" fmla="*/ 5402580 w 6217920"/>
                <a:gd name="connsiteY49" fmla="*/ 213541 h 975541"/>
                <a:gd name="connsiteX50" fmla="*/ 5448300 w 6217920"/>
                <a:gd name="connsiteY50" fmla="*/ 205921 h 975541"/>
                <a:gd name="connsiteX51" fmla="*/ 5494020 w 6217920"/>
                <a:gd name="connsiteY51" fmla="*/ 183061 h 975541"/>
                <a:gd name="connsiteX52" fmla="*/ 5631180 w 6217920"/>
                <a:gd name="connsiteY52" fmla="*/ 167821 h 975541"/>
                <a:gd name="connsiteX53" fmla="*/ 5684520 w 6217920"/>
                <a:gd name="connsiteY53" fmla="*/ 152581 h 975541"/>
                <a:gd name="connsiteX54" fmla="*/ 5760720 w 6217920"/>
                <a:gd name="connsiteY54" fmla="*/ 122101 h 975541"/>
                <a:gd name="connsiteX55" fmla="*/ 5958840 w 6217920"/>
                <a:gd name="connsiteY55" fmla="*/ 114481 h 975541"/>
                <a:gd name="connsiteX56" fmla="*/ 5974080 w 6217920"/>
                <a:gd name="connsiteY56" fmla="*/ 91621 h 975541"/>
                <a:gd name="connsiteX57" fmla="*/ 5981700 w 6217920"/>
                <a:gd name="connsiteY57" fmla="*/ 68761 h 975541"/>
                <a:gd name="connsiteX58" fmla="*/ 6027420 w 6217920"/>
                <a:gd name="connsiteY58" fmla="*/ 53521 h 975541"/>
                <a:gd name="connsiteX59" fmla="*/ 6050280 w 6217920"/>
                <a:gd name="connsiteY59" fmla="*/ 45901 h 975541"/>
                <a:gd name="connsiteX60" fmla="*/ 6065520 w 6217920"/>
                <a:gd name="connsiteY60" fmla="*/ 23041 h 975541"/>
                <a:gd name="connsiteX61" fmla="*/ 6210300 w 6217920"/>
                <a:gd name="connsiteY61" fmla="*/ 181 h 975541"/>
                <a:gd name="connsiteX62" fmla="*/ 6217920 w 6217920"/>
                <a:gd name="connsiteY62" fmla="*/ 181 h 97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217920" h="975541">
                  <a:moveTo>
                    <a:pt x="0" y="975541"/>
                  </a:moveTo>
                  <a:cubicBezTo>
                    <a:pt x="7620" y="973001"/>
                    <a:pt x="15068" y="969869"/>
                    <a:pt x="22860" y="967921"/>
                  </a:cubicBezTo>
                  <a:cubicBezTo>
                    <a:pt x="35425" y="964780"/>
                    <a:pt x="48185" y="962430"/>
                    <a:pt x="60960" y="960301"/>
                  </a:cubicBezTo>
                  <a:cubicBezTo>
                    <a:pt x="130401" y="948728"/>
                    <a:pt x="142515" y="950800"/>
                    <a:pt x="228600" y="945061"/>
                  </a:cubicBezTo>
                  <a:cubicBezTo>
                    <a:pt x="243840" y="939981"/>
                    <a:pt x="265409" y="943187"/>
                    <a:pt x="274320" y="929821"/>
                  </a:cubicBezTo>
                  <a:cubicBezTo>
                    <a:pt x="281517" y="919026"/>
                    <a:pt x="295063" y="892356"/>
                    <a:pt x="312420" y="891721"/>
                  </a:cubicBezTo>
                  <a:cubicBezTo>
                    <a:pt x="512962" y="884384"/>
                    <a:pt x="713740" y="886641"/>
                    <a:pt x="914400" y="884101"/>
                  </a:cubicBezTo>
                  <a:cubicBezTo>
                    <a:pt x="992777" y="857975"/>
                    <a:pt x="886823" y="900067"/>
                    <a:pt x="944880" y="853621"/>
                  </a:cubicBezTo>
                  <a:cubicBezTo>
                    <a:pt x="953058" y="847079"/>
                    <a:pt x="965091" y="848055"/>
                    <a:pt x="975360" y="846001"/>
                  </a:cubicBezTo>
                  <a:cubicBezTo>
                    <a:pt x="990510" y="842971"/>
                    <a:pt x="1005840" y="840921"/>
                    <a:pt x="1021080" y="838381"/>
                  </a:cubicBezTo>
                  <a:cubicBezTo>
                    <a:pt x="1028700" y="830761"/>
                    <a:pt x="1035661" y="822420"/>
                    <a:pt x="1043940" y="815521"/>
                  </a:cubicBezTo>
                  <a:cubicBezTo>
                    <a:pt x="1078017" y="787124"/>
                    <a:pt x="1085624" y="798399"/>
                    <a:pt x="1143000" y="792661"/>
                  </a:cubicBezTo>
                  <a:cubicBezTo>
                    <a:pt x="1150620" y="787581"/>
                    <a:pt x="1160139" y="784572"/>
                    <a:pt x="1165860" y="777421"/>
                  </a:cubicBezTo>
                  <a:cubicBezTo>
                    <a:pt x="1170878" y="771149"/>
                    <a:pt x="1166506" y="758546"/>
                    <a:pt x="1173480" y="754561"/>
                  </a:cubicBezTo>
                  <a:cubicBezTo>
                    <a:pt x="1186895" y="746896"/>
                    <a:pt x="1203754" y="747313"/>
                    <a:pt x="1219200" y="746941"/>
                  </a:cubicBezTo>
                  <a:cubicBezTo>
                    <a:pt x="1414740" y="742229"/>
                    <a:pt x="1610360" y="741861"/>
                    <a:pt x="1805940" y="739321"/>
                  </a:cubicBezTo>
                  <a:cubicBezTo>
                    <a:pt x="1811020" y="731701"/>
                    <a:pt x="1814704" y="722937"/>
                    <a:pt x="1821180" y="716461"/>
                  </a:cubicBezTo>
                  <a:cubicBezTo>
                    <a:pt x="1841584" y="696057"/>
                    <a:pt x="1871302" y="693432"/>
                    <a:pt x="1897380" y="685981"/>
                  </a:cubicBezTo>
                  <a:cubicBezTo>
                    <a:pt x="1905103" y="683774"/>
                    <a:pt x="1912620" y="680901"/>
                    <a:pt x="1920240" y="678361"/>
                  </a:cubicBezTo>
                  <a:cubicBezTo>
                    <a:pt x="1925320" y="670741"/>
                    <a:pt x="1931384" y="663692"/>
                    <a:pt x="1935480" y="655501"/>
                  </a:cubicBezTo>
                  <a:cubicBezTo>
                    <a:pt x="1939072" y="648317"/>
                    <a:pt x="1936564" y="637310"/>
                    <a:pt x="1943100" y="632641"/>
                  </a:cubicBezTo>
                  <a:cubicBezTo>
                    <a:pt x="1956172" y="623304"/>
                    <a:pt x="1972760" y="617766"/>
                    <a:pt x="1988820" y="617401"/>
                  </a:cubicBezTo>
                  <a:lnTo>
                    <a:pt x="2324100" y="609781"/>
                  </a:lnTo>
                  <a:cubicBezTo>
                    <a:pt x="2331720" y="607241"/>
                    <a:pt x="2338950" y="602754"/>
                    <a:pt x="2346960" y="602161"/>
                  </a:cubicBezTo>
                  <a:cubicBezTo>
                    <a:pt x="2475770" y="592619"/>
                    <a:pt x="2871692" y="587967"/>
                    <a:pt x="2926080" y="586921"/>
                  </a:cubicBezTo>
                  <a:cubicBezTo>
                    <a:pt x="2928620" y="579301"/>
                    <a:pt x="2928020" y="569741"/>
                    <a:pt x="2933700" y="564061"/>
                  </a:cubicBezTo>
                  <a:cubicBezTo>
                    <a:pt x="2939380" y="558381"/>
                    <a:pt x="2948811" y="558554"/>
                    <a:pt x="2956560" y="556441"/>
                  </a:cubicBezTo>
                  <a:cubicBezTo>
                    <a:pt x="2976767" y="550930"/>
                    <a:pt x="2997649" y="547825"/>
                    <a:pt x="3017520" y="541201"/>
                  </a:cubicBezTo>
                  <a:lnTo>
                    <a:pt x="3086100" y="518341"/>
                  </a:lnTo>
                  <a:cubicBezTo>
                    <a:pt x="3093720" y="515801"/>
                    <a:pt x="3100977" y="511608"/>
                    <a:pt x="3108960" y="510721"/>
                  </a:cubicBezTo>
                  <a:cubicBezTo>
                    <a:pt x="3131820" y="508181"/>
                    <a:pt x="3154564" y="504170"/>
                    <a:pt x="3177540" y="503101"/>
                  </a:cubicBezTo>
                  <a:cubicBezTo>
                    <a:pt x="3263844" y="499087"/>
                    <a:pt x="3350260" y="498021"/>
                    <a:pt x="3436620" y="495481"/>
                  </a:cubicBezTo>
                  <a:cubicBezTo>
                    <a:pt x="3568410" y="429586"/>
                    <a:pt x="3442728" y="487007"/>
                    <a:pt x="3802380" y="472621"/>
                  </a:cubicBezTo>
                  <a:cubicBezTo>
                    <a:pt x="3817818" y="472003"/>
                    <a:pt x="3832860" y="467541"/>
                    <a:pt x="3848100" y="465001"/>
                  </a:cubicBezTo>
                  <a:cubicBezTo>
                    <a:pt x="4029510" y="344061"/>
                    <a:pt x="3688470" y="573580"/>
                    <a:pt x="3893820" y="426901"/>
                  </a:cubicBezTo>
                  <a:cubicBezTo>
                    <a:pt x="3903063" y="420299"/>
                    <a:pt x="3912948" y="412062"/>
                    <a:pt x="3924300" y="411661"/>
                  </a:cubicBezTo>
                  <a:cubicBezTo>
                    <a:pt x="4129928" y="404404"/>
                    <a:pt x="4335780" y="406581"/>
                    <a:pt x="4541520" y="404041"/>
                  </a:cubicBezTo>
                  <a:cubicBezTo>
                    <a:pt x="4551680" y="401501"/>
                    <a:pt x="4561930" y="399298"/>
                    <a:pt x="4572000" y="396421"/>
                  </a:cubicBezTo>
                  <a:cubicBezTo>
                    <a:pt x="4589496" y="391422"/>
                    <a:pt x="4607016" y="383013"/>
                    <a:pt x="4625340" y="381181"/>
                  </a:cubicBezTo>
                  <a:cubicBezTo>
                    <a:pt x="4665857" y="377129"/>
                    <a:pt x="4706661" y="376684"/>
                    <a:pt x="4747260" y="373561"/>
                  </a:cubicBezTo>
                  <a:cubicBezTo>
                    <a:pt x="4772711" y="371603"/>
                    <a:pt x="4798060" y="368481"/>
                    <a:pt x="4823460" y="365941"/>
                  </a:cubicBezTo>
                  <a:cubicBezTo>
                    <a:pt x="4880919" y="346788"/>
                    <a:pt x="4812321" y="374852"/>
                    <a:pt x="4861560" y="335461"/>
                  </a:cubicBezTo>
                  <a:cubicBezTo>
                    <a:pt x="4867832" y="330443"/>
                    <a:pt x="4876403" y="328342"/>
                    <a:pt x="4884420" y="327841"/>
                  </a:cubicBezTo>
                  <a:cubicBezTo>
                    <a:pt x="4957980" y="323243"/>
                    <a:pt x="5031740" y="322761"/>
                    <a:pt x="5105400" y="320221"/>
                  </a:cubicBezTo>
                  <a:lnTo>
                    <a:pt x="5151120" y="304981"/>
                  </a:lnTo>
                  <a:cubicBezTo>
                    <a:pt x="5158740" y="302441"/>
                    <a:pt x="5167297" y="301816"/>
                    <a:pt x="5173980" y="297361"/>
                  </a:cubicBezTo>
                  <a:cubicBezTo>
                    <a:pt x="5198927" y="280729"/>
                    <a:pt x="5207937" y="271827"/>
                    <a:pt x="5242560" y="266881"/>
                  </a:cubicBezTo>
                  <a:lnTo>
                    <a:pt x="5295900" y="259261"/>
                  </a:lnTo>
                  <a:cubicBezTo>
                    <a:pt x="5311140" y="249101"/>
                    <a:pt x="5323851" y="233223"/>
                    <a:pt x="5341620" y="228781"/>
                  </a:cubicBezTo>
                  <a:cubicBezTo>
                    <a:pt x="5361940" y="223701"/>
                    <a:pt x="5381920" y="216984"/>
                    <a:pt x="5402580" y="213541"/>
                  </a:cubicBezTo>
                  <a:cubicBezTo>
                    <a:pt x="5417820" y="211001"/>
                    <a:pt x="5433218" y="209273"/>
                    <a:pt x="5448300" y="205921"/>
                  </a:cubicBezTo>
                  <a:cubicBezTo>
                    <a:pt x="5492758" y="196041"/>
                    <a:pt x="5449757" y="202031"/>
                    <a:pt x="5494020" y="183061"/>
                  </a:cubicBezTo>
                  <a:cubicBezTo>
                    <a:pt x="5526553" y="169118"/>
                    <a:pt x="5624801" y="168277"/>
                    <a:pt x="5631180" y="167821"/>
                  </a:cubicBezTo>
                  <a:cubicBezTo>
                    <a:pt x="5646647" y="163954"/>
                    <a:pt x="5669216" y="159140"/>
                    <a:pt x="5684520" y="152581"/>
                  </a:cubicBezTo>
                  <a:cubicBezTo>
                    <a:pt x="5707384" y="142782"/>
                    <a:pt x="5735314" y="123078"/>
                    <a:pt x="5760720" y="122101"/>
                  </a:cubicBezTo>
                  <a:lnTo>
                    <a:pt x="5958840" y="114481"/>
                  </a:lnTo>
                  <a:cubicBezTo>
                    <a:pt x="5963920" y="106861"/>
                    <a:pt x="5969984" y="99812"/>
                    <a:pt x="5974080" y="91621"/>
                  </a:cubicBezTo>
                  <a:cubicBezTo>
                    <a:pt x="5977672" y="84437"/>
                    <a:pt x="5975164" y="73430"/>
                    <a:pt x="5981700" y="68761"/>
                  </a:cubicBezTo>
                  <a:cubicBezTo>
                    <a:pt x="5994772" y="59424"/>
                    <a:pt x="6012180" y="58601"/>
                    <a:pt x="6027420" y="53521"/>
                  </a:cubicBezTo>
                  <a:lnTo>
                    <a:pt x="6050280" y="45901"/>
                  </a:lnTo>
                  <a:cubicBezTo>
                    <a:pt x="6055360" y="38281"/>
                    <a:pt x="6057754" y="27895"/>
                    <a:pt x="6065520" y="23041"/>
                  </a:cubicBezTo>
                  <a:cubicBezTo>
                    <a:pt x="6101461" y="578"/>
                    <a:pt x="6180152" y="2334"/>
                    <a:pt x="6210300" y="181"/>
                  </a:cubicBezTo>
                  <a:cubicBezTo>
                    <a:pt x="6212834" y="0"/>
                    <a:pt x="6215380" y="181"/>
                    <a:pt x="6217920" y="181"/>
                  </a:cubicBezTo>
                </a:path>
              </a:pathLst>
            </a:custGeom>
            <a:noFill/>
            <a:ln w="28575" cap="flat" cmpd="sng" algn="ctr">
              <a:solidFill>
                <a:srgbClr val="30C1D7"/>
              </a:solidFill>
              <a:prstDash val="solid"/>
            </a:ln>
            <a:effectLst>
              <a:outerShdw blurRad="40000" dist="20000" dir="5400000" rotWithShape="0">
                <a:srgbClr val="000000">
                  <a:alpha val="38000"/>
                </a:srgbClr>
              </a:outerShdw>
            </a:effectLst>
          </p:spPr>
          <p:txBody>
            <a:bodyPr anchor="ctr"/>
            <a:lstStyle/>
            <a:p>
              <a:pPr defTabSz="914400">
                <a:defRPr/>
              </a:pPr>
              <a:endParaRPr lang="en-US" kern="0" dirty="0">
                <a:solidFill>
                  <a:srgbClr val="30C1D7"/>
                </a:solidFill>
                <a:latin typeface="Arial Narrow" panose="020B0606020202030204" pitchFamily="34" charset="0"/>
                <a:cs typeface="Candara"/>
              </a:endParaRPr>
            </a:p>
          </p:txBody>
        </p:sp>
        <p:sp>
          <p:nvSpPr>
            <p:cNvPr id="89" name="TextBox 88">
              <a:extLst>
                <a:ext uri="{FF2B5EF4-FFF2-40B4-BE49-F238E27FC236}">
                  <a16:creationId xmlns:a16="http://schemas.microsoft.com/office/drawing/2014/main" id="{4084D5E9-66D5-486D-86C9-AB89D42CFCB2}"/>
                </a:ext>
              </a:extLst>
            </p:cNvPr>
            <p:cNvSpPr txBox="1"/>
            <p:nvPr/>
          </p:nvSpPr>
          <p:spPr>
            <a:xfrm>
              <a:off x="4474888" y="3872621"/>
              <a:ext cx="854721" cy="369332"/>
            </a:xfrm>
            <a:prstGeom prst="rect">
              <a:avLst/>
            </a:prstGeom>
            <a:noFill/>
          </p:spPr>
          <p:txBody>
            <a:bodyPr wrap="none" rtlCol="0">
              <a:spAutoFit/>
            </a:bodyPr>
            <a:lstStyle/>
            <a:p>
              <a:pPr defTabSz="914400">
                <a:defRPr/>
              </a:pPr>
              <a:r>
                <a:rPr lang="en-CA" b="1" kern="0" dirty="0">
                  <a:solidFill>
                    <a:sysClr val="windowText" lastClr="000000"/>
                  </a:solidFill>
                  <a:latin typeface="Arial Narrow" panose="020B0606020202030204" pitchFamily="34" charset="0"/>
                  <a:cs typeface="Candara"/>
                </a:rPr>
                <a:t>N = 573</a:t>
              </a:r>
            </a:p>
          </p:txBody>
        </p:sp>
      </p:grpSp>
      <p:pic>
        <p:nvPicPr>
          <p:cNvPr id="45" name="4E92DA43-5712-40E9-AFDC-2C1062C78C6F" descr="7646DFF2-B812-4635-AA57-5171E34E5A45@chrc">
            <a:extLst>
              <a:ext uri="{FF2B5EF4-FFF2-40B4-BE49-F238E27FC236}">
                <a16:creationId xmlns:a16="http://schemas.microsoft.com/office/drawing/2014/main" id="{3453EB39-CE7F-4A0A-A3A1-818ECEA6F2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6728" y="187170"/>
            <a:ext cx="1626041" cy="92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2403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4964" y="128037"/>
            <a:ext cx="6492641" cy="1323439"/>
          </a:xfrm>
          <a:prstGeom prst="rect">
            <a:avLst/>
          </a:prstGeom>
          <a:noFill/>
        </p:spPr>
        <p:txBody>
          <a:bodyPr wrap="square">
            <a:spAutoFit/>
          </a:bodyPr>
          <a:lstStyle/>
          <a:p>
            <a:pPr>
              <a:defRPr/>
            </a:pPr>
            <a:r>
              <a:rPr lang="fr-MC" sz="2800" b="1" dirty="0">
                <a:solidFill>
                  <a:srgbClr val="1B1A5A"/>
                </a:solidFill>
                <a:latin typeface="Arial Narrow" pitchFamily="34" charset="0"/>
                <a:cs typeface="Candara"/>
              </a:rPr>
              <a:t>Étude WOEST </a:t>
            </a:r>
            <a:r>
              <a:rPr lang="fr-BE" sz="2800" b="1" dirty="0">
                <a:solidFill>
                  <a:srgbClr val="1B1A5A"/>
                </a:solidFill>
                <a:latin typeface="Arial Narrow" pitchFamily="34" charset="0"/>
                <a:cs typeface="Candara"/>
              </a:rPr>
              <a:t>: </a:t>
            </a:r>
            <a:r>
              <a:rPr lang="fr-BE" sz="2800" b="1" kern="0" dirty="0">
                <a:solidFill>
                  <a:srgbClr val="1B1A5A"/>
                </a:solidFill>
                <a:latin typeface="Arial Narrow" pitchFamily="34" charset="0"/>
                <a:ea typeface="Lato" panose="020F0502020204030203" pitchFamily="34" charset="0"/>
                <a:cs typeface="Lato" panose="020F0502020204030203" pitchFamily="34" charset="0"/>
              </a:rPr>
              <a:t>Risque d’hémorragie avec une thérapie </a:t>
            </a:r>
            <a:r>
              <a:rPr lang="fr-BE" sz="2800" b="1" kern="0" dirty="0" err="1">
                <a:solidFill>
                  <a:srgbClr val="1B1A5A"/>
                </a:solidFill>
                <a:latin typeface="Arial Narrow" pitchFamily="34" charset="0"/>
                <a:ea typeface="Lato" panose="020F0502020204030203" pitchFamily="34" charset="0"/>
                <a:cs typeface="Lato" panose="020F0502020204030203" pitchFamily="34" charset="0"/>
              </a:rPr>
              <a:t>antithrombotique</a:t>
            </a:r>
            <a:r>
              <a:rPr lang="fr-BE" sz="2800" b="1" kern="0" dirty="0">
                <a:solidFill>
                  <a:srgbClr val="1B1A5A"/>
                </a:solidFill>
                <a:latin typeface="Arial Narrow" pitchFamily="34" charset="0"/>
                <a:ea typeface="Lato" panose="020F0502020204030203" pitchFamily="34" charset="0"/>
                <a:cs typeface="Lato" panose="020F0502020204030203" pitchFamily="34" charset="0"/>
              </a:rPr>
              <a:t> combinée</a:t>
            </a:r>
          </a:p>
          <a:p>
            <a:pPr lvl="0">
              <a:defRPr/>
            </a:pPr>
            <a:endParaRPr lang="en-CA" sz="2400" b="1" dirty="0">
              <a:solidFill>
                <a:srgbClr val="1B1A5A"/>
              </a:solidFill>
              <a:latin typeface="Arial Narrow" panose="020B0606020202030204" pitchFamily="34" charset="0"/>
              <a:cs typeface="Aharoni" panose="02010803020104030203" pitchFamily="2" charset="-79"/>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Lancet 2013; 381: 1107-15.</a:t>
            </a:r>
          </a:p>
        </p:txBody>
      </p:sp>
      <p:sp>
        <p:nvSpPr>
          <p:cNvPr id="101" name="TextBox 17">
            <a:extLst>
              <a:ext uri="{FF2B5EF4-FFF2-40B4-BE49-F238E27FC236}">
                <a16:creationId xmlns:a16="http://schemas.microsoft.com/office/drawing/2014/main" id="{2F6367BF-1526-4421-9801-87D55D3993E1}"/>
              </a:ext>
            </a:extLst>
          </p:cNvPr>
          <p:cNvSpPr txBox="1">
            <a:spLocks noChangeArrowheads="1"/>
          </p:cNvSpPr>
          <p:nvPr/>
        </p:nvSpPr>
        <p:spPr bwMode="auto">
          <a:xfrm rot="-5400000">
            <a:off x="-415131" y="3118058"/>
            <a:ext cx="2835278" cy="369332"/>
          </a:xfrm>
          <a:prstGeom prst="rect">
            <a:avLst/>
          </a:prstGeom>
          <a:noFill/>
          <a:ln w="9525">
            <a:noFill/>
            <a:miter lim="800000"/>
            <a:headEnd/>
            <a:tailEnd/>
          </a:ln>
        </p:spPr>
        <p:txBody>
          <a:bodyPr wrap="square">
            <a:spAutoFit/>
          </a:bodyPr>
          <a:lstStyle/>
          <a:p>
            <a:pPr algn="ctr" defTabSz="914400"/>
            <a:r>
              <a:rPr lang="en-CA" b="1" dirty="0">
                <a:solidFill>
                  <a:prstClr val="black"/>
                </a:solidFill>
                <a:latin typeface="Arial Narrow" panose="020B0606020202030204" pitchFamily="34" charset="0"/>
              </a:rPr>
              <a:t>Incidence cumulative (%)</a:t>
            </a:r>
            <a:endParaRPr lang="en-US" b="1" dirty="0">
              <a:solidFill>
                <a:prstClr val="black"/>
              </a:solidFill>
              <a:latin typeface="Arial Narrow" panose="020B0606020202030204" pitchFamily="34" charset="0"/>
            </a:endParaRPr>
          </a:p>
        </p:txBody>
      </p:sp>
      <p:sp>
        <p:nvSpPr>
          <p:cNvPr id="102" name="TextBox 18">
            <a:extLst>
              <a:ext uri="{FF2B5EF4-FFF2-40B4-BE49-F238E27FC236}">
                <a16:creationId xmlns:a16="http://schemas.microsoft.com/office/drawing/2014/main" id="{E2619F4E-C58E-4C28-AEE5-0C31C438661D}"/>
              </a:ext>
            </a:extLst>
          </p:cNvPr>
          <p:cNvSpPr txBox="1">
            <a:spLocks noChangeArrowheads="1"/>
          </p:cNvSpPr>
          <p:nvPr/>
        </p:nvSpPr>
        <p:spPr bwMode="auto">
          <a:xfrm>
            <a:off x="3898900" y="4977556"/>
            <a:ext cx="1279517" cy="369332"/>
          </a:xfrm>
          <a:prstGeom prst="rect">
            <a:avLst/>
          </a:prstGeom>
          <a:noFill/>
          <a:ln w="9525">
            <a:noFill/>
            <a:miter lim="800000"/>
            <a:headEnd/>
            <a:tailEnd/>
          </a:ln>
        </p:spPr>
        <p:txBody>
          <a:bodyPr wrap="none">
            <a:spAutoFit/>
          </a:bodyPr>
          <a:lstStyle/>
          <a:p>
            <a:pPr defTabSz="914400"/>
            <a:r>
              <a:rPr lang="en-CA" b="1" dirty="0" err="1">
                <a:solidFill>
                  <a:prstClr val="black"/>
                </a:solidFill>
                <a:latin typeface="Arial Narrow" panose="020B0606020202030204" pitchFamily="34" charset="0"/>
              </a:rPr>
              <a:t>Suivi</a:t>
            </a:r>
            <a:r>
              <a:rPr lang="en-CA" b="1" dirty="0">
                <a:solidFill>
                  <a:prstClr val="black"/>
                </a:solidFill>
                <a:latin typeface="Arial Narrow" panose="020B0606020202030204" pitchFamily="34" charset="0"/>
              </a:rPr>
              <a:t> (</a:t>
            </a:r>
            <a:r>
              <a:rPr lang="en-CA" b="1" dirty="0" err="1">
                <a:solidFill>
                  <a:prstClr val="black"/>
                </a:solidFill>
                <a:latin typeface="Arial Narrow" panose="020B0606020202030204" pitchFamily="34" charset="0"/>
              </a:rPr>
              <a:t>jours</a:t>
            </a:r>
            <a:r>
              <a:rPr lang="en-CA" b="1" dirty="0">
                <a:solidFill>
                  <a:prstClr val="black"/>
                </a:solidFill>
                <a:latin typeface="Arial Narrow" panose="020B0606020202030204" pitchFamily="34" charset="0"/>
              </a:rPr>
              <a:t>)</a:t>
            </a:r>
            <a:endParaRPr lang="en-US" b="1" dirty="0">
              <a:solidFill>
                <a:prstClr val="black"/>
              </a:solidFill>
              <a:latin typeface="Arial Narrow" panose="020B0606020202030204" pitchFamily="34" charset="0"/>
            </a:endParaRPr>
          </a:p>
        </p:txBody>
      </p:sp>
      <p:cxnSp>
        <p:nvCxnSpPr>
          <p:cNvPr id="103" name="Straight Connector 102">
            <a:extLst>
              <a:ext uri="{FF2B5EF4-FFF2-40B4-BE49-F238E27FC236}">
                <a16:creationId xmlns:a16="http://schemas.microsoft.com/office/drawing/2014/main" id="{E7CC3EB6-B9DD-4AAB-8714-55F51A87D310}"/>
              </a:ext>
            </a:extLst>
          </p:cNvPr>
          <p:cNvCxnSpPr/>
          <p:nvPr/>
        </p:nvCxnSpPr>
        <p:spPr>
          <a:xfrm rot="5400000" flipH="1" flipV="1">
            <a:off x="167482" y="3255893"/>
            <a:ext cx="2743200" cy="1587"/>
          </a:xfrm>
          <a:prstGeom prst="line">
            <a:avLst/>
          </a:prstGeom>
          <a:noFill/>
          <a:ln w="31750" cap="flat" cmpd="sng" algn="ctr">
            <a:solidFill>
              <a:sysClr val="windowText" lastClr="000000"/>
            </a:solidFill>
            <a:prstDash val="solid"/>
          </a:ln>
          <a:effectLst/>
        </p:spPr>
      </p:cxnSp>
      <p:cxnSp>
        <p:nvCxnSpPr>
          <p:cNvPr id="104" name="Straight Connector 103">
            <a:extLst>
              <a:ext uri="{FF2B5EF4-FFF2-40B4-BE49-F238E27FC236}">
                <a16:creationId xmlns:a16="http://schemas.microsoft.com/office/drawing/2014/main" id="{BD66E6DF-61F3-43CE-99CD-7B97013FF149}"/>
              </a:ext>
            </a:extLst>
          </p:cNvPr>
          <p:cNvCxnSpPr/>
          <p:nvPr/>
        </p:nvCxnSpPr>
        <p:spPr>
          <a:xfrm>
            <a:off x="1539875" y="4628287"/>
            <a:ext cx="6194425" cy="1588"/>
          </a:xfrm>
          <a:prstGeom prst="line">
            <a:avLst/>
          </a:prstGeom>
          <a:noFill/>
          <a:ln w="31750" cap="flat" cmpd="sng" algn="ctr">
            <a:solidFill>
              <a:sysClr val="windowText" lastClr="000000"/>
            </a:solidFill>
            <a:prstDash val="solid"/>
          </a:ln>
          <a:effectLst/>
        </p:spPr>
      </p:cxnSp>
      <p:cxnSp>
        <p:nvCxnSpPr>
          <p:cNvPr id="105" name="Straight Connector 104">
            <a:extLst>
              <a:ext uri="{FF2B5EF4-FFF2-40B4-BE49-F238E27FC236}">
                <a16:creationId xmlns:a16="http://schemas.microsoft.com/office/drawing/2014/main" id="{898F9CFE-CE49-41DC-8906-155BCD801B9A}"/>
              </a:ext>
            </a:extLst>
          </p:cNvPr>
          <p:cNvCxnSpPr/>
          <p:nvPr/>
        </p:nvCxnSpPr>
        <p:spPr>
          <a:xfrm>
            <a:off x="1465263" y="1961287"/>
            <a:ext cx="88900" cy="1588"/>
          </a:xfrm>
          <a:prstGeom prst="line">
            <a:avLst/>
          </a:prstGeom>
          <a:noFill/>
          <a:ln w="12700" cap="flat" cmpd="sng" algn="ctr">
            <a:solidFill>
              <a:sysClr val="windowText" lastClr="000000"/>
            </a:solidFill>
            <a:prstDash val="solid"/>
          </a:ln>
          <a:effectLst/>
        </p:spPr>
      </p:cxnSp>
      <p:cxnSp>
        <p:nvCxnSpPr>
          <p:cNvPr id="106" name="Straight Connector 105">
            <a:extLst>
              <a:ext uri="{FF2B5EF4-FFF2-40B4-BE49-F238E27FC236}">
                <a16:creationId xmlns:a16="http://schemas.microsoft.com/office/drawing/2014/main" id="{04CB5AE6-2ED4-4D28-ABD2-6CE236AEB9CA}"/>
              </a:ext>
            </a:extLst>
          </p:cNvPr>
          <p:cNvCxnSpPr/>
          <p:nvPr/>
        </p:nvCxnSpPr>
        <p:spPr>
          <a:xfrm>
            <a:off x="1465263" y="2848700"/>
            <a:ext cx="88900" cy="1587"/>
          </a:xfrm>
          <a:prstGeom prst="line">
            <a:avLst/>
          </a:prstGeom>
          <a:noFill/>
          <a:ln w="12700" cap="flat" cmpd="sng" algn="ctr">
            <a:solidFill>
              <a:sysClr val="windowText" lastClr="000000"/>
            </a:solidFill>
            <a:prstDash val="solid"/>
          </a:ln>
          <a:effectLst/>
        </p:spPr>
      </p:cxnSp>
      <p:cxnSp>
        <p:nvCxnSpPr>
          <p:cNvPr id="107" name="Straight Connector 106">
            <a:extLst>
              <a:ext uri="{FF2B5EF4-FFF2-40B4-BE49-F238E27FC236}">
                <a16:creationId xmlns:a16="http://schemas.microsoft.com/office/drawing/2014/main" id="{B42B334B-BCD5-418D-AF94-E99A5DBD9757}"/>
              </a:ext>
            </a:extLst>
          </p:cNvPr>
          <p:cNvCxnSpPr/>
          <p:nvPr/>
        </p:nvCxnSpPr>
        <p:spPr>
          <a:xfrm>
            <a:off x="1465263" y="3726587"/>
            <a:ext cx="88900" cy="1588"/>
          </a:xfrm>
          <a:prstGeom prst="line">
            <a:avLst/>
          </a:prstGeom>
          <a:noFill/>
          <a:ln w="12700" cap="flat" cmpd="sng" algn="ctr">
            <a:solidFill>
              <a:sysClr val="windowText" lastClr="000000"/>
            </a:solidFill>
            <a:prstDash val="solid"/>
          </a:ln>
          <a:effectLst/>
        </p:spPr>
      </p:cxnSp>
      <p:cxnSp>
        <p:nvCxnSpPr>
          <p:cNvPr id="108" name="Straight Connector 107">
            <a:extLst>
              <a:ext uri="{FF2B5EF4-FFF2-40B4-BE49-F238E27FC236}">
                <a16:creationId xmlns:a16="http://schemas.microsoft.com/office/drawing/2014/main" id="{EB5757F7-2C7F-4F74-8FAC-30AAF7063214}"/>
              </a:ext>
            </a:extLst>
          </p:cNvPr>
          <p:cNvCxnSpPr/>
          <p:nvPr/>
        </p:nvCxnSpPr>
        <p:spPr>
          <a:xfrm>
            <a:off x="1465263" y="4626700"/>
            <a:ext cx="88900" cy="1587"/>
          </a:xfrm>
          <a:prstGeom prst="line">
            <a:avLst/>
          </a:prstGeom>
          <a:noFill/>
          <a:ln w="12700" cap="flat" cmpd="sng" algn="ctr">
            <a:solidFill>
              <a:sysClr val="windowText" lastClr="000000"/>
            </a:solidFill>
            <a:prstDash val="solid"/>
          </a:ln>
          <a:effectLst/>
        </p:spPr>
      </p:cxnSp>
      <p:cxnSp>
        <p:nvCxnSpPr>
          <p:cNvPr id="109" name="Straight Connector 108">
            <a:extLst>
              <a:ext uri="{FF2B5EF4-FFF2-40B4-BE49-F238E27FC236}">
                <a16:creationId xmlns:a16="http://schemas.microsoft.com/office/drawing/2014/main" id="{25C5A84C-EA5F-4405-8009-FF082AE3889E}"/>
              </a:ext>
            </a:extLst>
          </p:cNvPr>
          <p:cNvCxnSpPr/>
          <p:nvPr/>
        </p:nvCxnSpPr>
        <p:spPr>
          <a:xfrm rot="16200000">
            <a:off x="1494631" y="4673531"/>
            <a:ext cx="92075" cy="1588"/>
          </a:xfrm>
          <a:prstGeom prst="line">
            <a:avLst/>
          </a:prstGeom>
          <a:noFill/>
          <a:ln w="12700" cap="flat" cmpd="sng" algn="ctr">
            <a:solidFill>
              <a:sysClr val="windowText" lastClr="000000"/>
            </a:solidFill>
            <a:prstDash val="solid"/>
          </a:ln>
          <a:effectLst/>
        </p:spPr>
      </p:cxnSp>
      <p:cxnSp>
        <p:nvCxnSpPr>
          <p:cNvPr id="110" name="Straight Connector 109">
            <a:extLst>
              <a:ext uri="{FF2B5EF4-FFF2-40B4-BE49-F238E27FC236}">
                <a16:creationId xmlns:a16="http://schemas.microsoft.com/office/drawing/2014/main" id="{9F414047-CD40-4378-B9D3-3E23F5CDEBF1}"/>
              </a:ext>
            </a:extLst>
          </p:cNvPr>
          <p:cNvCxnSpPr/>
          <p:nvPr/>
        </p:nvCxnSpPr>
        <p:spPr>
          <a:xfrm rot="16200000">
            <a:off x="2502694" y="4673531"/>
            <a:ext cx="92075" cy="1587"/>
          </a:xfrm>
          <a:prstGeom prst="line">
            <a:avLst/>
          </a:prstGeom>
          <a:noFill/>
          <a:ln w="12700" cap="flat" cmpd="sng" algn="ctr">
            <a:solidFill>
              <a:sysClr val="windowText" lastClr="000000"/>
            </a:solidFill>
            <a:prstDash val="solid"/>
          </a:ln>
          <a:effectLst/>
        </p:spPr>
      </p:cxnSp>
      <p:cxnSp>
        <p:nvCxnSpPr>
          <p:cNvPr id="111" name="Straight Connector 110">
            <a:extLst>
              <a:ext uri="{FF2B5EF4-FFF2-40B4-BE49-F238E27FC236}">
                <a16:creationId xmlns:a16="http://schemas.microsoft.com/office/drawing/2014/main" id="{5CF489F5-CD12-4CC4-B333-2620FD4C5E53}"/>
              </a:ext>
            </a:extLst>
          </p:cNvPr>
          <p:cNvCxnSpPr/>
          <p:nvPr/>
        </p:nvCxnSpPr>
        <p:spPr>
          <a:xfrm rot="16200000">
            <a:off x="3510756" y="4673531"/>
            <a:ext cx="92075" cy="1588"/>
          </a:xfrm>
          <a:prstGeom prst="line">
            <a:avLst/>
          </a:prstGeom>
          <a:noFill/>
          <a:ln w="12700" cap="flat" cmpd="sng" algn="ctr">
            <a:solidFill>
              <a:sysClr val="windowText" lastClr="000000"/>
            </a:solidFill>
            <a:prstDash val="solid"/>
          </a:ln>
          <a:effectLst/>
        </p:spPr>
      </p:cxnSp>
      <p:cxnSp>
        <p:nvCxnSpPr>
          <p:cNvPr id="112" name="Straight Connector 111">
            <a:extLst>
              <a:ext uri="{FF2B5EF4-FFF2-40B4-BE49-F238E27FC236}">
                <a16:creationId xmlns:a16="http://schemas.microsoft.com/office/drawing/2014/main" id="{36D94B3A-33A7-4520-97F1-A25D5067543C}"/>
              </a:ext>
            </a:extLst>
          </p:cNvPr>
          <p:cNvCxnSpPr/>
          <p:nvPr/>
        </p:nvCxnSpPr>
        <p:spPr>
          <a:xfrm rot="16200000">
            <a:off x="4563269" y="4673531"/>
            <a:ext cx="92075" cy="1587"/>
          </a:xfrm>
          <a:prstGeom prst="line">
            <a:avLst/>
          </a:prstGeom>
          <a:noFill/>
          <a:ln w="12700" cap="flat" cmpd="sng" algn="ctr">
            <a:solidFill>
              <a:sysClr val="windowText" lastClr="000000"/>
            </a:solidFill>
            <a:prstDash val="solid"/>
          </a:ln>
          <a:effectLst/>
        </p:spPr>
      </p:cxnSp>
      <p:cxnSp>
        <p:nvCxnSpPr>
          <p:cNvPr id="113" name="Straight Connector 112">
            <a:extLst>
              <a:ext uri="{FF2B5EF4-FFF2-40B4-BE49-F238E27FC236}">
                <a16:creationId xmlns:a16="http://schemas.microsoft.com/office/drawing/2014/main" id="{581C9B36-2A5B-4EA9-B6FB-106691C287E2}"/>
              </a:ext>
            </a:extLst>
          </p:cNvPr>
          <p:cNvCxnSpPr/>
          <p:nvPr/>
        </p:nvCxnSpPr>
        <p:spPr>
          <a:xfrm rot="16200000">
            <a:off x="6077744" y="4673531"/>
            <a:ext cx="92075" cy="1587"/>
          </a:xfrm>
          <a:prstGeom prst="line">
            <a:avLst/>
          </a:prstGeom>
          <a:noFill/>
          <a:ln w="12700" cap="flat" cmpd="sng" algn="ctr">
            <a:solidFill>
              <a:sysClr val="windowText" lastClr="000000"/>
            </a:solidFill>
            <a:prstDash val="solid"/>
          </a:ln>
          <a:effectLst/>
        </p:spPr>
      </p:cxnSp>
      <p:cxnSp>
        <p:nvCxnSpPr>
          <p:cNvPr id="114" name="Straight Connector 113">
            <a:extLst>
              <a:ext uri="{FF2B5EF4-FFF2-40B4-BE49-F238E27FC236}">
                <a16:creationId xmlns:a16="http://schemas.microsoft.com/office/drawing/2014/main" id="{22B09F33-3FA0-4025-A443-2B97343A83FF}"/>
              </a:ext>
            </a:extLst>
          </p:cNvPr>
          <p:cNvCxnSpPr/>
          <p:nvPr/>
        </p:nvCxnSpPr>
        <p:spPr>
          <a:xfrm rot="16200000">
            <a:off x="7689056" y="4673531"/>
            <a:ext cx="92075" cy="1588"/>
          </a:xfrm>
          <a:prstGeom prst="line">
            <a:avLst/>
          </a:prstGeom>
          <a:noFill/>
          <a:ln w="12700" cap="flat" cmpd="sng" algn="ctr">
            <a:solidFill>
              <a:sysClr val="windowText" lastClr="000000"/>
            </a:solidFill>
            <a:prstDash val="solid"/>
          </a:ln>
          <a:effectLst/>
        </p:spPr>
      </p:cxnSp>
      <p:sp>
        <p:nvSpPr>
          <p:cNvPr id="115" name="Freeform 125">
            <a:extLst>
              <a:ext uri="{FF2B5EF4-FFF2-40B4-BE49-F238E27FC236}">
                <a16:creationId xmlns:a16="http://schemas.microsoft.com/office/drawing/2014/main" id="{770B338C-712C-4D6C-AE76-60C4F48B9276}"/>
              </a:ext>
            </a:extLst>
          </p:cNvPr>
          <p:cNvSpPr/>
          <p:nvPr/>
        </p:nvSpPr>
        <p:spPr>
          <a:xfrm>
            <a:off x="1546225" y="2613750"/>
            <a:ext cx="6210300" cy="1443037"/>
          </a:xfrm>
          <a:custGeom>
            <a:avLst/>
            <a:gdLst>
              <a:gd name="connsiteX0" fmla="*/ 0 w 6416040"/>
              <a:gd name="connsiteY0" fmla="*/ 1442473 h 1442473"/>
              <a:gd name="connsiteX1" fmla="*/ 22860 w 6416040"/>
              <a:gd name="connsiteY1" fmla="*/ 1434853 h 1442473"/>
              <a:gd name="connsiteX2" fmla="*/ 30480 w 6416040"/>
              <a:gd name="connsiteY2" fmla="*/ 1411993 h 1442473"/>
              <a:gd name="connsiteX3" fmla="*/ 38100 w 6416040"/>
              <a:gd name="connsiteY3" fmla="*/ 1343413 h 1442473"/>
              <a:gd name="connsiteX4" fmla="*/ 60960 w 6416040"/>
              <a:gd name="connsiteY4" fmla="*/ 1297693 h 1442473"/>
              <a:gd name="connsiteX5" fmla="*/ 83820 w 6416040"/>
              <a:gd name="connsiteY5" fmla="*/ 1274833 h 1442473"/>
              <a:gd name="connsiteX6" fmla="*/ 121920 w 6416040"/>
              <a:gd name="connsiteY6" fmla="*/ 1236733 h 1442473"/>
              <a:gd name="connsiteX7" fmla="*/ 137160 w 6416040"/>
              <a:gd name="connsiteY7" fmla="*/ 1213873 h 1442473"/>
              <a:gd name="connsiteX8" fmla="*/ 182880 w 6416040"/>
              <a:gd name="connsiteY8" fmla="*/ 1191013 h 1442473"/>
              <a:gd name="connsiteX9" fmla="*/ 205740 w 6416040"/>
              <a:gd name="connsiteY9" fmla="*/ 1168153 h 1442473"/>
              <a:gd name="connsiteX10" fmla="*/ 228600 w 6416040"/>
              <a:gd name="connsiteY10" fmla="*/ 1122433 h 1442473"/>
              <a:gd name="connsiteX11" fmla="*/ 274320 w 6416040"/>
              <a:gd name="connsiteY11" fmla="*/ 1091953 h 1442473"/>
              <a:gd name="connsiteX12" fmla="*/ 297180 w 6416040"/>
              <a:gd name="connsiteY12" fmla="*/ 1076713 h 1442473"/>
              <a:gd name="connsiteX13" fmla="*/ 320040 w 6416040"/>
              <a:gd name="connsiteY13" fmla="*/ 1061473 h 1442473"/>
              <a:gd name="connsiteX14" fmla="*/ 396240 w 6416040"/>
              <a:gd name="connsiteY14" fmla="*/ 985273 h 1442473"/>
              <a:gd name="connsiteX15" fmla="*/ 441960 w 6416040"/>
              <a:gd name="connsiteY15" fmla="*/ 970033 h 1442473"/>
              <a:gd name="connsiteX16" fmla="*/ 464820 w 6416040"/>
              <a:gd name="connsiteY16" fmla="*/ 924313 h 1442473"/>
              <a:gd name="connsiteX17" fmla="*/ 472440 w 6416040"/>
              <a:gd name="connsiteY17" fmla="*/ 878593 h 1442473"/>
              <a:gd name="connsiteX18" fmla="*/ 495300 w 6416040"/>
              <a:gd name="connsiteY18" fmla="*/ 870973 h 1442473"/>
              <a:gd name="connsiteX19" fmla="*/ 502920 w 6416040"/>
              <a:gd name="connsiteY19" fmla="*/ 840493 h 1442473"/>
              <a:gd name="connsiteX20" fmla="*/ 548640 w 6416040"/>
              <a:gd name="connsiteY20" fmla="*/ 817633 h 1442473"/>
              <a:gd name="connsiteX21" fmla="*/ 556260 w 6416040"/>
              <a:gd name="connsiteY21" fmla="*/ 787153 h 1442473"/>
              <a:gd name="connsiteX22" fmla="*/ 601980 w 6416040"/>
              <a:gd name="connsiteY22" fmla="*/ 756673 h 1442473"/>
              <a:gd name="connsiteX23" fmla="*/ 617220 w 6416040"/>
              <a:gd name="connsiteY23" fmla="*/ 733813 h 1442473"/>
              <a:gd name="connsiteX24" fmla="*/ 640080 w 6416040"/>
              <a:gd name="connsiteY24" fmla="*/ 726193 h 1442473"/>
              <a:gd name="connsiteX25" fmla="*/ 678180 w 6416040"/>
              <a:gd name="connsiteY25" fmla="*/ 718573 h 1442473"/>
              <a:gd name="connsiteX26" fmla="*/ 701040 w 6416040"/>
              <a:gd name="connsiteY26" fmla="*/ 710953 h 1442473"/>
              <a:gd name="connsiteX27" fmla="*/ 822960 w 6416040"/>
              <a:gd name="connsiteY27" fmla="*/ 703333 h 1442473"/>
              <a:gd name="connsiteX28" fmla="*/ 868680 w 6416040"/>
              <a:gd name="connsiteY28" fmla="*/ 672853 h 1442473"/>
              <a:gd name="connsiteX29" fmla="*/ 929640 w 6416040"/>
              <a:gd name="connsiteY29" fmla="*/ 665233 h 1442473"/>
              <a:gd name="connsiteX30" fmla="*/ 1188720 w 6416040"/>
              <a:gd name="connsiteY30" fmla="*/ 649993 h 1442473"/>
              <a:gd name="connsiteX31" fmla="*/ 1203960 w 6416040"/>
              <a:gd name="connsiteY31" fmla="*/ 627133 h 1442473"/>
              <a:gd name="connsiteX32" fmla="*/ 1257300 w 6416040"/>
              <a:gd name="connsiteY32" fmla="*/ 611893 h 1442473"/>
              <a:gd name="connsiteX33" fmla="*/ 1280160 w 6416040"/>
              <a:gd name="connsiteY33" fmla="*/ 604273 h 1442473"/>
              <a:gd name="connsiteX34" fmla="*/ 1409700 w 6416040"/>
              <a:gd name="connsiteY34" fmla="*/ 589033 h 1442473"/>
              <a:gd name="connsiteX35" fmla="*/ 1432560 w 6416040"/>
              <a:gd name="connsiteY35" fmla="*/ 573793 h 1442473"/>
              <a:gd name="connsiteX36" fmla="*/ 1455420 w 6416040"/>
              <a:gd name="connsiteY36" fmla="*/ 550933 h 1442473"/>
              <a:gd name="connsiteX37" fmla="*/ 1485900 w 6416040"/>
              <a:gd name="connsiteY37" fmla="*/ 543313 h 1442473"/>
              <a:gd name="connsiteX38" fmla="*/ 1508760 w 6416040"/>
              <a:gd name="connsiteY38" fmla="*/ 528073 h 1442473"/>
              <a:gd name="connsiteX39" fmla="*/ 1630680 w 6416040"/>
              <a:gd name="connsiteY39" fmla="*/ 512833 h 1442473"/>
              <a:gd name="connsiteX40" fmla="*/ 1684020 w 6416040"/>
              <a:gd name="connsiteY40" fmla="*/ 505213 h 1442473"/>
              <a:gd name="connsiteX41" fmla="*/ 1836420 w 6416040"/>
              <a:gd name="connsiteY41" fmla="*/ 497593 h 1442473"/>
              <a:gd name="connsiteX42" fmla="*/ 1882140 w 6416040"/>
              <a:gd name="connsiteY42" fmla="*/ 489973 h 1442473"/>
              <a:gd name="connsiteX43" fmla="*/ 1905000 w 6416040"/>
              <a:gd name="connsiteY43" fmla="*/ 474733 h 1442473"/>
              <a:gd name="connsiteX44" fmla="*/ 1935480 w 6416040"/>
              <a:gd name="connsiteY44" fmla="*/ 467113 h 1442473"/>
              <a:gd name="connsiteX45" fmla="*/ 1981200 w 6416040"/>
              <a:gd name="connsiteY45" fmla="*/ 451873 h 1442473"/>
              <a:gd name="connsiteX46" fmla="*/ 2156460 w 6416040"/>
              <a:gd name="connsiteY46" fmla="*/ 444253 h 1442473"/>
              <a:gd name="connsiteX47" fmla="*/ 2247900 w 6416040"/>
              <a:gd name="connsiteY47" fmla="*/ 429013 h 1442473"/>
              <a:gd name="connsiteX48" fmla="*/ 2286000 w 6416040"/>
              <a:gd name="connsiteY48" fmla="*/ 421393 h 1442473"/>
              <a:gd name="connsiteX49" fmla="*/ 2476500 w 6416040"/>
              <a:gd name="connsiteY49" fmla="*/ 413773 h 1442473"/>
              <a:gd name="connsiteX50" fmla="*/ 2606040 w 6416040"/>
              <a:gd name="connsiteY50" fmla="*/ 406153 h 1442473"/>
              <a:gd name="connsiteX51" fmla="*/ 2636520 w 6416040"/>
              <a:gd name="connsiteY51" fmla="*/ 398533 h 1442473"/>
              <a:gd name="connsiteX52" fmla="*/ 2674620 w 6416040"/>
              <a:gd name="connsiteY52" fmla="*/ 390913 h 1442473"/>
              <a:gd name="connsiteX53" fmla="*/ 2720340 w 6416040"/>
              <a:gd name="connsiteY53" fmla="*/ 375673 h 1442473"/>
              <a:gd name="connsiteX54" fmla="*/ 2743200 w 6416040"/>
              <a:gd name="connsiteY54" fmla="*/ 368053 h 1442473"/>
              <a:gd name="connsiteX55" fmla="*/ 3124200 w 6416040"/>
              <a:gd name="connsiteY55" fmla="*/ 345193 h 1442473"/>
              <a:gd name="connsiteX56" fmla="*/ 3154680 w 6416040"/>
              <a:gd name="connsiteY56" fmla="*/ 337573 h 1442473"/>
              <a:gd name="connsiteX57" fmla="*/ 3192780 w 6416040"/>
              <a:gd name="connsiteY57" fmla="*/ 329953 h 1442473"/>
              <a:gd name="connsiteX58" fmla="*/ 3268980 w 6416040"/>
              <a:gd name="connsiteY58" fmla="*/ 314713 h 1442473"/>
              <a:gd name="connsiteX59" fmla="*/ 3314700 w 6416040"/>
              <a:gd name="connsiteY59" fmla="*/ 299473 h 1442473"/>
              <a:gd name="connsiteX60" fmla="*/ 3337560 w 6416040"/>
              <a:gd name="connsiteY60" fmla="*/ 291853 h 1442473"/>
              <a:gd name="connsiteX61" fmla="*/ 3931920 w 6416040"/>
              <a:gd name="connsiteY61" fmla="*/ 284233 h 1442473"/>
              <a:gd name="connsiteX62" fmla="*/ 4145280 w 6416040"/>
              <a:gd name="connsiteY62" fmla="*/ 261373 h 1442473"/>
              <a:gd name="connsiteX63" fmla="*/ 4168140 w 6416040"/>
              <a:gd name="connsiteY63" fmla="*/ 246133 h 1442473"/>
              <a:gd name="connsiteX64" fmla="*/ 4328160 w 6416040"/>
              <a:gd name="connsiteY64" fmla="*/ 238513 h 1442473"/>
              <a:gd name="connsiteX65" fmla="*/ 4335780 w 6416040"/>
              <a:gd name="connsiteY65" fmla="*/ 215653 h 1442473"/>
              <a:gd name="connsiteX66" fmla="*/ 4358640 w 6416040"/>
              <a:gd name="connsiteY66" fmla="*/ 200413 h 1442473"/>
              <a:gd name="connsiteX67" fmla="*/ 4625340 w 6416040"/>
              <a:gd name="connsiteY67" fmla="*/ 192793 h 1442473"/>
              <a:gd name="connsiteX68" fmla="*/ 4640580 w 6416040"/>
              <a:gd name="connsiteY68" fmla="*/ 169933 h 1442473"/>
              <a:gd name="connsiteX69" fmla="*/ 4663440 w 6416040"/>
              <a:gd name="connsiteY69" fmla="*/ 162313 h 1442473"/>
              <a:gd name="connsiteX70" fmla="*/ 4831080 w 6416040"/>
              <a:gd name="connsiteY70" fmla="*/ 154693 h 1442473"/>
              <a:gd name="connsiteX71" fmla="*/ 5036820 w 6416040"/>
              <a:gd name="connsiteY71" fmla="*/ 139453 h 1442473"/>
              <a:gd name="connsiteX72" fmla="*/ 5059680 w 6416040"/>
              <a:gd name="connsiteY72" fmla="*/ 131833 h 1442473"/>
              <a:gd name="connsiteX73" fmla="*/ 5242560 w 6416040"/>
              <a:gd name="connsiteY73" fmla="*/ 124213 h 1442473"/>
              <a:gd name="connsiteX74" fmla="*/ 5265420 w 6416040"/>
              <a:gd name="connsiteY74" fmla="*/ 116593 h 1442473"/>
              <a:gd name="connsiteX75" fmla="*/ 5334000 w 6416040"/>
              <a:gd name="connsiteY75" fmla="*/ 101353 h 1442473"/>
              <a:gd name="connsiteX76" fmla="*/ 5425440 w 6416040"/>
              <a:gd name="connsiteY76" fmla="*/ 93733 h 1442473"/>
              <a:gd name="connsiteX77" fmla="*/ 5661660 w 6416040"/>
              <a:gd name="connsiteY77" fmla="*/ 86113 h 1442473"/>
              <a:gd name="connsiteX78" fmla="*/ 5753100 w 6416040"/>
              <a:gd name="connsiteY78" fmla="*/ 78493 h 1442473"/>
              <a:gd name="connsiteX79" fmla="*/ 5996940 w 6416040"/>
              <a:gd name="connsiteY79" fmla="*/ 63253 h 1442473"/>
              <a:gd name="connsiteX80" fmla="*/ 6019800 w 6416040"/>
              <a:gd name="connsiteY80" fmla="*/ 55633 h 1442473"/>
              <a:gd name="connsiteX81" fmla="*/ 6172200 w 6416040"/>
              <a:gd name="connsiteY81" fmla="*/ 48013 h 1442473"/>
              <a:gd name="connsiteX82" fmla="*/ 6179820 w 6416040"/>
              <a:gd name="connsiteY82" fmla="*/ 9913 h 1442473"/>
              <a:gd name="connsiteX83" fmla="*/ 6202680 w 6416040"/>
              <a:gd name="connsiteY83" fmla="*/ 2293 h 1442473"/>
              <a:gd name="connsiteX84" fmla="*/ 6416040 w 6416040"/>
              <a:gd name="connsiteY84" fmla="*/ 2293 h 144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416040" h="1442473">
                <a:moveTo>
                  <a:pt x="0" y="1442473"/>
                </a:moveTo>
                <a:cubicBezTo>
                  <a:pt x="7620" y="1439933"/>
                  <a:pt x="17180" y="1440533"/>
                  <a:pt x="22860" y="1434853"/>
                </a:cubicBezTo>
                <a:cubicBezTo>
                  <a:pt x="28540" y="1429173"/>
                  <a:pt x="29160" y="1419916"/>
                  <a:pt x="30480" y="1411993"/>
                </a:cubicBezTo>
                <a:cubicBezTo>
                  <a:pt x="34261" y="1389305"/>
                  <a:pt x="34319" y="1366101"/>
                  <a:pt x="38100" y="1343413"/>
                </a:cubicBezTo>
                <a:cubicBezTo>
                  <a:pt x="40964" y="1326230"/>
                  <a:pt x="49989" y="1310858"/>
                  <a:pt x="60960" y="1297693"/>
                </a:cubicBezTo>
                <a:cubicBezTo>
                  <a:pt x="67859" y="1289414"/>
                  <a:pt x="76921" y="1283112"/>
                  <a:pt x="83820" y="1274833"/>
                </a:cubicBezTo>
                <a:cubicBezTo>
                  <a:pt x="115570" y="1236733"/>
                  <a:pt x="80010" y="1264673"/>
                  <a:pt x="121920" y="1236733"/>
                </a:cubicBezTo>
                <a:cubicBezTo>
                  <a:pt x="127000" y="1229113"/>
                  <a:pt x="130684" y="1220349"/>
                  <a:pt x="137160" y="1213873"/>
                </a:cubicBezTo>
                <a:cubicBezTo>
                  <a:pt x="151932" y="1199101"/>
                  <a:pt x="164287" y="1197211"/>
                  <a:pt x="182880" y="1191013"/>
                </a:cubicBezTo>
                <a:cubicBezTo>
                  <a:pt x="190500" y="1183393"/>
                  <a:pt x="199762" y="1177119"/>
                  <a:pt x="205740" y="1168153"/>
                </a:cubicBezTo>
                <a:cubicBezTo>
                  <a:pt x="224220" y="1140432"/>
                  <a:pt x="199824" y="1147612"/>
                  <a:pt x="228600" y="1122433"/>
                </a:cubicBezTo>
                <a:cubicBezTo>
                  <a:pt x="242384" y="1110372"/>
                  <a:pt x="259080" y="1102113"/>
                  <a:pt x="274320" y="1091953"/>
                </a:cubicBezTo>
                <a:lnTo>
                  <a:pt x="297180" y="1076713"/>
                </a:lnTo>
                <a:lnTo>
                  <a:pt x="320040" y="1061473"/>
                </a:lnTo>
                <a:cubicBezTo>
                  <a:pt x="343263" y="1026639"/>
                  <a:pt x="352697" y="999787"/>
                  <a:pt x="396240" y="985273"/>
                </a:cubicBezTo>
                <a:lnTo>
                  <a:pt x="441960" y="970033"/>
                </a:lnTo>
                <a:cubicBezTo>
                  <a:pt x="455660" y="949482"/>
                  <a:pt x="459562" y="947974"/>
                  <a:pt x="464820" y="924313"/>
                </a:cubicBezTo>
                <a:cubicBezTo>
                  <a:pt x="468172" y="909231"/>
                  <a:pt x="464775" y="892008"/>
                  <a:pt x="472440" y="878593"/>
                </a:cubicBezTo>
                <a:cubicBezTo>
                  <a:pt x="476425" y="871619"/>
                  <a:pt x="487680" y="873513"/>
                  <a:pt x="495300" y="870973"/>
                </a:cubicBezTo>
                <a:cubicBezTo>
                  <a:pt x="497840" y="860813"/>
                  <a:pt x="497111" y="849207"/>
                  <a:pt x="502920" y="840493"/>
                </a:cubicBezTo>
                <a:cubicBezTo>
                  <a:pt x="511361" y="827832"/>
                  <a:pt x="535600" y="821980"/>
                  <a:pt x="548640" y="817633"/>
                </a:cubicBezTo>
                <a:cubicBezTo>
                  <a:pt x="551180" y="807473"/>
                  <a:pt x="549364" y="795035"/>
                  <a:pt x="556260" y="787153"/>
                </a:cubicBezTo>
                <a:cubicBezTo>
                  <a:pt x="568321" y="773369"/>
                  <a:pt x="601980" y="756673"/>
                  <a:pt x="601980" y="756673"/>
                </a:cubicBezTo>
                <a:cubicBezTo>
                  <a:pt x="607060" y="749053"/>
                  <a:pt x="610069" y="739534"/>
                  <a:pt x="617220" y="733813"/>
                </a:cubicBezTo>
                <a:cubicBezTo>
                  <a:pt x="623492" y="728795"/>
                  <a:pt x="632288" y="728141"/>
                  <a:pt x="640080" y="726193"/>
                </a:cubicBezTo>
                <a:cubicBezTo>
                  <a:pt x="652645" y="723052"/>
                  <a:pt x="665615" y="721714"/>
                  <a:pt x="678180" y="718573"/>
                </a:cubicBezTo>
                <a:cubicBezTo>
                  <a:pt x="685972" y="716625"/>
                  <a:pt x="693052" y="711794"/>
                  <a:pt x="701040" y="710953"/>
                </a:cubicBezTo>
                <a:cubicBezTo>
                  <a:pt x="741536" y="706690"/>
                  <a:pt x="782320" y="705873"/>
                  <a:pt x="822960" y="703333"/>
                </a:cubicBezTo>
                <a:lnTo>
                  <a:pt x="868680" y="672853"/>
                </a:lnTo>
                <a:cubicBezTo>
                  <a:pt x="885719" y="661494"/>
                  <a:pt x="909263" y="667271"/>
                  <a:pt x="929640" y="665233"/>
                </a:cubicBezTo>
                <a:cubicBezTo>
                  <a:pt x="1031851" y="655012"/>
                  <a:pt x="1072776" y="655263"/>
                  <a:pt x="1188720" y="649993"/>
                </a:cubicBezTo>
                <a:cubicBezTo>
                  <a:pt x="1193800" y="642373"/>
                  <a:pt x="1196809" y="632854"/>
                  <a:pt x="1203960" y="627133"/>
                </a:cubicBezTo>
                <a:cubicBezTo>
                  <a:pt x="1209035" y="623073"/>
                  <a:pt x="1255170" y="612501"/>
                  <a:pt x="1257300" y="611893"/>
                </a:cubicBezTo>
                <a:cubicBezTo>
                  <a:pt x="1265023" y="609686"/>
                  <a:pt x="1272319" y="606015"/>
                  <a:pt x="1280160" y="604273"/>
                </a:cubicBezTo>
                <a:cubicBezTo>
                  <a:pt x="1322502" y="594864"/>
                  <a:pt x="1366877" y="592926"/>
                  <a:pt x="1409700" y="589033"/>
                </a:cubicBezTo>
                <a:cubicBezTo>
                  <a:pt x="1417320" y="583953"/>
                  <a:pt x="1425525" y="579656"/>
                  <a:pt x="1432560" y="573793"/>
                </a:cubicBezTo>
                <a:cubicBezTo>
                  <a:pt x="1440839" y="566894"/>
                  <a:pt x="1446064" y="556280"/>
                  <a:pt x="1455420" y="550933"/>
                </a:cubicBezTo>
                <a:cubicBezTo>
                  <a:pt x="1464513" y="545737"/>
                  <a:pt x="1475740" y="545853"/>
                  <a:pt x="1485900" y="543313"/>
                </a:cubicBezTo>
                <a:cubicBezTo>
                  <a:pt x="1493520" y="538233"/>
                  <a:pt x="1500569" y="532169"/>
                  <a:pt x="1508760" y="528073"/>
                </a:cubicBezTo>
                <a:cubicBezTo>
                  <a:pt x="1541920" y="511493"/>
                  <a:pt x="1610682" y="514833"/>
                  <a:pt x="1630680" y="512833"/>
                </a:cubicBezTo>
                <a:cubicBezTo>
                  <a:pt x="1648551" y="511046"/>
                  <a:pt x="1666109" y="506540"/>
                  <a:pt x="1684020" y="505213"/>
                </a:cubicBezTo>
                <a:cubicBezTo>
                  <a:pt x="1734744" y="501456"/>
                  <a:pt x="1785620" y="500133"/>
                  <a:pt x="1836420" y="497593"/>
                </a:cubicBezTo>
                <a:cubicBezTo>
                  <a:pt x="1851660" y="495053"/>
                  <a:pt x="1867483" y="494859"/>
                  <a:pt x="1882140" y="489973"/>
                </a:cubicBezTo>
                <a:cubicBezTo>
                  <a:pt x="1890828" y="487077"/>
                  <a:pt x="1896582" y="478341"/>
                  <a:pt x="1905000" y="474733"/>
                </a:cubicBezTo>
                <a:cubicBezTo>
                  <a:pt x="1914626" y="470608"/>
                  <a:pt x="1925449" y="470122"/>
                  <a:pt x="1935480" y="467113"/>
                </a:cubicBezTo>
                <a:cubicBezTo>
                  <a:pt x="1950867" y="462497"/>
                  <a:pt x="1965151" y="452571"/>
                  <a:pt x="1981200" y="451873"/>
                </a:cubicBezTo>
                <a:lnTo>
                  <a:pt x="2156460" y="444253"/>
                </a:lnTo>
                <a:lnTo>
                  <a:pt x="2247900" y="429013"/>
                </a:lnTo>
                <a:cubicBezTo>
                  <a:pt x="2260675" y="426884"/>
                  <a:pt x="2273077" y="422255"/>
                  <a:pt x="2286000" y="421393"/>
                </a:cubicBezTo>
                <a:cubicBezTo>
                  <a:pt x="2349410" y="417166"/>
                  <a:pt x="2413021" y="416796"/>
                  <a:pt x="2476500" y="413773"/>
                </a:cubicBezTo>
                <a:cubicBezTo>
                  <a:pt x="2519706" y="411716"/>
                  <a:pt x="2562860" y="408693"/>
                  <a:pt x="2606040" y="406153"/>
                </a:cubicBezTo>
                <a:cubicBezTo>
                  <a:pt x="2616200" y="403613"/>
                  <a:pt x="2626297" y="400805"/>
                  <a:pt x="2636520" y="398533"/>
                </a:cubicBezTo>
                <a:cubicBezTo>
                  <a:pt x="2649163" y="395723"/>
                  <a:pt x="2662125" y="394321"/>
                  <a:pt x="2674620" y="390913"/>
                </a:cubicBezTo>
                <a:cubicBezTo>
                  <a:pt x="2690118" y="386686"/>
                  <a:pt x="2705100" y="380753"/>
                  <a:pt x="2720340" y="375673"/>
                </a:cubicBezTo>
                <a:lnTo>
                  <a:pt x="2743200" y="368053"/>
                </a:lnTo>
                <a:cubicBezTo>
                  <a:pt x="2866218" y="286041"/>
                  <a:pt x="2746403" y="360009"/>
                  <a:pt x="3124200" y="345193"/>
                </a:cubicBezTo>
                <a:cubicBezTo>
                  <a:pt x="3134665" y="344783"/>
                  <a:pt x="3144457" y="339845"/>
                  <a:pt x="3154680" y="337573"/>
                </a:cubicBezTo>
                <a:cubicBezTo>
                  <a:pt x="3167323" y="334763"/>
                  <a:pt x="3180037" y="332270"/>
                  <a:pt x="3192780" y="329953"/>
                </a:cubicBezTo>
                <a:cubicBezTo>
                  <a:pt x="3227636" y="323615"/>
                  <a:pt x="3237877" y="324044"/>
                  <a:pt x="3268980" y="314713"/>
                </a:cubicBezTo>
                <a:cubicBezTo>
                  <a:pt x="3284367" y="310097"/>
                  <a:pt x="3299460" y="304553"/>
                  <a:pt x="3314700" y="299473"/>
                </a:cubicBezTo>
                <a:cubicBezTo>
                  <a:pt x="3322320" y="296933"/>
                  <a:pt x="3329528" y="291956"/>
                  <a:pt x="3337560" y="291853"/>
                </a:cubicBezTo>
                <a:lnTo>
                  <a:pt x="3931920" y="284233"/>
                </a:lnTo>
                <a:cubicBezTo>
                  <a:pt x="4011110" y="231440"/>
                  <a:pt x="3921671" y="285331"/>
                  <a:pt x="4145280" y="261373"/>
                </a:cubicBezTo>
                <a:cubicBezTo>
                  <a:pt x="4154386" y="260397"/>
                  <a:pt x="4159053" y="247269"/>
                  <a:pt x="4168140" y="246133"/>
                </a:cubicBezTo>
                <a:cubicBezTo>
                  <a:pt x="4221128" y="239509"/>
                  <a:pt x="4274820" y="241053"/>
                  <a:pt x="4328160" y="238513"/>
                </a:cubicBezTo>
                <a:cubicBezTo>
                  <a:pt x="4330700" y="230893"/>
                  <a:pt x="4330762" y="221925"/>
                  <a:pt x="4335780" y="215653"/>
                </a:cubicBezTo>
                <a:cubicBezTo>
                  <a:pt x="4341501" y="208502"/>
                  <a:pt x="4349510" y="201134"/>
                  <a:pt x="4358640" y="200413"/>
                </a:cubicBezTo>
                <a:cubicBezTo>
                  <a:pt x="4447300" y="193413"/>
                  <a:pt x="4536440" y="195333"/>
                  <a:pt x="4625340" y="192793"/>
                </a:cubicBezTo>
                <a:cubicBezTo>
                  <a:pt x="4630420" y="185173"/>
                  <a:pt x="4633429" y="175654"/>
                  <a:pt x="4640580" y="169933"/>
                </a:cubicBezTo>
                <a:cubicBezTo>
                  <a:pt x="4646852" y="164915"/>
                  <a:pt x="4655433" y="162954"/>
                  <a:pt x="4663440" y="162313"/>
                </a:cubicBezTo>
                <a:cubicBezTo>
                  <a:pt x="4719200" y="157852"/>
                  <a:pt x="4775200" y="157233"/>
                  <a:pt x="4831080" y="154693"/>
                </a:cubicBezTo>
                <a:cubicBezTo>
                  <a:pt x="4914963" y="126732"/>
                  <a:pt x="4822052" y="155362"/>
                  <a:pt x="5036820" y="139453"/>
                </a:cubicBezTo>
                <a:cubicBezTo>
                  <a:pt x="5044830" y="138860"/>
                  <a:pt x="5051670" y="132426"/>
                  <a:pt x="5059680" y="131833"/>
                </a:cubicBezTo>
                <a:cubicBezTo>
                  <a:pt x="5120526" y="127326"/>
                  <a:pt x="5181600" y="126753"/>
                  <a:pt x="5242560" y="124213"/>
                </a:cubicBezTo>
                <a:cubicBezTo>
                  <a:pt x="5250180" y="121673"/>
                  <a:pt x="5257579" y="118335"/>
                  <a:pt x="5265420" y="116593"/>
                </a:cubicBezTo>
                <a:cubicBezTo>
                  <a:pt x="5345884" y="98712"/>
                  <a:pt x="5282539" y="118507"/>
                  <a:pt x="5334000" y="101353"/>
                </a:cubicBezTo>
                <a:cubicBezTo>
                  <a:pt x="5381153" y="69918"/>
                  <a:pt x="5334811" y="93733"/>
                  <a:pt x="5425440" y="93733"/>
                </a:cubicBezTo>
                <a:cubicBezTo>
                  <a:pt x="5504221" y="93733"/>
                  <a:pt x="5582920" y="88653"/>
                  <a:pt x="5661660" y="86113"/>
                </a:cubicBezTo>
                <a:cubicBezTo>
                  <a:pt x="5692140" y="83573"/>
                  <a:pt x="5722561" y="80190"/>
                  <a:pt x="5753100" y="78493"/>
                </a:cubicBezTo>
                <a:cubicBezTo>
                  <a:pt x="5997108" y="64937"/>
                  <a:pt x="5861789" y="80147"/>
                  <a:pt x="5996940" y="63253"/>
                </a:cubicBezTo>
                <a:cubicBezTo>
                  <a:pt x="6004560" y="60713"/>
                  <a:pt x="6011798" y="56329"/>
                  <a:pt x="6019800" y="55633"/>
                </a:cubicBezTo>
                <a:cubicBezTo>
                  <a:pt x="6070472" y="51227"/>
                  <a:pt x="6123294" y="61986"/>
                  <a:pt x="6172200" y="48013"/>
                </a:cubicBezTo>
                <a:cubicBezTo>
                  <a:pt x="6184653" y="44455"/>
                  <a:pt x="6172636" y="20689"/>
                  <a:pt x="6179820" y="9913"/>
                </a:cubicBezTo>
                <a:cubicBezTo>
                  <a:pt x="6184275" y="3230"/>
                  <a:pt x="6194652" y="2552"/>
                  <a:pt x="6202680" y="2293"/>
                </a:cubicBezTo>
                <a:cubicBezTo>
                  <a:pt x="6273763" y="0"/>
                  <a:pt x="6344920" y="2293"/>
                  <a:pt x="6416040" y="2293"/>
                </a:cubicBezTo>
              </a:path>
            </a:pathLst>
          </a:custGeom>
          <a:noFill/>
          <a:ln w="28575" cap="flat" cmpd="sng" algn="ctr">
            <a:solidFill>
              <a:srgbClr val="1B1A5A"/>
            </a:solidFill>
            <a:prstDash val="solid"/>
          </a:ln>
          <a:effectLst/>
        </p:spPr>
        <p:txBody>
          <a:bodyPr anchor="ctr"/>
          <a:lstStyle/>
          <a:p>
            <a:pPr defTabSz="914400">
              <a:defRPr/>
            </a:pPr>
            <a:endParaRPr lang="en-US" kern="0">
              <a:solidFill>
                <a:srgbClr val="19325C"/>
              </a:solidFill>
              <a:latin typeface="Arial Narrow" panose="020B0606020202030204" pitchFamily="34" charset="0"/>
            </a:endParaRPr>
          </a:p>
        </p:txBody>
      </p:sp>
      <p:sp>
        <p:nvSpPr>
          <p:cNvPr id="116" name="Freeform 126">
            <a:extLst>
              <a:ext uri="{FF2B5EF4-FFF2-40B4-BE49-F238E27FC236}">
                <a16:creationId xmlns:a16="http://schemas.microsoft.com/office/drawing/2014/main" id="{64C29564-536A-4709-8A35-DF6AD3855D22}"/>
              </a:ext>
            </a:extLst>
          </p:cNvPr>
          <p:cNvSpPr/>
          <p:nvPr/>
        </p:nvSpPr>
        <p:spPr>
          <a:xfrm>
            <a:off x="1539875" y="3744050"/>
            <a:ext cx="6200775" cy="603250"/>
          </a:xfrm>
          <a:custGeom>
            <a:avLst/>
            <a:gdLst>
              <a:gd name="connsiteX0" fmla="*/ 0 w 6408420"/>
              <a:gd name="connsiteY0" fmla="*/ 602815 h 602815"/>
              <a:gd name="connsiteX1" fmla="*/ 60960 w 6408420"/>
              <a:gd name="connsiteY1" fmla="*/ 587575 h 602815"/>
              <a:gd name="connsiteX2" fmla="*/ 99060 w 6408420"/>
              <a:gd name="connsiteY2" fmla="*/ 549475 h 602815"/>
              <a:gd name="connsiteX3" fmla="*/ 160020 w 6408420"/>
              <a:gd name="connsiteY3" fmla="*/ 541855 h 602815"/>
              <a:gd name="connsiteX4" fmla="*/ 198120 w 6408420"/>
              <a:gd name="connsiteY4" fmla="*/ 511375 h 602815"/>
              <a:gd name="connsiteX5" fmla="*/ 243840 w 6408420"/>
              <a:gd name="connsiteY5" fmla="*/ 496135 h 602815"/>
              <a:gd name="connsiteX6" fmla="*/ 327660 w 6408420"/>
              <a:gd name="connsiteY6" fmla="*/ 480895 h 602815"/>
              <a:gd name="connsiteX7" fmla="*/ 350520 w 6408420"/>
              <a:gd name="connsiteY7" fmla="*/ 473275 h 602815"/>
              <a:gd name="connsiteX8" fmla="*/ 396240 w 6408420"/>
              <a:gd name="connsiteY8" fmla="*/ 450415 h 602815"/>
              <a:gd name="connsiteX9" fmla="*/ 510540 w 6408420"/>
              <a:gd name="connsiteY9" fmla="*/ 442795 h 602815"/>
              <a:gd name="connsiteX10" fmla="*/ 533400 w 6408420"/>
              <a:gd name="connsiteY10" fmla="*/ 435175 h 602815"/>
              <a:gd name="connsiteX11" fmla="*/ 579120 w 6408420"/>
              <a:gd name="connsiteY11" fmla="*/ 412315 h 602815"/>
              <a:gd name="connsiteX12" fmla="*/ 685800 w 6408420"/>
              <a:gd name="connsiteY12" fmla="*/ 404695 h 602815"/>
              <a:gd name="connsiteX13" fmla="*/ 693420 w 6408420"/>
              <a:gd name="connsiteY13" fmla="*/ 381835 h 602815"/>
              <a:gd name="connsiteX14" fmla="*/ 716280 w 6408420"/>
              <a:gd name="connsiteY14" fmla="*/ 374215 h 602815"/>
              <a:gd name="connsiteX15" fmla="*/ 914400 w 6408420"/>
              <a:gd name="connsiteY15" fmla="*/ 366595 h 602815"/>
              <a:gd name="connsiteX16" fmla="*/ 982980 w 6408420"/>
              <a:gd name="connsiteY16" fmla="*/ 328495 h 602815"/>
              <a:gd name="connsiteX17" fmla="*/ 1005840 w 6408420"/>
              <a:gd name="connsiteY17" fmla="*/ 336115 h 602815"/>
              <a:gd name="connsiteX18" fmla="*/ 1120140 w 6408420"/>
              <a:gd name="connsiteY18" fmla="*/ 313255 h 602815"/>
              <a:gd name="connsiteX19" fmla="*/ 1249680 w 6408420"/>
              <a:gd name="connsiteY19" fmla="*/ 305635 h 602815"/>
              <a:gd name="connsiteX20" fmla="*/ 1455420 w 6408420"/>
              <a:gd name="connsiteY20" fmla="*/ 298015 h 602815"/>
              <a:gd name="connsiteX21" fmla="*/ 1478280 w 6408420"/>
              <a:gd name="connsiteY21" fmla="*/ 282775 h 602815"/>
              <a:gd name="connsiteX22" fmla="*/ 2156460 w 6408420"/>
              <a:gd name="connsiteY22" fmla="*/ 275155 h 602815"/>
              <a:gd name="connsiteX23" fmla="*/ 2186940 w 6408420"/>
              <a:gd name="connsiteY23" fmla="*/ 267535 h 602815"/>
              <a:gd name="connsiteX24" fmla="*/ 2484120 w 6408420"/>
              <a:gd name="connsiteY24" fmla="*/ 259915 h 602815"/>
              <a:gd name="connsiteX25" fmla="*/ 2506980 w 6408420"/>
              <a:gd name="connsiteY25" fmla="*/ 244675 h 602815"/>
              <a:gd name="connsiteX26" fmla="*/ 2674620 w 6408420"/>
              <a:gd name="connsiteY26" fmla="*/ 237055 h 602815"/>
              <a:gd name="connsiteX27" fmla="*/ 2926080 w 6408420"/>
              <a:gd name="connsiteY27" fmla="*/ 229435 h 602815"/>
              <a:gd name="connsiteX28" fmla="*/ 3230880 w 6408420"/>
              <a:gd name="connsiteY28" fmla="*/ 229435 h 602815"/>
              <a:gd name="connsiteX29" fmla="*/ 3329940 w 6408420"/>
              <a:gd name="connsiteY29" fmla="*/ 221815 h 602815"/>
              <a:gd name="connsiteX30" fmla="*/ 3375660 w 6408420"/>
              <a:gd name="connsiteY30" fmla="*/ 214195 h 602815"/>
              <a:gd name="connsiteX31" fmla="*/ 3444240 w 6408420"/>
              <a:gd name="connsiteY31" fmla="*/ 206575 h 602815"/>
              <a:gd name="connsiteX32" fmla="*/ 3489960 w 6408420"/>
              <a:gd name="connsiteY32" fmla="*/ 183715 h 602815"/>
              <a:gd name="connsiteX33" fmla="*/ 3634740 w 6408420"/>
              <a:gd name="connsiteY33" fmla="*/ 168475 h 602815"/>
              <a:gd name="connsiteX34" fmla="*/ 4107180 w 6408420"/>
              <a:gd name="connsiteY34" fmla="*/ 153235 h 602815"/>
              <a:gd name="connsiteX35" fmla="*/ 4122420 w 6408420"/>
              <a:gd name="connsiteY35" fmla="*/ 130375 h 602815"/>
              <a:gd name="connsiteX36" fmla="*/ 4511040 w 6408420"/>
              <a:gd name="connsiteY36" fmla="*/ 122755 h 602815"/>
              <a:gd name="connsiteX37" fmla="*/ 4648200 w 6408420"/>
              <a:gd name="connsiteY37" fmla="*/ 99895 h 602815"/>
              <a:gd name="connsiteX38" fmla="*/ 4671060 w 6408420"/>
              <a:gd name="connsiteY38" fmla="*/ 84655 h 602815"/>
              <a:gd name="connsiteX39" fmla="*/ 4869180 w 6408420"/>
              <a:gd name="connsiteY39" fmla="*/ 77035 h 602815"/>
              <a:gd name="connsiteX40" fmla="*/ 5166360 w 6408420"/>
              <a:gd name="connsiteY40" fmla="*/ 54175 h 602815"/>
              <a:gd name="connsiteX41" fmla="*/ 5379720 w 6408420"/>
              <a:gd name="connsiteY41" fmla="*/ 61795 h 602815"/>
              <a:gd name="connsiteX42" fmla="*/ 5996940 w 6408420"/>
              <a:gd name="connsiteY42" fmla="*/ 46555 h 602815"/>
              <a:gd name="connsiteX43" fmla="*/ 6195060 w 6408420"/>
              <a:gd name="connsiteY43" fmla="*/ 23695 h 602815"/>
              <a:gd name="connsiteX44" fmla="*/ 6347460 w 6408420"/>
              <a:gd name="connsiteY44" fmla="*/ 8455 h 602815"/>
              <a:gd name="connsiteX45" fmla="*/ 6408420 w 6408420"/>
              <a:gd name="connsiteY45" fmla="*/ 835 h 6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08420" h="602815">
                <a:moveTo>
                  <a:pt x="0" y="602815"/>
                </a:moveTo>
                <a:cubicBezTo>
                  <a:pt x="1897" y="602436"/>
                  <a:pt x="53150" y="593823"/>
                  <a:pt x="60960" y="587575"/>
                </a:cubicBezTo>
                <a:cubicBezTo>
                  <a:pt x="85484" y="567956"/>
                  <a:pt x="64376" y="558934"/>
                  <a:pt x="99060" y="549475"/>
                </a:cubicBezTo>
                <a:cubicBezTo>
                  <a:pt x="118817" y="544087"/>
                  <a:pt x="139700" y="544395"/>
                  <a:pt x="160020" y="541855"/>
                </a:cubicBezTo>
                <a:cubicBezTo>
                  <a:pt x="243390" y="514065"/>
                  <a:pt x="119338" y="560614"/>
                  <a:pt x="198120" y="511375"/>
                </a:cubicBezTo>
                <a:cubicBezTo>
                  <a:pt x="211743" y="502861"/>
                  <a:pt x="228600" y="501215"/>
                  <a:pt x="243840" y="496135"/>
                </a:cubicBezTo>
                <a:cubicBezTo>
                  <a:pt x="270786" y="487153"/>
                  <a:pt x="299895" y="484861"/>
                  <a:pt x="327660" y="480895"/>
                </a:cubicBezTo>
                <a:cubicBezTo>
                  <a:pt x="335280" y="478355"/>
                  <a:pt x="343336" y="476867"/>
                  <a:pt x="350520" y="473275"/>
                </a:cubicBezTo>
                <a:cubicBezTo>
                  <a:pt x="372170" y="462450"/>
                  <a:pt x="371615" y="453151"/>
                  <a:pt x="396240" y="450415"/>
                </a:cubicBezTo>
                <a:cubicBezTo>
                  <a:pt x="434191" y="446198"/>
                  <a:pt x="472440" y="445335"/>
                  <a:pt x="510540" y="442795"/>
                </a:cubicBezTo>
                <a:cubicBezTo>
                  <a:pt x="518160" y="440255"/>
                  <a:pt x="526216" y="438767"/>
                  <a:pt x="533400" y="435175"/>
                </a:cubicBezTo>
                <a:cubicBezTo>
                  <a:pt x="555530" y="424110"/>
                  <a:pt x="554074" y="415262"/>
                  <a:pt x="579120" y="412315"/>
                </a:cubicBezTo>
                <a:cubicBezTo>
                  <a:pt x="614526" y="408150"/>
                  <a:pt x="650240" y="407235"/>
                  <a:pt x="685800" y="404695"/>
                </a:cubicBezTo>
                <a:cubicBezTo>
                  <a:pt x="688340" y="397075"/>
                  <a:pt x="687740" y="387515"/>
                  <a:pt x="693420" y="381835"/>
                </a:cubicBezTo>
                <a:cubicBezTo>
                  <a:pt x="699100" y="376155"/>
                  <a:pt x="708267" y="374768"/>
                  <a:pt x="716280" y="374215"/>
                </a:cubicBezTo>
                <a:cubicBezTo>
                  <a:pt x="782212" y="369668"/>
                  <a:pt x="848360" y="369135"/>
                  <a:pt x="914400" y="366595"/>
                </a:cubicBezTo>
                <a:cubicBezTo>
                  <a:pt x="966803" y="331660"/>
                  <a:pt x="942744" y="341907"/>
                  <a:pt x="982980" y="328495"/>
                </a:cubicBezTo>
                <a:cubicBezTo>
                  <a:pt x="990600" y="331035"/>
                  <a:pt x="997808" y="336115"/>
                  <a:pt x="1005840" y="336115"/>
                </a:cubicBezTo>
                <a:cubicBezTo>
                  <a:pt x="1062204" y="336115"/>
                  <a:pt x="1072283" y="329207"/>
                  <a:pt x="1120140" y="313255"/>
                </a:cubicBezTo>
                <a:cubicBezTo>
                  <a:pt x="1161175" y="299577"/>
                  <a:pt x="1206470" y="307599"/>
                  <a:pt x="1249680" y="305635"/>
                </a:cubicBezTo>
                <a:lnTo>
                  <a:pt x="1455420" y="298015"/>
                </a:lnTo>
                <a:cubicBezTo>
                  <a:pt x="1463040" y="292935"/>
                  <a:pt x="1469127" y="283073"/>
                  <a:pt x="1478280" y="282775"/>
                </a:cubicBezTo>
                <a:cubicBezTo>
                  <a:pt x="1704234" y="275407"/>
                  <a:pt x="1930438" y="280016"/>
                  <a:pt x="2156460" y="275155"/>
                </a:cubicBezTo>
                <a:cubicBezTo>
                  <a:pt x="2166930" y="274930"/>
                  <a:pt x="2176479" y="268022"/>
                  <a:pt x="2186940" y="267535"/>
                </a:cubicBezTo>
                <a:cubicBezTo>
                  <a:pt x="2285926" y="262931"/>
                  <a:pt x="2385060" y="262455"/>
                  <a:pt x="2484120" y="259915"/>
                </a:cubicBezTo>
                <a:cubicBezTo>
                  <a:pt x="2491740" y="254835"/>
                  <a:pt x="2497887" y="245766"/>
                  <a:pt x="2506980" y="244675"/>
                </a:cubicBezTo>
                <a:cubicBezTo>
                  <a:pt x="2562519" y="238010"/>
                  <a:pt x="2618719" y="239088"/>
                  <a:pt x="2674620" y="237055"/>
                </a:cubicBezTo>
                <a:lnTo>
                  <a:pt x="2926080" y="229435"/>
                </a:lnTo>
                <a:cubicBezTo>
                  <a:pt x="3040138" y="191416"/>
                  <a:pt x="2917400" y="229435"/>
                  <a:pt x="3230880" y="229435"/>
                </a:cubicBezTo>
                <a:cubicBezTo>
                  <a:pt x="3263998" y="229435"/>
                  <a:pt x="3296920" y="224355"/>
                  <a:pt x="3329940" y="221815"/>
                </a:cubicBezTo>
                <a:cubicBezTo>
                  <a:pt x="3345180" y="219275"/>
                  <a:pt x="3360345" y="216237"/>
                  <a:pt x="3375660" y="214195"/>
                </a:cubicBezTo>
                <a:cubicBezTo>
                  <a:pt x="3398459" y="211155"/>
                  <a:pt x="3421926" y="212153"/>
                  <a:pt x="3444240" y="206575"/>
                </a:cubicBezTo>
                <a:cubicBezTo>
                  <a:pt x="3519759" y="187695"/>
                  <a:pt x="3418088" y="193516"/>
                  <a:pt x="3489960" y="183715"/>
                </a:cubicBezTo>
                <a:cubicBezTo>
                  <a:pt x="3538042" y="177158"/>
                  <a:pt x="3634740" y="168475"/>
                  <a:pt x="3634740" y="168475"/>
                </a:cubicBezTo>
                <a:cubicBezTo>
                  <a:pt x="3816832" y="122952"/>
                  <a:pt x="3532777" y="191529"/>
                  <a:pt x="4107180" y="153235"/>
                </a:cubicBezTo>
                <a:cubicBezTo>
                  <a:pt x="4116318" y="152626"/>
                  <a:pt x="4113288" y="131064"/>
                  <a:pt x="4122420" y="130375"/>
                </a:cubicBezTo>
                <a:cubicBezTo>
                  <a:pt x="4251617" y="120624"/>
                  <a:pt x="4381500" y="125295"/>
                  <a:pt x="4511040" y="122755"/>
                </a:cubicBezTo>
                <a:cubicBezTo>
                  <a:pt x="4571592" y="82387"/>
                  <a:pt x="4500075" y="124583"/>
                  <a:pt x="4648200" y="99895"/>
                </a:cubicBezTo>
                <a:cubicBezTo>
                  <a:pt x="4657233" y="98389"/>
                  <a:pt x="4661951" y="85597"/>
                  <a:pt x="4671060" y="84655"/>
                </a:cubicBezTo>
                <a:cubicBezTo>
                  <a:pt x="4736798" y="77855"/>
                  <a:pt x="4803140" y="79575"/>
                  <a:pt x="4869180" y="77035"/>
                </a:cubicBezTo>
                <a:cubicBezTo>
                  <a:pt x="4994455" y="35277"/>
                  <a:pt x="4898843" y="62282"/>
                  <a:pt x="5166360" y="54175"/>
                </a:cubicBezTo>
                <a:cubicBezTo>
                  <a:pt x="5237480" y="56715"/>
                  <a:pt x="5308555" y="61795"/>
                  <a:pt x="5379720" y="61795"/>
                </a:cubicBezTo>
                <a:cubicBezTo>
                  <a:pt x="5919713" y="61795"/>
                  <a:pt x="5767103" y="84861"/>
                  <a:pt x="5996940" y="46555"/>
                </a:cubicBezTo>
                <a:cubicBezTo>
                  <a:pt x="6093369" y="14412"/>
                  <a:pt x="6018841" y="34709"/>
                  <a:pt x="6195060" y="23695"/>
                </a:cubicBezTo>
                <a:cubicBezTo>
                  <a:pt x="6247604" y="20411"/>
                  <a:pt x="6295856" y="15827"/>
                  <a:pt x="6347460" y="8455"/>
                </a:cubicBezTo>
                <a:cubicBezTo>
                  <a:pt x="6406646" y="0"/>
                  <a:pt x="6374950" y="835"/>
                  <a:pt x="6408420" y="835"/>
                </a:cubicBezTo>
              </a:path>
            </a:pathLst>
          </a:custGeom>
          <a:noFill/>
          <a:ln w="28575" cap="flat" cmpd="sng" algn="ctr">
            <a:solidFill>
              <a:srgbClr val="30C1D7"/>
            </a:solidFill>
            <a:prstDash val="solid"/>
          </a:ln>
          <a:effectLst/>
        </p:spPr>
        <p:txBody>
          <a:bodyPr anchor="ctr"/>
          <a:lstStyle/>
          <a:p>
            <a:pPr defTabSz="914400">
              <a:defRPr/>
            </a:pPr>
            <a:endParaRPr lang="en-US" kern="0">
              <a:solidFill>
                <a:prstClr val="black"/>
              </a:solidFill>
              <a:latin typeface="Arial Narrow" panose="020B0606020202030204" pitchFamily="34" charset="0"/>
            </a:endParaRPr>
          </a:p>
        </p:txBody>
      </p:sp>
      <p:sp>
        <p:nvSpPr>
          <p:cNvPr id="117" name="TextBox 33">
            <a:extLst>
              <a:ext uri="{FF2B5EF4-FFF2-40B4-BE49-F238E27FC236}">
                <a16:creationId xmlns:a16="http://schemas.microsoft.com/office/drawing/2014/main" id="{9995ECB9-C188-4435-8EA0-52B260FC68D1}"/>
              </a:ext>
            </a:extLst>
          </p:cNvPr>
          <p:cNvSpPr txBox="1">
            <a:spLocks noChangeArrowheads="1"/>
          </p:cNvSpPr>
          <p:nvPr/>
        </p:nvSpPr>
        <p:spPr bwMode="auto">
          <a:xfrm>
            <a:off x="1131888" y="1808887"/>
            <a:ext cx="351378" cy="307777"/>
          </a:xfrm>
          <a:prstGeom prst="rect">
            <a:avLst/>
          </a:prstGeom>
          <a:noFill/>
          <a:ln w="9525">
            <a:noFill/>
            <a:miter lim="800000"/>
            <a:headEnd/>
            <a:tailEnd/>
          </a:ln>
        </p:spPr>
        <p:txBody>
          <a:bodyPr wrap="none">
            <a:spAutoFit/>
          </a:bodyPr>
          <a:lstStyle/>
          <a:p>
            <a:pPr defTabSz="914400"/>
            <a:r>
              <a:rPr lang="en-CA" sz="1400" b="1">
                <a:solidFill>
                  <a:prstClr val="black"/>
                </a:solidFill>
                <a:latin typeface="Arial Narrow" panose="020B0606020202030204" pitchFamily="34" charset="0"/>
              </a:rPr>
              <a:t>60</a:t>
            </a:r>
            <a:endParaRPr lang="en-US" sz="1400" b="1">
              <a:solidFill>
                <a:prstClr val="black"/>
              </a:solidFill>
              <a:latin typeface="Arial Narrow" panose="020B0606020202030204" pitchFamily="34" charset="0"/>
            </a:endParaRPr>
          </a:p>
        </p:txBody>
      </p:sp>
      <p:sp>
        <p:nvSpPr>
          <p:cNvPr id="118" name="TextBox 34">
            <a:extLst>
              <a:ext uri="{FF2B5EF4-FFF2-40B4-BE49-F238E27FC236}">
                <a16:creationId xmlns:a16="http://schemas.microsoft.com/office/drawing/2014/main" id="{3931B662-F32C-43AF-85FF-8F7D368F823C}"/>
              </a:ext>
            </a:extLst>
          </p:cNvPr>
          <p:cNvSpPr txBox="1">
            <a:spLocks noChangeArrowheads="1"/>
          </p:cNvSpPr>
          <p:nvPr/>
        </p:nvSpPr>
        <p:spPr bwMode="auto">
          <a:xfrm>
            <a:off x="1131888" y="2720112"/>
            <a:ext cx="349776" cy="307777"/>
          </a:xfrm>
          <a:prstGeom prst="rect">
            <a:avLst/>
          </a:prstGeom>
          <a:noFill/>
          <a:ln w="9525">
            <a:noFill/>
            <a:miter lim="800000"/>
            <a:headEnd/>
            <a:tailEnd/>
          </a:ln>
        </p:spPr>
        <p:txBody>
          <a:bodyPr wrap="none">
            <a:spAutoFit/>
          </a:bodyPr>
          <a:lstStyle/>
          <a:p>
            <a:pPr defTabSz="914400"/>
            <a:r>
              <a:rPr lang="en-CA" sz="1400" b="1">
                <a:solidFill>
                  <a:prstClr val="black"/>
                </a:solidFill>
                <a:latin typeface="Arial Narrow" panose="020B0606020202030204" pitchFamily="34" charset="0"/>
              </a:rPr>
              <a:t>40</a:t>
            </a:r>
            <a:endParaRPr lang="en-US" sz="1400" b="1">
              <a:solidFill>
                <a:prstClr val="black"/>
              </a:solidFill>
              <a:latin typeface="Arial Narrow" panose="020B0606020202030204" pitchFamily="34" charset="0"/>
            </a:endParaRPr>
          </a:p>
        </p:txBody>
      </p:sp>
      <p:sp>
        <p:nvSpPr>
          <p:cNvPr id="119" name="TextBox 35">
            <a:extLst>
              <a:ext uri="{FF2B5EF4-FFF2-40B4-BE49-F238E27FC236}">
                <a16:creationId xmlns:a16="http://schemas.microsoft.com/office/drawing/2014/main" id="{D196A529-E6DE-4DEF-A7FB-8E2232EE37E7}"/>
              </a:ext>
            </a:extLst>
          </p:cNvPr>
          <p:cNvSpPr txBox="1">
            <a:spLocks noChangeArrowheads="1"/>
          </p:cNvSpPr>
          <p:nvPr/>
        </p:nvSpPr>
        <p:spPr bwMode="auto">
          <a:xfrm>
            <a:off x="1131888" y="3558312"/>
            <a:ext cx="346570" cy="307777"/>
          </a:xfrm>
          <a:prstGeom prst="rect">
            <a:avLst/>
          </a:prstGeom>
          <a:noFill/>
          <a:ln w="9525">
            <a:noFill/>
            <a:miter lim="800000"/>
            <a:headEnd/>
            <a:tailEnd/>
          </a:ln>
        </p:spPr>
        <p:txBody>
          <a:bodyPr wrap="none">
            <a:spAutoFit/>
          </a:bodyPr>
          <a:lstStyle/>
          <a:p>
            <a:pPr defTabSz="914400"/>
            <a:r>
              <a:rPr lang="en-CA" sz="1400" b="1">
                <a:solidFill>
                  <a:prstClr val="black"/>
                </a:solidFill>
                <a:latin typeface="Arial Narrow" panose="020B0606020202030204" pitchFamily="34" charset="0"/>
              </a:rPr>
              <a:t>20</a:t>
            </a:r>
            <a:endParaRPr lang="en-US" sz="1400" b="1">
              <a:solidFill>
                <a:prstClr val="black"/>
              </a:solidFill>
              <a:latin typeface="Arial Narrow" panose="020B0606020202030204" pitchFamily="34" charset="0"/>
            </a:endParaRPr>
          </a:p>
        </p:txBody>
      </p:sp>
      <p:sp>
        <p:nvSpPr>
          <p:cNvPr id="120" name="TextBox 36">
            <a:extLst>
              <a:ext uri="{FF2B5EF4-FFF2-40B4-BE49-F238E27FC236}">
                <a16:creationId xmlns:a16="http://schemas.microsoft.com/office/drawing/2014/main" id="{5AF1E8F2-6736-4186-BD97-3330547237A1}"/>
              </a:ext>
            </a:extLst>
          </p:cNvPr>
          <p:cNvSpPr txBox="1">
            <a:spLocks noChangeArrowheads="1"/>
          </p:cNvSpPr>
          <p:nvPr/>
        </p:nvSpPr>
        <p:spPr bwMode="auto">
          <a:xfrm>
            <a:off x="1239838" y="4472712"/>
            <a:ext cx="268022" cy="307777"/>
          </a:xfrm>
          <a:prstGeom prst="rect">
            <a:avLst/>
          </a:prstGeom>
          <a:noFill/>
          <a:ln w="9525">
            <a:noFill/>
            <a:miter lim="800000"/>
            <a:headEnd/>
            <a:tailEnd/>
          </a:ln>
        </p:spPr>
        <p:txBody>
          <a:bodyPr wrap="none">
            <a:spAutoFit/>
          </a:bodyPr>
          <a:lstStyle/>
          <a:p>
            <a:pPr defTabSz="914400"/>
            <a:r>
              <a:rPr lang="en-CA" sz="1400" b="1">
                <a:solidFill>
                  <a:prstClr val="black"/>
                </a:solidFill>
                <a:latin typeface="Arial Narrow" panose="020B0606020202030204" pitchFamily="34" charset="0"/>
              </a:rPr>
              <a:t>0</a:t>
            </a:r>
            <a:endParaRPr lang="en-US" sz="1400" b="1">
              <a:solidFill>
                <a:prstClr val="black"/>
              </a:solidFill>
              <a:latin typeface="Arial Narrow" panose="020B0606020202030204" pitchFamily="34" charset="0"/>
            </a:endParaRPr>
          </a:p>
        </p:txBody>
      </p:sp>
      <p:sp>
        <p:nvSpPr>
          <p:cNvPr id="121" name="TextBox 37">
            <a:extLst>
              <a:ext uri="{FF2B5EF4-FFF2-40B4-BE49-F238E27FC236}">
                <a16:creationId xmlns:a16="http://schemas.microsoft.com/office/drawing/2014/main" id="{B9F4EDBF-3630-4F5F-83E5-C14B5CB5823E}"/>
              </a:ext>
            </a:extLst>
          </p:cNvPr>
          <p:cNvSpPr txBox="1">
            <a:spLocks noChangeArrowheads="1"/>
          </p:cNvSpPr>
          <p:nvPr/>
        </p:nvSpPr>
        <p:spPr bwMode="auto">
          <a:xfrm>
            <a:off x="1419225" y="4701312"/>
            <a:ext cx="266700" cy="307975"/>
          </a:xfrm>
          <a:prstGeom prst="rect">
            <a:avLst/>
          </a:prstGeom>
          <a:noFill/>
          <a:ln w="9525">
            <a:noFill/>
            <a:miter lim="800000"/>
            <a:headEnd/>
            <a:tailEnd/>
          </a:ln>
        </p:spPr>
        <p:txBody>
          <a:bodyPr>
            <a:spAutoFit/>
          </a:bodyPr>
          <a:lstStyle/>
          <a:p>
            <a:pPr defTabSz="914400"/>
            <a:r>
              <a:rPr lang="en-CA" sz="1400" b="1">
                <a:solidFill>
                  <a:prstClr val="black"/>
                </a:solidFill>
                <a:latin typeface="Arial Narrow" panose="020B0606020202030204" pitchFamily="34" charset="0"/>
              </a:rPr>
              <a:t>0</a:t>
            </a:r>
            <a:endParaRPr lang="en-US" sz="1400" b="1">
              <a:solidFill>
                <a:prstClr val="black"/>
              </a:solidFill>
              <a:latin typeface="Arial Narrow" panose="020B0606020202030204" pitchFamily="34" charset="0"/>
            </a:endParaRPr>
          </a:p>
        </p:txBody>
      </p:sp>
      <p:sp>
        <p:nvSpPr>
          <p:cNvPr id="122" name="TextBox 38">
            <a:extLst>
              <a:ext uri="{FF2B5EF4-FFF2-40B4-BE49-F238E27FC236}">
                <a16:creationId xmlns:a16="http://schemas.microsoft.com/office/drawing/2014/main" id="{EB712B01-3145-43BE-A60F-AB3FD965F07E}"/>
              </a:ext>
            </a:extLst>
          </p:cNvPr>
          <p:cNvSpPr txBox="1">
            <a:spLocks noChangeArrowheads="1"/>
          </p:cNvSpPr>
          <p:nvPr/>
        </p:nvSpPr>
        <p:spPr bwMode="auto">
          <a:xfrm>
            <a:off x="2351088" y="4704487"/>
            <a:ext cx="414337" cy="307975"/>
          </a:xfrm>
          <a:prstGeom prst="rect">
            <a:avLst/>
          </a:prstGeom>
          <a:noFill/>
          <a:ln w="9525">
            <a:noFill/>
            <a:miter lim="800000"/>
            <a:headEnd/>
            <a:tailEnd/>
          </a:ln>
        </p:spPr>
        <p:txBody>
          <a:bodyPr>
            <a:spAutoFit/>
          </a:bodyPr>
          <a:lstStyle/>
          <a:p>
            <a:pPr defTabSz="914400"/>
            <a:r>
              <a:rPr lang="en-CA" sz="1400" b="1">
                <a:solidFill>
                  <a:prstClr val="black"/>
                </a:solidFill>
                <a:latin typeface="Arial Narrow" panose="020B0606020202030204" pitchFamily="34" charset="0"/>
              </a:rPr>
              <a:t>60</a:t>
            </a:r>
            <a:endParaRPr lang="en-US" sz="1400" b="1">
              <a:solidFill>
                <a:prstClr val="black"/>
              </a:solidFill>
              <a:latin typeface="Arial Narrow" panose="020B0606020202030204" pitchFamily="34" charset="0"/>
            </a:endParaRPr>
          </a:p>
        </p:txBody>
      </p:sp>
      <p:sp>
        <p:nvSpPr>
          <p:cNvPr id="123" name="TextBox 40">
            <a:extLst>
              <a:ext uri="{FF2B5EF4-FFF2-40B4-BE49-F238E27FC236}">
                <a16:creationId xmlns:a16="http://schemas.microsoft.com/office/drawing/2014/main" id="{1888E36C-36A3-4A0D-A847-5E35D8B8FB2B}"/>
              </a:ext>
            </a:extLst>
          </p:cNvPr>
          <p:cNvSpPr txBox="1">
            <a:spLocks noChangeArrowheads="1"/>
          </p:cNvSpPr>
          <p:nvPr/>
        </p:nvSpPr>
        <p:spPr bwMode="auto">
          <a:xfrm>
            <a:off x="3336925" y="4704487"/>
            <a:ext cx="693738" cy="307777"/>
          </a:xfrm>
          <a:prstGeom prst="rect">
            <a:avLst/>
          </a:prstGeom>
          <a:noFill/>
          <a:ln w="9525">
            <a:noFill/>
            <a:miter lim="800000"/>
            <a:headEnd/>
            <a:tailEnd/>
          </a:ln>
        </p:spPr>
        <p:txBody>
          <a:bodyPr wrap="square">
            <a:spAutoFit/>
          </a:bodyPr>
          <a:lstStyle/>
          <a:p>
            <a:pPr defTabSz="914400"/>
            <a:r>
              <a:rPr lang="en-CA" sz="1400" b="1" dirty="0">
                <a:solidFill>
                  <a:prstClr val="black"/>
                </a:solidFill>
                <a:latin typeface="Arial Narrow" panose="020B0606020202030204" pitchFamily="34" charset="0"/>
              </a:rPr>
              <a:t>120</a:t>
            </a:r>
            <a:endParaRPr lang="en-US" sz="1400" b="1" dirty="0">
              <a:solidFill>
                <a:prstClr val="black"/>
              </a:solidFill>
              <a:latin typeface="Arial Narrow" panose="020B0606020202030204" pitchFamily="34" charset="0"/>
            </a:endParaRPr>
          </a:p>
        </p:txBody>
      </p:sp>
      <p:sp>
        <p:nvSpPr>
          <p:cNvPr id="124" name="TextBox 41">
            <a:extLst>
              <a:ext uri="{FF2B5EF4-FFF2-40B4-BE49-F238E27FC236}">
                <a16:creationId xmlns:a16="http://schemas.microsoft.com/office/drawing/2014/main" id="{F0E66CA2-7072-4EE2-9D87-0F9C9A4630B0}"/>
              </a:ext>
            </a:extLst>
          </p:cNvPr>
          <p:cNvSpPr txBox="1">
            <a:spLocks noChangeArrowheads="1"/>
          </p:cNvSpPr>
          <p:nvPr/>
        </p:nvSpPr>
        <p:spPr bwMode="auto">
          <a:xfrm>
            <a:off x="4368800" y="4704487"/>
            <a:ext cx="488950" cy="307975"/>
          </a:xfrm>
          <a:prstGeom prst="rect">
            <a:avLst/>
          </a:prstGeom>
          <a:noFill/>
          <a:ln w="9525">
            <a:noFill/>
            <a:miter lim="800000"/>
            <a:headEnd/>
            <a:tailEnd/>
          </a:ln>
        </p:spPr>
        <p:txBody>
          <a:bodyPr>
            <a:spAutoFit/>
          </a:bodyPr>
          <a:lstStyle/>
          <a:p>
            <a:pPr defTabSz="914400"/>
            <a:r>
              <a:rPr lang="en-CA" sz="1400" b="1" dirty="0">
                <a:solidFill>
                  <a:prstClr val="black"/>
                </a:solidFill>
                <a:latin typeface="Arial Narrow" panose="020B0606020202030204" pitchFamily="34" charset="0"/>
              </a:rPr>
              <a:t>180</a:t>
            </a:r>
            <a:endParaRPr lang="en-US" sz="1400" b="1" dirty="0">
              <a:solidFill>
                <a:prstClr val="black"/>
              </a:solidFill>
              <a:latin typeface="Arial Narrow" panose="020B0606020202030204" pitchFamily="34" charset="0"/>
            </a:endParaRPr>
          </a:p>
        </p:txBody>
      </p:sp>
      <p:sp>
        <p:nvSpPr>
          <p:cNvPr id="125" name="TextBox 43">
            <a:extLst>
              <a:ext uri="{FF2B5EF4-FFF2-40B4-BE49-F238E27FC236}">
                <a16:creationId xmlns:a16="http://schemas.microsoft.com/office/drawing/2014/main" id="{B0CCA14B-33BB-4B28-A2EF-195774B95693}"/>
              </a:ext>
            </a:extLst>
          </p:cNvPr>
          <p:cNvSpPr txBox="1">
            <a:spLocks noChangeArrowheads="1"/>
          </p:cNvSpPr>
          <p:nvPr/>
        </p:nvSpPr>
        <p:spPr bwMode="auto">
          <a:xfrm>
            <a:off x="5889625" y="4704487"/>
            <a:ext cx="488950" cy="307975"/>
          </a:xfrm>
          <a:prstGeom prst="rect">
            <a:avLst/>
          </a:prstGeom>
          <a:noFill/>
          <a:ln w="9525">
            <a:noFill/>
            <a:miter lim="800000"/>
            <a:headEnd/>
            <a:tailEnd/>
          </a:ln>
        </p:spPr>
        <p:txBody>
          <a:bodyPr>
            <a:spAutoFit/>
          </a:bodyPr>
          <a:lstStyle/>
          <a:p>
            <a:pPr defTabSz="914400"/>
            <a:r>
              <a:rPr lang="en-CA" sz="1400" b="1">
                <a:solidFill>
                  <a:prstClr val="black"/>
                </a:solidFill>
                <a:latin typeface="Arial Narrow" panose="020B0606020202030204" pitchFamily="34" charset="0"/>
              </a:rPr>
              <a:t>270</a:t>
            </a:r>
            <a:endParaRPr lang="en-US" sz="1400" b="1">
              <a:solidFill>
                <a:prstClr val="black"/>
              </a:solidFill>
              <a:latin typeface="Arial Narrow" panose="020B0606020202030204" pitchFamily="34" charset="0"/>
            </a:endParaRPr>
          </a:p>
        </p:txBody>
      </p:sp>
      <p:sp>
        <p:nvSpPr>
          <p:cNvPr id="126" name="TextBox 44">
            <a:extLst>
              <a:ext uri="{FF2B5EF4-FFF2-40B4-BE49-F238E27FC236}">
                <a16:creationId xmlns:a16="http://schemas.microsoft.com/office/drawing/2014/main" id="{4C9DDCD9-743E-4A69-B2A9-06D441BBA094}"/>
              </a:ext>
            </a:extLst>
          </p:cNvPr>
          <p:cNvSpPr txBox="1">
            <a:spLocks noChangeArrowheads="1"/>
          </p:cNvSpPr>
          <p:nvPr/>
        </p:nvSpPr>
        <p:spPr bwMode="auto">
          <a:xfrm>
            <a:off x="7512050" y="4704487"/>
            <a:ext cx="488950" cy="307975"/>
          </a:xfrm>
          <a:prstGeom prst="rect">
            <a:avLst/>
          </a:prstGeom>
          <a:noFill/>
          <a:ln w="9525">
            <a:noFill/>
            <a:miter lim="800000"/>
            <a:headEnd/>
            <a:tailEnd/>
          </a:ln>
        </p:spPr>
        <p:txBody>
          <a:bodyPr>
            <a:spAutoFit/>
          </a:bodyPr>
          <a:lstStyle/>
          <a:p>
            <a:pPr defTabSz="914400"/>
            <a:r>
              <a:rPr lang="en-CA" sz="1400" b="1">
                <a:solidFill>
                  <a:prstClr val="black"/>
                </a:solidFill>
                <a:latin typeface="Arial Narrow" panose="020B0606020202030204" pitchFamily="34" charset="0"/>
              </a:rPr>
              <a:t>365</a:t>
            </a:r>
            <a:endParaRPr lang="en-US" sz="1400" b="1">
              <a:solidFill>
                <a:prstClr val="black"/>
              </a:solidFill>
              <a:latin typeface="Arial Narrow" panose="020B0606020202030204" pitchFamily="34" charset="0"/>
            </a:endParaRPr>
          </a:p>
        </p:txBody>
      </p:sp>
      <p:sp>
        <p:nvSpPr>
          <p:cNvPr id="127" name="TextBox 126">
            <a:extLst>
              <a:ext uri="{FF2B5EF4-FFF2-40B4-BE49-F238E27FC236}">
                <a16:creationId xmlns:a16="http://schemas.microsoft.com/office/drawing/2014/main" id="{A5001EC6-C812-4AA0-8406-F20D5B525A58}"/>
              </a:ext>
            </a:extLst>
          </p:cNvPr>
          <p:cNvSpPr txBox="1">
            <a:spLocks noChangeArrowheads="1"/>
          </p:cNvSpPr>
          <p:nvPr/>
        </p:nvSpPr>
        <p:spPr bwMode="auto">
          <a:xfrm>
            <a:off x="2000250" y="2374037"/>
            <a:ext cx="2853666" cy="646331"/>
          </a:xfrm>
          <a:prstGeom prst="rect">
            <a:avLst/>
          </a:prstGeom>
          <a:noFill/>
          <a:ln w="9525">
            <a:noFill/>
            <a:miter lim="800000"/>
            <a:headEnd/>
            <a:tailEnd/>
          </a:ln>
        </p:spPr>
        <p:txBody>
          <a:bodyPr wrap="none">
            <a:spAutoFit/>
          </a:bodyPr>
          <a:lstStyle/>
          <a:p>
            <a:pPr defTabSz="914400"/>
            <a:r>
              <a:rPr lang="en-CA" b="1" dirty="0">
                <a:solidFill>
                  <a:prstClr val="black"/>
                </a:solidFill>
                <a:latin typeface="Arial Narrow" panose="020B0606020202030204" pitchFamily="34" charset="0"/>
              </a:rPr>
              <a:t>RRI 0,36 (IC à 95 % 0,26-0,50)</a:t>
            </a:r>
          </a:p>
          <a:p>
            <a:pPr defTabSz="914400"/>
            <a:r>
              <a:rPr lang="en-CA" b="1" dirty="0">
                <a:solidFill>
                  <a:prstClr val="black"/>
                </a:solidFill>
                <a:latin typeface="Arial Narrow" panose="020B0606020202030204" pitchFamily="34" charset="0"/>
              </a:rPr>
              <a:t>P &lt; 0,0001</a:t>
            </a:r>
            <a:endParaRPr lang="en-US" b="1" dirty="0">
              <a:solidFill>
                <a:prstClr val="black"/>
              </a:solidFill>
              <a:latin typeface="Arial Narrow" panose="020B0606020202030204" pitchFamily="34" charset="0"/>
            </a:endParaRPr>
          </a:p>
        </p:txBody>
      </p:sp>
      <p:sp>
        <p:nvSpPr>
          <p:cNvPr id="128" name="TextBox 127">
            <a:extLst>
              <a:ext uri="{FF2B5EF4-FFF2-40B4-BE49-F238E27FC236}">
                <a16:creationId xmlns:a16="http://schemas.microsoft.com/office/drawing/2014/main" id="{6DD49429-8DFB-4293-B3E7-9616D2E23A8D}"/>
              </a:ext>
            </a:extLst>
          </p:cNvPr>
          <p:cNvSpPr txBox="1">
            <a:spLocks noChangeArrowheads="1"/>
          </p:cNvSpPr>
          <p:nvPr/>
        </p:nvSpPr>
        <p:spPr bwMode="auto">
          <a:xfrm>
            <a:off x="6189663" y="3256687"/>
            <a:ext cx="1111202" cy="369332"/>
          </a:xfrm>
          <a:prstGeom prst="rect">
            <a:avLst/>
          </a:prstGeom>
          <a:noFill/>
          <a:ln w="9525">
            <a:noFill/>
            <a:miter lim="800000"/>
            <a:headEnd/>
            <a:tailEnd/>
          </a:ln>
        </p:spPr>
        <p:txBody>
          <a:bodyPr wrap="none">
            <a:spAutoFit/>
          </a:bodyPr>
          <a:lstStyle/>
          <a:p>
            <a:pPr defTabSz="914400"/>
            <a:r>
              <a:rPr lang="en-CA" b="1" dirty="0" err="1">
                <a:solidFill>
                  <a:srgbClr val="30C1D7"/>
                </a:solidFill>
                <a:latin typeface="Arial Narrow" panose="020B0606020202030204" pitchFamily="34" charset="0"/>
              </a:rPr>
              <a:t>Bithérapie</a:t>
            </a:r>
            <a:endParaRPr lang="en-CA" b="1" dirty="0">
              <a:solidFill>
                <a:srgbClr val="30C1D7"/>
              </a:solidFill>
              <a:latin typeface="Arial Narrow" panose="020B0606020202030204" pitchFamily="34" charset="0"/>
            </a:endParaRPr>
          </a:p>
        </p:txBody>
      </p:sp>
      <p:sp>
        <p:nvSpPr>
          <p:cNvPr id="129" name="TextBox 128">
            <a:extLst>
              <a:ext uri="{FF2B5EF4-FFF2-40B4-BE49-F238E27FC236}">
                <a16:creationId xmlns:a16="http://schemas.microsoft.com/office/drawing/2014/main" id="{78527A04-7FEA-4E06-A836-87187E62C047}"/>
              </a:ext>
            </a:extLst>
          </p:cNvPr>
          <p:cNvSpPr txBox="1">
            <a:spLocks noChangeArrowheads="1"/>
          </p:cNvSpPr>
          <p:nvPr/>
        </p:nvSpPr>
        <p:spPr bwMode="auto">
          <a:xfrm>
            <a:off x="6337300" y="2113687"/>
            <a:ext cx="1111202" cy="369332"/>
          </a:xfrm>
          <a:prstGeom prst="rect">
            <a:avLst/>
          </a:prstGeom>
          <a:noFill/>
          <a:ln w="9525">
            <a:noFill/>
            <a:miter lim="800000"/>
            <a:headEnd/>
            <a:tailEnd/>
          </a:ln>
        </p:spPr>
        <p:txBody>
          <a:bodyPr wrap="none">
            <a:spAutoFit/>
          </a:bodyPr>
          <a:lstStyle/>
          <a:p>
            <a:pPr defTabSz="914400"/>
            <a:r>
              <a:rPr lang="en-CA" b="1" dirty="0" err="1">
                <a:solidFill>
                  <a:srgbClr val="19325C"/>
                </a:solidFill>
                <a:latin typeface="Arial Narrow" panose="020B0606020202030204" pitchFamily="34" charset="0"/>
              </a:rPr>
              <a:t>trithérapie</a:t>
            </a:r>
            <a:endParaRPr lang="en-CA" b="1" dirty="0">
              <a:solidFill>
                <a:srgbClr val="19325C"/>
              </a:solidFill>
              <a:latin typeface="Arial Narrow" panose="020B0606020202030204" pitchFamily="34" charset="0"/>
            </a:endParaRPr>
          </a:p>
        </p:txBody>
      </p:sp>
      <p:sp>
        <p:nvSpPr>
          <p:cNvPr id="130" name="TextBox 129">
            <a:extLst>
              <a:ext uri="{FF2B5EF4-FFF2-40B4-BE49-F238E27FC236}">
                <a16:creationId xmlns:a16="http://schemas.microsoft.com/office/drawing/2014/main" id="{5BA43960-2690-42CA-9FDE-E6D2482BED9F}"/>
              </a:ext>
            </a:extLst>
          </p:cNvPr>
          <p:cNvSpPr txBox="1">
            <a:spLocks noChangeArrowheads="1"/>
          </p:cNvSpPr>
          <p:nvPr/>
        </p:nvSpPr>
        <p:spPr bwMode="auto">
          <a:xfrm>
            <a:off x="7794625" y="2429600"/>
            <a:ext cx="723275" cy="369332"/>
          </a:xfrm>
          <a:prstGeom prst="rect">
            <a:avLst/>
          </a:prstGeom>
          <a:noFill/>
          <a:ln w="9525">
            <a:noFill/>
            <a:miter lim="800000"/>
            <a:headEnd/>
            <a:tailEnd/>
          </a:ln>
        </p:spPr>
        <p:txBody>
          <a:bodyPr wrap="none">
            <a:spAutoFit/>
          </a:bodyPr>
          <a:lstStyle/>
          <a:p>
            <a:pPr defTabSz="914400"/>
            <a:r>
              <a:rPr lang="en-CA" b="1" dirty="0">
                <a:solidFill>
                  <a:srgbClr val="19325C"/>
                </a:solidFill>
                <a:latin typeface="Arial Narrow" panose="020B0606020202030204" pitchFamily="34" charset="0"/>
              </a:rPr>
              <a:t>44,4%</a:t>
            </a:r>
          </a:p>
        </p:txBody>
      </p:sp>
      <p:sp>
        <p:nvSpPr>
          <p:cNvPr id="131" name="TextBox 130">
            <a:extLst>
              <a:ext uri="{FF2B5EF4-FFF2-40B4-BE49-F238E27FC236}">
                <a16:creationId xmlns:a16="http://schemas.microsoft.com/office/drawing/2014/main" id="{D802EB98-ACC6-4AEF-8E39-F54E85FD9F2B}"/>
              </a:ext>
            </a:extLst>
          </p:cNvPr>
          <p:cNvSpPr txBox="1">
            <a:spLocks noChangeArrowheads="1"/>
          </p:cNvSpPr>
          <p:nvPr/>
        </p:nvSpPr>
        <p:spPr bwMode="auto">
          <a:xfrm>
            <a:off x="7794625" y="3561487"/>
            <a:ext cx="723275" cy="369332"/>
          </a:xfrm>
          <a:prstGeom prst="rect">
            <a:avLst/>
          </a:prstGeom>
          <a:noFill/>
          <a:ln w="9525">
            <a:noFill/>
            <a:miter lim="800000"/>
            <a:headEnd/>
            <a:tailEnd/>
          </a:ln>
        </p:spPr>
        <p:txBody>
          <a:bodyPr wrap="none">
            <a:spAutoFit/>
          </a:bodyPr>
          <a:lstStyle/>
          <a:p>
            <a:pPr defTabSz="914400"/>
            <a:r>
              <a:rPr lang="en-CA" b="1" dirty="0">
                <a:solidFill>
                  <a:srgbClr val="30C1D7"/>
                </a:solidFill>
                <a:latin typeface="Arial Narrow" panose="020B0606020202030204" pitchFamily="34" charset="0"/>
              </a:rPr>
              <a:t>19,4%</a:t>
            </a:r>
          </a:p>
        </p:txBody>
      </p:sp>
      <p:sp>
        <p:nvSpPr>
          <p:cNvPr id="132" name="TextBox 51">
            <a:extLst>
              <a:ext uri="{FF2B5EF4-FFF2-40B4-BE49-F238E27FC236}">
                <a16:creationId xmlns:a16="http://schemas.microsoft.com/office/drawing/2014/main" id="{4772B6D5-2573-47CB-9BF7-7CA16B3C0AD3}"/>
              </a:ext>
            </a:extLst>
          </p:cNvPr>
          <p:cNvSpPr txBox="1">
            <a:spLocks noChangeArrowheads="1"/>
          </p:cNvSpPr>
          <p:nvPr/>
        </p:nvSpPr>
        <p:spPr bwMode="auto">
          <a:xfrm>
            <a:off x="184964" y="1342697"/>
            <a:ext cx="8947823" cy="461665"/>
          </a:xfrm>
          <a:prstGeom prst="rect">
            <a:avLst/>
          </a:prstGeom>
          <a:noFill/>
          <a:ln w="9525">
            <a:noFill/>
            <a:miter lim="800000"/>
            <a:headEnd/>
            <a:tailEnd/>
          </a:ln>
        </p:spPr>
        <p:txBody>
          <a:bodyPr wrap="square">
            <a:spAutoFit/>
          </a:bodyPr>
          <a:lstStyle/>
          <a:p>
            <a:pPr algn="ctr" defTabSz="914400">
              <a:defRPr/>
            </a:pPr>
            <a:r>
              <a:rPr lang="en-CA" sz="2400" b="1" kern="0" dirty="0">
                <a:solidFill>
                  <a:srgbClr val="2A559A"/>
                </a:solidFill>
                <a:latin typeface="Arial Narrow" panose="020B0606020202030204" pitchFamily="34" charset="0"/>
              </a:rPr>
              <a:t>Tout type </a:t>
            </a:r>
            <a:r>
              <a:rPr lang="en-CA" sz="2400" b="1" kern="0" dirty="0" err="1">
                <a:solidFill>
                  <a:srgbClr val="2A559A"/>
                </a:solidFill>
                <a:latin typeface="Arial Narrow" panose="020B0606020202030204" pitchFamily="34" charset="0"/>
              </a:rPr>
              <a:t>d’hémorragie</a:t>
            </a:r>
            <a:r>
              <a:rPr lang="en-CA" sz="2400" b="1" kern="0" dirty="0">
                <a:solidFill>
                  <a:srgbClr val="2A559A"/>
                </a:solidFill>
                <a:latin typeface="Arial Narrow" panose="020B0606020202030204" pitchFamily="34" charset="0"/>
              </a:rPr>
              <a:t> (N = 573; 69 % FA/FLA)</a:t>
            </a:r>
            <a:endParaRPr lang="en-US" sz="2400" b="1" kern="0" dirty="0">
              <a:solidFill>
                <a:srgbClr val="2A559A"/>
              </a:solidFill>
              <a:latin typeface="Arial Narrow" panose="020B0606020202030204" pitchFamily="34" charset="0"/>
            </a:endParaRPr>
          </a:p>
        </p:txBody>
      </p:sp>
      <p:sp>
        <p:nvSpPr>
          <p:cNvPr id="133" name="Rectangle 6">
            <a:extLst>
              <a:ext uri="{FF2B5EF4-FFF2-40B4-BE49-F238E27FC236}">
                <a16:creationId xmlns:a16="http://schemas.microsoft.com/office/drawing/2014/main" id="{333DEC26-4614-45DC-8681-760A600B5D35}"/>
              </a:ext>
            </a:extLst>
          </p:cNvPr>
          <p:cNvSpPr>
            <a:spLocks noChangeArrowheads="1"/>
          </p:cNvSpPr>
          <p:nvPr/>
        </p:nvSpPr>
        <p:spPr bwMode="auto">
          <a:xfrm>
            <a:off x="0" y="5437377"/>
            <a:ext cx="9137552" cy="588932"/>
          </a:xfrm>
          <a:prstGeom prst="rect">
            <a:avLst/>
          </a:prstGeom>
          <a:solidFill>
            <a:srgbClr val="19325C"/>
          </a:solidFill>
          <a:ln w="28575">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0487" tIns="44450" rIns="90487" bIns="44450"/>
          <a:lstStyle/>
          <a:p>
            <a:pPr marL="285750" indent="-285750" defTabSz="914400" eaLnBrk="0" fontAlgn="base" hangingPunct="0">
              <a:spcBef>
                <a:spcPct val="20000"/>
              </a:spcBef>
              <a:spcAft>
                <a:spcPct val="0"/>
              </a:spcAft>
              <a:buClr>
                <a:prstClr val="white"/>
              </a:buClr>
              <a:buSzPct val="100000"/>
              <a:buFont typeface="Arial" panose="020B0604020202020204" pitchFamily="34" charset="0"/>
              <a:buChar char="•"/>
              <a:defRPr/>
            </a:pPr>
            <a:r>
              <a:rPr lang="fr-CA" sz="1300" b="1" dirty="0">
                <a:solidFill>
                  <a:schemeClr val="bg1"/>
                </a:solidFill>
                <a:latin typeface="Arial Narrow" pitchFamily="34" charset="0"/>
                <a:ea typeface="MS PGothic" pitchFamily="34" charset="-128"/>
              </a:rPr>
              <a:t>Patients chez qui un ACO est indiqué qui ont subi une ICP</a:t>
            </a:r>
          </a:p>
          <a:p>
            <a:pPr marL="285750" indent="-285750" defTabSz="914400" eaLnBrk="0" fontAlgn="base" hangingPunct="0">
              <a:spcBef>
                <a:spcPct val="20000"/>
              </a:spcBef>
              <a:spcAft>
                <a:spcPct val="0"/>
              </a:spcAft>
              <a:buClr>
                <a:prstClr val="white"/>
              </a:buClr>
              <a:buSzPct val="100000"/>
              <a:buFont typeface="Arial" panose="020B0604020202020204" pitchFamily="34" charset="0"/>
              <a:buChar char="•"/>
              <a:defRPr/>
            </a:pPr>
            <a:r>
              <a:rPr lang="fr-CA" sz="1300" b="1" dirty="0">
                <a:solidFill>
                  <a:schemeClr val="bg1"/>
                </a:solidFill>
                <a:latin typeface="Arial Narrow" pitchFamily="34" charset="0"/>
                <a:ea typeface="MS PGothic" pitchFamily="34" charset="-128"/>
              </a:rPr>
              <a:t>Assignés au hasard au </a:t>
            </a:r>
            <a:r>
              <a:rPr lang="fr-CA" sz="1300" b="1" dirty="0" err="1">
                <a:solidFill>
                  <a:schemeClr val="bg1"/>
                </a:solidFill>
                <a:latin typeface="Arial Narrow" pitchFamily="34" charset="0"/>
                <a:ea typeface="MS PGothic" pitchFamily="34" charset="-128"/>
              </a:rPr>
              <a:t>clopidogrel</a:t>
            </a:r>
            <a:r>
              <a:rPr lang="fr-CA" sz="1300" b="1" dirty="0">
                <a:solidFill>
                  <a:schemeClr val="bg1"/>
                </a:solidFill>
                <a:latin typeface="Arial Narrow" pitchFamily="34" charset="0"/>
                <a:ea typeface="MS PGothic" pitchFamily="34" charset="-128"/>
              </a:rPr>
              <a:t> 75 mg po die (bithérapie) vs l’AAS 80-100 mg po die + </a:t>
            </a:r>
            <a:r>
              <a:rPr lang="fr-CA" sz="1300" b="1" dirty="0" err="1">
                <a:solidFill>
                  <a:schemeClr val="bg1"/>
                </a:solidFill>
                <a:latin typeface="Arial Narrow" pitchFamily="34" charset="0"/>
                <a:ea typeface="MS PGothic" pitchFamily="34" charset="-128"/>
              </a:rPr>
              <a:t>clopidogrel</a:t>
            </a:r>
            <a:r>
              <a:rPr lang="fr-CA" sz="1300" b="1" dirty="0">
                <a:solidFill>
                  <a:schemeClr val="bg1"/>
                </a:solidFill>
                <a:latin typeface="Arial Narrow" pitchFamily="34" charset="0"/>
                <a:ea typeface="MS PGothic" pitchFamily="34" charset="-128"/>
              </a:rPr>
              <a:t> 75 mg po die (trithérapie)</a:t>
            </a:r>
            <a:endParaRPr lang="en-US" sz="1300" b="1" kern="0" dirty="0">
              <a:solidFill>
                <a:prstClr val="white"/>
              </a:solidFill>
              <a:latin typeface="Arial Narrow" panose="020B0606020202030204" pitchFamily="34" charset="0"/>
              <a:ea typeface="MS PGothic" pitchFamily="34" charset="-128"/>
            </a:endParaRPr>
          </a:p>
        </p:txBody>
      </p:sp>
      <p:sp>
        <p:nvSpPr>
          <p:cNvPr id="134" name="TextBox 133">
            <a:extLst>
              <a:ext uri="{FF2B5EF4-FFF2-40B4-BE49-F238E27FC236}">
                <a16:creationId xmlns:a16="http://schemas.microsoft.com/office/drawing/2014/main" id="{D09DE5BE-D189-4107-90D1-8A19603ABC85}"/>
              </a:ext>
            </a:extLst>
          </p:cNvPr>
          <p:cNvSpPr txBox="1"/>
          <p:nvPr/>
        </p:nvSpPr>
        <p:spPr>
          <a:xfrm>
            <a:off x="4179754" y="4200838"/>
            <a:ext cx="854721" cy="369332"/>
          </a:xfrm>
          <a:prstGeom prst="rect">
            <a:avLst/>
          </a:prstGeom>
          <a:noFill/>
        </p:spPr>
        <p:txBody>
          <a:bodyPr wrap="none" rtlCol="0">
            <a:spAutoFit/>
          </a:bodyPr>
          <a:lstStyle/>
          <a:p>
            <a:pPr defTabSz="914400">
              <a:defRPr/>
            </a:pPr>
            <a:r>
              <a:rPr lang="en-CA" b="1" kern="0" dirty="0">
                <a:solidFill>
                  <a:sysClr val="windowText" lastClr="000000"/>
                </a:solidFill>
                <a:latin typeface="Arial Narrow" panose="020B0606020202030204" pitchFamily="34" charset="0"/>
              </a:rPr>
              <a:t>N = 563</a:t>
            </a:r>
          </a:p>
        </p:txBody>
      </p:sp>
      <p:pic>
        <p:nvPicPr>
          <p:cNvPr id="42" name="4E92DA43-5712-40E9-AFDC-2C1062C78C6F" descr="7646DFF2-B812-4635-AA57-5171E34E5A45@chrc">
            <a:extLst>
              <a:ext uri="{FF2B5EF4-FFF2-40B4-BE49-F238E27FC236}">
                <a16:creationId xmlns:a16="http://schemas.microsoft.com/office/drawing/2014/main" id="{8E78E939-1B87-4A6A-8FD9-17FE1DB366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7948" y="187171"/>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716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http://clinicaltrials.gov/show/NCT01830543 Oct 2015</a:t>
            </a:r>
          </a:p>
        </p:txBody>
      </p:sp>
      <p:sp>
        <p:nvSpPr>
          <p:cNvPr id="15" name="Rectangle 14">
            <a:extLst>
              <a:ext uri="{FF2B5EF4-FFF2-40B4-BE49-F238E27FC236}">
                <a16:creationId xmlns:a16="http://schemas.microsoft.com/office/drawing/2014/main" id="{9C32BAF7-3319-4B6B-B2B6-6369BD1AF8F2}"/>
              </a:ext>
            </a:extLst>
          </p:cNvPr>
          <p:cNvSpPr/>
          <p:nvPr/>
        </p:nvSpPr>
        <p:spPr>
          <a:xfrm>
            <a:off x="146654" y="182896"/>
            <a:ext cx="7064374" cy="1015663"/>
          </a:xfrm>
          <a:prstGeom prst="rect">
            <a:avLst/>
          </a:prstGeom>
          <a:noFill/>
        </p:spPr>
        <p:txBody>
          <a:bodyPr wrap="square">
            <a:spAutoFit/>
          </a:bodyPr>
          <a:lstStyle/>
          <a:p>
            <a:r>
              <a:rPr lang="en-CA" sz="2800" b="1" dirty="0">
                <a:solidFill>
                  <a:srgbClr val="19325C"/>
                </a:solidFill>
                <a:latin typeface="Arial Narrow" panose="020B0606020202030204" pitchFamily="34" charset="0"/>
                <a:cs typeface="Aharoni" panose="02010803020104030203" pitchFamily="2" charset="-79"/>
              </a:rPr>
              <a:t>Le rivaroxaban chez les patients </a:t>
            </a:r>
            <a:r>
              <a:rPr lang="en-CA" sz="2800" b="1" dirty="0" err="1">
                <a:solidFill>
                  <a:srgbClr val="19325C"/>
                </a:solidFill>
                <a:latin typeface="Arial Narrow" panose="020B0606020202030204" pitchFamily="34" charset="0"/>
                <a:cs typeface="Aharoni" panose="02010803020104030203" pitchFamily="2" charset="-79"/>
              </a:rPr>
              <a:t>atteints</a:t>
            </a:r>
            <a:r>
              <a:rPr lang="en-CA" sz="2800" b="1" dirty="0">
                <a:solidFill>
                  <a:srgbClr val="19325C"/>
                </a:solidFill>
                <a:latin typeface="Arial Narrow" panose="020B0606020202030204" pitchFamily="34" charset="0"/>
                <a:cs typeface="Aharoni" panose="02010803020104030203" pitchFamily="2" charset="-79"/>
              </a:rPr>
              <a:t> de FA </a:t>
            </a:r>
            <a:r>
              <a:rPr lang="en-CA" sz="2800" b="1" dirty="0" err="1">
                <a:solidFill>
                  <a:srgbClr val="19325C"/>
                </a:solidFill>
                <a:latin typeface="Arial Narrow" panose="020B0606020202030204" pitchFamily="34" charset="0"/>
                <a:cs typeface="Aharoni" panose="02010803020104030203" pitchFamily="2" charset="-79"/>
              </a:rPr>
              <a:t>subissant</a:t>
            </a:r>
            <a:r>
              <a:rPr lang="en-CA" sz="2800" b="1" dirty="0">
                <a:solidFill>
                  <a:srgbClr val="19325C"/>
                </a:solidFill>
                <a:latin typeface="Arial Narrow" panose="020B0606020202030204" pitchFamily="34" charset="0"/>
                <a:cs typeface="Aharoni" panose="02010803020104030203" pitchFamily="2" charset="-79"/>
              </a:rPr>
              <a:t> </a:t>
            </a:r>
            <a:r>
              <a:rPr lang="en-CA" sz="2800" b="1" dirty="0" err="1">
                <a:solidFill>
                  <a:srgbClr val="19325C"/>
                </a:solidFill>
                <a:latin typeface="Arial Narrow" panose="020B0606020202030204" pitchFamily="34" charset="0"/>
                <a:cs typeface="Aharoni" panose="02010803020104030203" pitchFamily="2" charset="-79"/>
              </a:rPr>
              <a:t>une</a:t>
            </a:r>
            <a:r>
              <a:rPr lang="en-CA" sz="2800" b="1" dirty="0">
                <a:solidFill>
                  <a:srgbClr val="19325C"/>
                </a:solidFill>
                <a:latin typeface="Arial Narrow" panose="020B0606020202030204" pitchFamily="34" charset="0"/>
                <a:cs typeface="Aharoni" panose="02010803020104030203" pitchFamily="2" charset="-79"/>
              </a:rPr>
              <a:t> ICP :  </a:t>
            </a:r>
            <a:r>
              <a:rPr lang="en-CA" sz="3200" b="1" dirty="0">
                <a:solidFill>
                  <a:srgbClr val="2A559A"/>
                </a:solidFill>
                <a:latin typeface="Arial Narrow" panose="020B0606020202030204" pitchFamily="34" charset="0"/>
                <a:cs typeface="Aharoni" panose="02010803020104030203" pitchFamily="2" charset="-79"/>
              </a:rPr>
              <a:t>PIONEER AF-PCI</a:t>
            </a:r>
            <a:endParaRPr lang="en-CA" sz="2800" b="1" dirty="0">
              <a:solidFill>
                <a:srgbClr val="2A559A"/>
              </a:solidFill>
              <a:latin typeface="Arial Narrow" panose="020B0606020202030204" pitchFamily="34" charset="0"/>
              <a:cs typeface="Aharoni" panose="02010803020104030203" pitchFamily="2" charset="-79"/>
            </a:endParaRPr>
          </a:p>
        </p:txBody>
      </p:sp>
      <p:sp>
        <p:nvSpPr>
          <p:cNvPr id="57" name="Title 1">
            <a:extLst>
              <a:ext uri="{FF2B5EF4-FFF2-40B4-BE49-F238E27FC236}">
                <a16:creationId xmlns:a16="http://schemas.microsoft.com/office/drawing/2014/main" id="{B1600649-01FB-454E-812F-8A3811FD4F89}"/>
              </a:ext>
            </a:extLst>
          </p:cNvPr>
          <p:cNvSpPr txBox="1">
            <a:spLocks/>
          </p:cNvSpPr>
          <p:nvPr/>
        </p:nvSpPr>
        <p:spPr bwMode="auto">
          <a:xfrm>
            <a:off x="4208575" y="4053890"/>
            <a:ext cx="3314700" cy="43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4000" b="1" kern="1200">
                <a:solidFill>
                  <a:schemeClr val="tx1"/>
                </a:solidFill>
                <a:latin typeface="+mj-lt"/>
                <a:ea typeface="+mj-ea"/>
                <a:cs typeface="+mj-cs"/>
              </a:defRPr>
            </a:lvl1pPr>
            <a:lvl2pPr algn="l" rtl="0" fontAlgn="base">
              <a:lnSpc>
                <a:spcPct val="90000"/>
              </a:lnSpc>
              <a:spcBef>
                <a:spcPct val="0"/>
              </a:spcBef>
              <a:spcAft>
                <a:spcPct val="0"/>
              </a:spcAft>
              <a:defRPr sz="4000" b="1">
                <a:solidFill>
                  <a:schemeClr val="tx1"/>
                </a:solidFill>
                <a:latin typeface="Franklin Gothic Medium" pitchFamily="34" charset="0"/>
              </a:defRPr>
            </a:lvl2pPr>
            <a:lvl3pPr algn="l" rtl="0" fontAlgn="base">
              <a:lnSpc>
                <a:spcPct val="90000"/>
              </a:lnSpc>
              <a:spcBef>
                <a:spcPct val="0"/>
              </a:spcBef>
              <a:spcAft>
                <a:spcPct val="0"/>
              </a:spcAft>
              <a:defRPr sz="4000" b="1">
                <a:solidFill>
                  <a:schemeClr val="tx1"/>
                </a:solidFill>
                <a:latin typeface="Franklin Gothic Medium" pitchFamily="34" charset="0"/>
              </a:defRPr>
            </a:lvl3pPr>
            <a:lvl4pPr algn="l" rtl="0" fontAlgn="base">
              <a:lnSpc>
                <a:spcPct val="90000"/>
              </a:lnSpc>
              <a:spcBef>
                <a:spcPct val="0"/>
              </a:spcBef>
              <a:spcAft>
                <a:spcPct val="0"/>
              </a:spcAft>
              <a:defRPr sz="4000" b="1">
                <a:solidFill>
                  <a:schemeClr val="tx1"/>
                </a:solidFill>
                <a:latin typeface="Franklin Gothic Medium" pitchFamily="34" charset="0"/>
              </a:defRPr>
            </a:lvl4pPr>
            <a:lvl5pPr algn="l" rtl="0" fontAlgn="base">
              <a:lnSpc>
                <a:spcPct val="90000"/>
              </a:lnSpc>
              <a:spcBef>
                <a:spcPct val="0"/>
              </a:spcBef>
              <a:spcAft>
                <a:spcPct val="0"/>
              </a:spcAft>
              <a:defRPr sz="4000" b="1">
                <a:solidFill>
                  <a:schemeClr val="tx1"/>
                </a:solidFill>
                <a:latin typeface="Franklin Gothic Medium" pitchFamily="34" charset="0"/>
              </a:defRPr>
            </a:lvl5pPr>
            <a:lvl6pPr marL="457200" algn="l" rtl="0" fontAlgn="base">
              <a:lnSpc>
                <a:spcPct val="90000"/>
              </a:lnSpc>
              <a:spcBef>
                <a:spcPct val="0"/>
              </a:spcBef>
              <a:spcAft>
                <a:spcPct val="0"/>
              </a:spcAft>
              <a:defRPr sz="4000" b="1">
                <a:solidFill>
                  <a:schemeClr val="tx1"/>
                </a:solidFill>
                <a:latin typeface="Franklin Gothic Medium" pitchFamily="34" charset="0"/>
              </a:defRPr>
            </a:lvl6pPr>
            <a:lvl7pPr marL="914400" algn="l" rtl="0" fontAlgn="base">
              <a:lnSpc>
                <a:spcPct val="90000"/>
              </a:lnSpc>
              <a:spcBef>
                <a:spcPct val="0"/>
              </a:spcBef>
              <a:spcAft>
                <a:spcPct val="0"/>
              </a:spcAft>
              <a:defRPr sz="4000" b="1">
                <a:solidFill>
                  <a:schemeClr val="tx1"/>
                </a:solidFill>
                <a:latin typeface="Franklin Gothic Medium" pitchFamily="34" charset="0"/>
              </a:defRPr>
            </a:lvl7pPr>
            <a:lvl8pPr marL="1371600" algn="l" rtl="0" fontAlgn="base">
              <a:lnSpc>
                <a:spcPct val="90000"/>
              </a:lnSpc>
              <a:spcBef>
                <a:spcPct val="0"/>
              </a:spcBef>
              <a:spcAft>
                <a:spcPct val="0"/>
              </a:spcAft>
              <a:defRPr sz="4000" b="1">
                <a:solidFill>
                  <a:schemeClr val="tx1"/>
                </a:solidFill>
                <a:latin typeface="Franklin Gothic Medium" pitchFamily="34" charset="0"/>
              </a:defRPr>
            </a:lvl8pPr>
            <a:lvl9pPr marL="1828800" algn="l" rtl="0" fontAlgn="base">
              <a:lnSpc>
                <a:spcPct val="90000"/>
              </a:lnSpc>
              <a:spcBef>
                <a:spcPct val="0"/>
              </a:spcBef>
              <a:spcAft>
                <a:spcPct val="0"/>
              </a:spcAft>
              <a:defRPr sz="4000" b="1">
                <a:solidFill>
                  <a:schemeClr val="tx1"/>
                </a:solidFill>
                <a:latin typeface="Franklin Gothic Medium" pitchFamily="34" charset="0"/>
              </a:defRPr>
            </a:lvl9pPr>
          </a:lstStyle>
          <a:p>
            <a:pPr defTabSz="685783">
              <a:defRPr/>
            </a:pPr>
            <a:endParaRPr lang="en-US" altLang="en-US" sz="1800" dirty="0">
              <a:solidFill>
                <a:srgbClr val="000000"/>
              </a:solidFill>
              <a:latin typeface="Arial Narrow" panose="020B0606020202030204" pitchFamily="34" charset="0"/>
            </a:endParaRPr>
          </a:p>
        </p:txBody>
      </p:sp>
      <p:cxnSp>
        <p:nvCxnSpPr>
          <p:cNvPr id="58" name="Straight Arrow Connector 42">
            <a:extLst>
              <a:ext uri="{FF2B5EF4-FFF2-40B4-BE49-F238E27FC236}">
                <a16:creationId xmlns:a16="http://schemas.microsoft.com/office/drawing/2014/main" id="{F59D61FD-843C-4CC0-A449-8A10CC459372}"/>
              </a:ext>
            </a:extLst>
          </p:cNvPr>
          <p:cNvCxnSpPr>
            <a:cxnSpLocks/>
          </p:cNvCxnSpPr>
          <p:nvPr/>
        </p:nvCxnSpPr>
        <p:spPr>
          <a:xfrm rot="5400000">
            <a:off x="7832874" y="1743091"/>
            <a:ext cx="402828" cy="392498"/>
          </a:xfrm>
          <a:prstGeom prst="bentConnector3">
            <a:avLst>
              <a:gd name="adj1" fmla="val -5429"/>
            </a:avLst>
          </a:prstGeom>
          <a:noFill/>
          <a:ln w="57150" cap="flat" cmpd="sng" algn="ctr">
            <a:solidFill>
              <a:sysClr val="windowText" lastClr="000000">
                <a:lumMod val="75000"/>
                <a:lumOff val="25000"/>
              </a:sysClr>
            </a:solidFill>
            <a:prstDash val="solid"/>
            <a:headEnd type="none" w="med" len="med"/>
            <a:tailEnd type="triangle" w="med" len="med"/>
          </a:ln>
          <a:effectLst/>
        </p:spPr>
      </p:cxnSp>
      <p:grpSp>
        <p:nvGrpSpPr>
          <p:cNvPr id="59" name="Group 1030">
            <a:extLst>
              <a:ext uri="{FF2B5EF4-FFF2-40B4-BE49-F238E27FC236}">
                <a16:creationId xmlns:a16="http://schemas.microsoft.com/office/drawing/2014/main" id="{28A6D730-A634-4F3B-9D9A-F1AEAC97F6ED}"/>
              </a:ext>
            </a:extLst>
          </p:cNvPr>
          <p:cNvGrpSpPr>
            <a:grpSpLocks/>
          </p:cNvGrpSpPr>
          <p:nvPr/>
        </p:nvGrpSpPr>
        <p:grpSpPr bwMode="auto">
          <a:xfrm>
            <a:off x="2429703" y="2057849"/>
            <a:ext cx="5342021" cy="518618"/>
            <a:chOff x="3167980" y="1531939"/>
            <a:chExt cx="5367814" cy="995598"/>
          </a:xfrm>
          <a:solidFill>
            <a:srgbClr val="4551C7"/>
          </a:solidFill>
        </p:grpSpPr>
        <p:sp>
          <p:nvSpPr>
            <p:cNvPr id="60" name="Rounded Rectangle 70">
              <a:extLst>
                <a:ext uri="{FF2B5EF4-FFF2-40B4-BE49-F238E27FC236}">
                  <a16:creationId xmlns:a16="http://schemas.microsoft.com/office/drawing/2014/main" id="{C124DEC3-010D-416D-A848-58CA6AA14B45}"/>
                </a:ext>
              </a:extLst>
            </p:cNvPr>
            <p:cNvSpPr/>
            <p:nvPr/>
          </p:nvSpPr>
          <p:spPr>
            <a:xfrm>
              <a:off x="3681079" y="1531939"/>
              <a:ext cx="4854715" cy="995598"/>
            </a:xfrm>
            <a:prstGeom prst="roundRect">
              <a:avLst>
                <a:gd name="adj" fmla="val 8106"/>
              </a:avLst>
            </a:prstGeom>
            <a:solidFill>
              <a:srgbClr val="2A559A"/>
            </a:solidFill>
            <a:ln w="25400" cap="flat" cmpd="sng" algn="ctr">
              <a:noFill/>
              <a:prstDash val="solid"/>
            </a:ln>
            <a:effectLst>
              <a:outerShdw blurRad="50800" dist="38100" dir="2700000" algn="tl" rotWithShape="0">
                <a:prstClr val="black">
                  <a:alpha val="40000"/>
                </a:prstClr>
              </a:outerShdw>
            </a:effectLst>
          </p:spPr>
          <p:txBody>
            <a:bodyPr anchor="ctr"/>
            <a:lstStyle/>
            <a:p>
              <a:pPr algn="ctr" defTabSz="685783">
                <a:defRPr/>
              </a:pPr>
              <a:r>
                <a:rPr lang="en-US" sz="1200" b="1" kern="0" dirty="0">
                  <a:solidFill>
                    <a:srgbClr val="FFFFFF"/>
                  </a:solidFill>
                  <a:latin typeface="Arial Narrow" panose="020B0606020202030204" pitchFamily="34" charset="0"/>
                </a:rPr>
                <a:t>Riva 15 mg </a:t>
              </a:r>
              <a:r>
                <a:rPr lang="en-US" sz="1200" b="1" kern="0" dirty="0" err="1">
                  <a:solidFill>
                    <a:srgbClr val="FFFFFF"/>
                  </a:solidFill>
                  <a:latin typeface="Arial Narrow" panose="020B0606020202030204" pitchFamily="34" charset="0"/>
                </a:rPr>
                <a:t>qd</a:t>
              </a:r>
              <a:r>
                <a:rPr lang="en-US" sz="1200" b="1" kern="0" dirty="0">
                  <a:solidFill>
                    <a:srgbClr val="FFFFFF"/>
                  </a:solidFill>
                  <a:latin typeface="Arial Narrow" panose="020B0606020202030204" pitchFamily="34" charset="0"/>
                </a:rPr>
                <a:t>*</a:t>
              </a:r>
              <a:br>
                <a:rPr lang="en-US" sz="1200" b="1" kern="0" dirty="0">
                  <a:solidFill>
                    <a:srgbClr val="FFFFFF"/>
                  </a:solidFill>
                  <a:latin typeface="Arial Narrow" panose="020B0606020202030204" pitchFamily="34" charset="0"/>
                </a:rPr>
              </a:br>
              <a:r>
                <a:rPr lang="en-US" sz="1200" b="1" kern="0" dirty="0" err="1">
                  <a:solidFill>
                    <a:srgbClr val="FFFFFF"/>
                  </a:solidFill>
                  <a:latin typeface="Arial Narrow" panose="020B0606020202030204" pitchFamily="34" charset="0"/>
                </a:rPr>
                <a:t>Clopidogrel</a:t>
              </a:r>
              <a:r>
                <a:rPr lang="en-US" sz="1200" b="1" kern="0" dirty="0">
                  <a:solidFill>
                    <a:srgbClr val="FFFFFF"/>
                  </a:solidFill>
                  <a:latin typeface="Arial Narrow" panose="020B0606020202030204" pitchFamily="34" charset="0"/>
                </a:rPr>
                <a:t> 75 mg </a:t>
              </a:r>
              <a:r>
                <a:rPr lang="en-US" sz="1200" b="1" kern="0" dirty="0" err="1">
                  <a:solidFill>
                    <a:srgbClr val="FFFFFF"/>
                  </a:solidFill>
                  <a:latin typeface="Arial Narrow" panose="020B0606020202030204" pitchFamily="34" charset="0"/>
                </a:rPr>
                <a:t>qd</a:t>
              </a:r>
              <a:r>
                <a:rPr lang="en-US" sz="1200" b="1" kern="0" baseline="30000" dirty="0">
                  <a:solidFill>
                    <a:srgbClr val="FFFFFF"/>
                  </a:solidFill>
                  <a:latin typeface="Arial Narrow" panose="020B0606020202030204" pitchFamily="34" charset="0"/>
                </a:rPr>
                <a:t>†</a:t>
              </a:r>
            </a:p>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30000" noProof="0" dirty="0">
                <a:ln>
                  <a:noFill/>
                </a:ln>
                <a:solidFill>
                  <a:prstClr val="white"/>
                </a:solidFill>
                <a:effectLst/>
                <a:uLnTx/>
                <a:uFillTx/>
                <a:latin typeface="Arial Narrow" panose="020B0606020202030204" pitchFamily="34" charset="0"/>
              </a:endParaRPr>
            </a:p>
          </p:txBody>
        </p:sp>
        <p:cxnSp>
          <p:nvCxnSpPr>
            <p:cNvPr id="61" name="Straight Arrow Connector 60">
              <a:extLst>
                <a:ext uri="{FF2B5EF4-FFF2-40B4-BE49-F238E27FC236}">
                  <a16:creationId xmlns:a16="http://schemas.microsoft.com/office/drawing/2014/main" id="{12900B61-37F4-40B3-A7E3-A41EB9241601}"/>
                </a:ext>
              </a:extLst>
            </p:cNvPr>
            <p:cNvCxnSpPr/>
            <p:nvPr/>
          </p:nvCxnSpPr>
          <p:spPr>
            <a:xfrm>
              <a:off x="3167980" y="1960500"/>
              <a:ext cx="501087" cy="1714"/>
            </a:xfrm>
            <a:prstGeom prst="straightConnector1">
              <a:avLst/>
            </a:prstGeom>
            <a:grpFill/>
            <a:ln w="57150" cap="flat" cmpd="sng" algn="ctr">
              <a:solidFill>
                <a:sysClr val="windowText" lastClr="000000">
                  <a:lumMod val="65000"/>
                  <a:lumOff val="35000"/>
                </a:sysClr>
              </a:solidFill>
              <a:prstDash val="solid"/>
              <a:headEnd type="none" w="med" len="med"/>
              <a:tailEnd type="triangle" w="med" len="med"/>
            </a:ln>
            <a:effectLst/>
          </p:spPr>
        </p:cxnSp>
      </p:grpSp>
      <p:sp>
        <p:nvSpPr>
          <p:cNvPr id="62" name="Text Box 22">
            <a:extLst>
              <a:ext uri="{FF2B5EF4-FFF2-40B4-BE49-F238E27FC236}">
                <a16:creationId xmlns:a16="http://schemas.microsoft.com/office/drawing/2014/main" id="{AF77066E-333E-405A-B647-2CBA356ED18A}"/>
              </a:ext>
            </a:extLst>
          </p:cNvPr>
          <p:cNvSpPr txBox="1">
            <a:spLocks noChangeArrowheads="1"/>
          </p:cNvSpPr>
          <p:nvPr/>
        </p:nvSpPr>
        <p:spPr bwMode="auto">
          <a:xfrm>
            <a:off x="5361865" y="2927764"/>
            <a:ext cx="2410277" cy="503471"/>
          </a:xfrm>
          <a:prstGeom prst="roundRect">
            <a:avLst>
              <a:gd name="adj" fmla="val 6693"/>
            </a:avLst>
          </a:prstGeom>
          <a:solidFill>
            <a:srgbClr val="DCF4F8"/>
          </a:solidFill>
          <a:ln w="25400" cap="flat" cmpd="sng" algn="ctr">
            <a:noFill/>
            <a:prstDash val="solid"/>
          </a:ln>
          <a:effectLst/>
        </p:spPr>
        <p:txBody>
          <a:bodyPr anchor="ctr"/>
          <a:lstStyle>
            <a:defPPr>
              <a:defRPr lang="en-US"/>
            </a:defPPr>
            <a:lvl1pPr algn="ctr">
              <a:defRPr sz="16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83">
              <a:defRPr/>
            </a:pPr>
            <a:r>
              <a:rPr lang="en-US" sz="1100" kern="0" dirty="0">
                <a:solidFill>
                  <a:srgbClr val="000000"/>
                </a:solidFill>
                <a:latin typeface="Arial Narrow" panose="020B0606020202030204" pitchFamily="34" charset="0"/>
              </a:rPr>
              <a:t>Riva 15 mg </a:t>
            </a:r>
            <a:r>
              <a:rPr lang="en-US" sz="1100" kern="0" dirty="0" err="1">
                <a:solidFill>
                  <a:srgbClr val="000000"/>
                </a:solidFill>
                <a:latin typeface="Arial Narrow" panose="020B0606020202030204" pitchFamily="34" charset="0"/>
              </a:rPr>
              <a:t>qd</a:t>
            </a:r>
            <a:endParaRPr lang="en-US" sz="1100" kern="0" dirty="0">
              <a:solidFill>
                <a:srgbClr val="000000"/>
              </a:solidFill>
              <a:latin typeface="Arial Narrow" panose="020B0606020202030204" pitchFamily="34" charset="0"/>
            </a:endParaRPr>
          </a:p>
          <a:p>
            <a:pPr defTabSz="685783">
              <a:defRPr/>
            </a:pPr>
            <a:r>
              <a:rPr lang="en-US" sz="1100" kern="0" dirty="0" err="1">
                <a:solidFill>
                  <a:srgbClr val="000000"/>
                </a:solidFill>
                <a:latin typeface="Arial Narrow" panose="020B0606020202030204" pitchFamily="34" charset="0"/>
              </a:rPr>
              <a:t>Aspirine</a:t>
            </a:r>
            <a:r>
              <a:rPr lang="en-US" sz="1100" kern="0" dirty="0">
                <a:solidFill>
                  <a:srgbClr val="000000"/>
                </a:solidFill>
                <a:latin typeface="Arial Narrow" panose="020B0606020202030204" pitchFamily="34" charset="0"/>
              </a:rPr>
              <a:t> 75-100 mg </a:t>
            </a:r>
            <a:r>
              <a:rPr lang="en-US" sz="1100" kern="0" dirty="0" err="1">
                <a:solidFill>
                  <a:srgbClr val="000000"/>
                </a:solidFill>
                <a:latin typeface="Arial Narrow" panose="020B0606020202030204" pitchFamily="34" charset="0"/>
              </a:rPr>
              <a:t>qd</a:t>
            </a:r>
            <a:endParaRPr lang="en-US" sz="1100" kern="0" dirty="0">
              <a:solidFill>
                <a:srgbClr val="000000"/>
              </a:solidFill>
              <a:latin typeface="Arial Narrow" panose="020B0606020202030204" pitchFamily="34" charset="0"/>
            </a:endParaRPr>
          </a:p>
        </p:txBody>
      </p:sp>
      <p:sp>
        <p:nvSpPr>
          <p:cNvPr id="63" name="Rounded Rectangle 69">
            <a:extLst>
              <a:ext uri="{FF2B5EF4-FFF2-40B4-BE49-F238E27FC236}">
                <a16:creationId xmlns:a16="http://schemas.microsoft.com/office/drawing/2014/main" id="{F611FA23-C8B8-4148-A73B-7AAA5DB8E32C}"/>
              </a:ext>
            </a:extLst>
          </p:cNvPr>
          <p:cNvSpPr/>
          <p:nvPr/>
        </p:nvSpPr>
        <p:spPr>
          <a:xfrm>
            <a:off x="2949466" y="2920094"/>
            <a:ext cx="2411982" cy="502466"/>
          </a:xfrm>
          <a:prstGeom prst="roundRect">
            <a:avLst>
              <a:gd name="adj" fmla="val 8106"/>
            </a:avLst>
          </a:prstGeom>
          <a:solidFill>
            <a:srgbClr val="99DFEB"/>
          </a:solidFill>
          <a:ln w="25400" cap="flat" cmpd="sng" algn="ctr">
            <a:noFill/>
            <a:prstDash val="solid"/>
          </a:ln>
          <a:effectLst/>
        </p:spPr>
        <p:txBody>
          <a:bodyPr anchor="ctr"/>
          <a:lstStyle/>
          <a:p>
            <a:pPr lvl="1" defTabSz="685783">
              <a:lnSpc>
                <a:spcPct val="90000"/>
              </a:lnSpc>
              <a:defRPr/>
            </a:pPr>
            <a:r>
              <a:rPr lang="en-US" sz="1100" b="1" kern="0" dirty="0">
                <a:latin typeface="Arial Narrow" panose="020B0606020202030204" pitchFamily="34" charset="0"/>
              </a:rPr>
              <a:t>Riva 2,5 mg bid</a:t>
            </a:r>
            <a:br>
              <a:rPr lang="en-US" sz="1100" b="1" kern="0" dirty="0">
                <a:latin typeface="Arial Narrow" panose="020B0606020202030204" pitchFamily="34" charset="0"/>
              </a:rPr>
            </a:br>
            <a:r>
              <a:rPr lang="en-US" sz="1100" b="1" kern="0" dirty="0" err="1">
                <a:latin typeface="Arial Narrow" panose="020B0606020202030204" pitchFamily="34" charset="0"/>
              </a:rPr>
              <a:t>Clopidogrel</a:t>
            </a:r>
            <a:r>
              <a:rPr lang="en-US" sz="1100" b="1" kern="0" dirty="0">
                <a:latin typeface="Arial Narrow" panose="020B0606020202030204" pitchFamily="34" charset="0"/>
              </a:rPr>
              <a:t> 75 mg  </a:t>
            </a:r>
            <a:r>
              <a:rPr lang="en-US" sz="1100" b="1" kern="0" dirty="0" err="1">
                <a:latin typeface="Arial Narrow" panose="020B0606020202030204" pitchFamily="34" charset="0"/>
              </a:rPr>
              <a:t>qd</a:t>
            </a:r>
            <a:r>
              <a:rPr lang="en-US" sz="1100" b="1" kern="0" baseline="30000" dirty="0">
                <a:latin typeface="Arial Narrow" panose="020B0606020202030204" pitchFamily="34" charset="0"/>
              </a:rPr>
              <a:t>†</a:t>
            </a:r>
          </a:p>
          <a:p>
            <a:pPr lvl="1" defTabSz="685783">
              <a:lnSpc>
                <a:spcPct val="90000"/>
              </a:lnSpc>
              <a:defRPr/>
            </a:pPr>
            <a:r>
              <a:rPr lang="en-US" sz="1100" b="1" kern="0" dirty="0">
                <a:latin typeface="Arial Narrow" panose="020B0606020202030204" pitchFamily="34" charset="0"/>
              </a:rPr>
              <a:t>Aspirin e 75-100 mg </a:t>
            </a:r>
            <a:r>
              <a:rPr lang="en-US" sz="1100" b="1" kern="0" dirty="0" err="1">
                <a:latin typeface="Arial Narrow" panose="020B0606020202030204" pitchFamily="34" charset="0"/>
              </a:rPr>
              <a:t>qd</a:t>
            </a:r>
            <a:r>
              <a:rPr lang="en-US" sz="1100" b="1" kern="0" baseline="30000" dirty="0">
                <a:latin typeface="Arial Narrow" panose="020B0606020202030204" pitchFamily="34" charset="0"/>
              </a:rPr>
              <a:t>‡</a:t>
            </a:r>
            <a:endParaRPr lang="en-US" sz="1100" b="1" kern="0" dirty="0">
              <a:latin typeface="Arial Narrow" panose="020B0606020202030204" pitchFamily="34" charset="0"/>
            </a:endParaRPr>
          </a:p>
        </p:txBody>
      </p:sp>
      <p:cxnSp>
        <p:nvCxnSpPr>
          <p:cNvPr id="64" name="Straight Arrow Connector 63">
            <a:extLst>
              <a:ext uri="{FF2B5EF4-FFF2-40B4-BE49-F238E27FC236}">
                <a16:creationId xmlns:a16="http://schemas.microsoft.com/office/drawing/2014/main" id="{CF0B4536-F5FB-441D-8EFF-8C968D6128B6}"/>
              </a:ext>
            </a:extLst>
          </p:cNvPr>
          <p:cNvCxnSpPr/>
          <p:nvPr/>
        </p:nvCxnSpPr>
        <p:spPr>
          <a:xfrm>
            <a:off x="2427875" y="3132257"/>
            <a:ext cx="513617" cy="447"/>
          </a:xfrm>
          <a:prstGeom prst="straightConnector1">
            <a:avLst/>
          </a:prstGeom>
          <a:noFill/>
          <a:ln w="57150" cap="flat" cmpd="sng" algn="ctr">
            <a:solidFill>
              <a:sysClr val="windowText" lastClr="000000">
                <a:lumMod val="65000"/>
                <a:lumOff val="35000"/>
              </a:sysClr>
            </a:solidFill>
            <a:prstDash val="solid"/>
            <a:headEnd type="none" w="med" len="med"/>
            <a:tailEnd type="triangle" w="med" len="med"/>
          </a:ln>
          <a:effectLst/>
        </p:spPr>
      </p:cxnSp>
      <p:sp>
        <p:nvSpPr>
          <p:cNvPr id="65" name="Text Box 23">
            <a:extLst>
              <a:ext uri="{FF2B5EF4-FFF2-40B4-BE49-F238E27FC236}">
                <a16:creationId xmlns:a16="http://schemas.microsoft.com/office/drawing/2014/main" id="{246AF656-59ED-4012-AFF5-7CADFF88E7BD}"/>
              </a:ext>
            </a:extLst>
          </p:cNvPr>
          <p:cNvSpPr txBox="1">
            <a:spLocks noChangeArrowheads="1"/>
          </p:cNvSpPr>
          <p:nvPr/>
        </p:nvSpPr>
        <p:spPr bwMode="auto">
          <a:xfrm>
            <a:off x="5342521" y="3726895"/>
            <a:ext cx="2418568" cy="548640"/>
          </a:xfrm>
          <a:prstGeom prst="roundRect">
            <a:avLst>
              <a:gd name="adj" fmla="val 5585"/>
            </a:avLst>
          </a:prstGeom>
          <a:solidFill>
            <a:srgbClr val="002060"/>
          </a:solidFill>
          <a:ln w="25400" cap="flat" cmpd="sng" algn="ctr">
            <a:noFill/>
            <a:prstDash val="solid"/>
          </a:ln>
          <a:effectLst/>
        </p:spPr>
        <p:txBody>
          <a:bodyPr lIns="0" rIns="0" anchor="ctr"/>
          <a:lstStyle>
            <a:defPPr>
              <a:defRPr lang="en-US"/>
            </a:defPPr>
            <a:lvl1pPr algn="ctr">
              <a:defRPr sz="16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83">
              <a:defRPr/>
            </a:pPr>
            <a:r>
              <a:rPr lang="en-US" sz="1100" kern="0" dirty="0">
                <a:solidFill>
                  <a:srgbClr val="FFFFFF"/>
                </a:solidFill>
                <a:latin typeface="Arial Narrow" panose="020B0606020202030204" pitchFamily="34" charset="0"/>
              </a:rPr>
              <a:t>AVK </a:t>
            </a:r>
            <a:r>
              <a:rPr lang="en-US" sz="1100" b="0" kern="0" dirty="0">
                <a:solidFill>
                  <a:srgbClr val="FFFFFF"/>
                </a:solidFill>
                <a:latin typeface="Arial Narrow" panose="020B0606020202030204" pitchFamily="34" charset="0"/>
              </a:rPr>
              <a:t>(INR </a:t>
            </a:r>
            <a:r>
              <a:rPr lang="en-US" sz="1100" b="0" kern="0" dirty="0" err="1">
                <a:solidFill>
                  <a:srgbClr val="FFFFFF"/>
                </a:solidFill>
                <a:latin typeface="Arial Narrow" panose="020B0606020202030204" pitchFamily="34" charset="0"/>
              </a:rPr>
              <a:t>cible</a:t>
            </a:r>
            <a:r>
              <a:rPr lang="en-US" sz="1100" b="0" kern="0" dirty="0">
                <a:solidFill>
                  <a:srgbClr val="FFFFFF"/>
                </a:solidFill>
                <a:latin typeface="Arial Narrow" panose="020B0606020202030204" pitchFamily="34" charset="0"/>
              </a:rPr>
              <a:t> 2,0-3,0)</a:t>
            </a:r>
            <a:br>
              <a:rPr lang="en-US" sz="1100" b="0" kern="0" dirty="0">
                <a:solidFill>
                  <a:srgbClr val="FFFFFF"/>
                </a:solidFill>
                <a:latin typeface="Arial Narrow" panose="020B0606020202030204" pitchFamily="34" charset="0"/>
              </a:rPr>
            </a:br>
            <a:r>
              <a:rPr lang="en-US" sz="1100" kern="0" dirty="0" err="1">
                <a:solidFill>
                  <a:srgbClr val="FFFFFF"/>
                </a:solidFill>
                <a:latin typeface="Arial Narrow" panose="020B0606020202030204" pitchFamily="34" charset="0"/>
              </a:rPr>
              <a:t>Aspirine</a:t>
            </a:r>
            <a:r>
              <a:rPr lang="en-US" sz="1100" kern="0" dirty="0">
                <a:solidFill>
                  <a:srgbClr val="FFFFFF"/>
                </a:solidFill>
                <a:latin typeface="Arial Narrow" panose="020B0606020202030204" pitchFamily="34" charset="0"/>
              </a:rPr>
              <a:t> 75-100 mg </a:t>
            </a:r>
            <a:r>
              <a:rPr lang="en-US" sz="1100" kern="0" dirty="0" err="1">
                <a:solidFill>
                  <a:srgbClr val="FFFFFF"/>
                </a:solidFill>
                <a:latin typeface="Arial Narrow" panose="020B0606020202030204" pitchFamily="34" charset="0"/>
              </a:rPr>
              <a:t>qd</a:t>
            </a:r>
            <a:endParaRPr lang="en-US" sz="1100" kern="0" dirty="0">
              <a:solidFill>
                <a:srgbClr val="FFFFFF"/>
              </a:solidFill>
              <a:latin typeface="Arial Narrow" panose="020B0606020202030204" pitchFamily="34" charset="0"/>
            </a:endParaRPr>
          </a:p>
        </p:txBody>
      </p:sp>
      <p:sp>
        <p:nvSpPr>
          <p:cNvPr id="66" name="Rounded Rectangle 66">
            <a:extLst>
              <a:ext uri="{FF2B5EF4-FFF2-40B4-BE49-F238E27FC236}">
                <a16:creationId xmlns:a16="http://schemas.microsoft.com/office/drawing/2014/main" id="{CF8FD1A4-474F-470C-90E7-653DF7AA97BE}"/>
              </a:ext>
            </a:extLst>
          </p:cNvPr>
          <p:cNvSpPr/>
          <p:nvPr/>
        </p:nvSpPr>
        <p:spPr bwMode="auto">
          <a:xfrm>
            <a:off x="2940733" y="3724676"/>
            <a:ext cx="2408215" cy="548640"/>
          </a:xfrm>
          <a:prstGeom prst="roundRect">
            <a:avLst>
              <a:gd name="adj" fmla="val 8106"/>
            </a:avLst>
          </a:prstGeom>
          <a:solidFill>
            <a:srgbClr val="273080"/>
          </a:solidFill>
          <a:ln w="25400" cap="flat" cmpd="sng" algn="ctr">
            <a:noFill/>
            <a:prstDash val="solid"/>
          </a:ln>
          <a:effectLst/>
        </p:spPr>
        <p:txBody>
          <a:bodyPr lIns="0" rIns="0" anchor="ctr"/>
          <a:lstStyle/>
          <a:p>
            <a:pPr algn="ctr" defTabSz="685783">
              <a:lnSpc>
                <a:spcPct val="90000"/>
              </a:lnSpc>
              <a:defRPr/>
            </a:pPr>
            <a:r>
              <a:rPr lang="en-US" sz="1100" b="1" kern="0" dirty="0">
                <a:solidFill>
                  <a:prstClr val="white"/>
                </a:solidFill>
                <a:latin typeface="Arial Narrow" panose="020B0606020202030204" pitchFamily="34" charset="0"/>
              </a:rPr>
              <a:t>AVK </a:t>
            </a:r>
            <a:r>
              <a:rPr lang="en-US" sz="1100" kern="0" dirty="0">
                <a:solidFill>
                  <a:prstClr val="white"/>
                </a:solidFill>
                <a:latin typeface="Arial Narrow" panose="020B0606020202030204" pitchFamily="34" charset="0"/>
              </a:rPr>
              <a:t>(tar INR 2,0-2,5/3,0)</a:t>
            </a:r>
            <a:br>
              <a:rPr lang="en-US" sz="1100" kern="0" dirty="0">
                <a:solidFill>
                  <a:prstClr val="white"/>
                </a:solidFill>
                <a:latin typeface="Arial Narrow" panose="020B0606020202030204" pitchFamily="34" charset="0"/>
              </a:rPr>
            </a:br>
            <a:r>
              <a:rPr lang="en-US" sz="1100" b="1" kern="0" dirty="0">
                <a:solidFill>
                  <a:prstClr val="white"/>
                </a:solidFill>
                <a:latin typeface="Arial Narrow" panose="020B0606020202030204" pitchFamily="34" charset="0"/>
              </a:rPr>
              <a:t>Clopidogrel 75 mg </a:t>
            </a:r>
            <a:r>
              <a:rPr lang="en-US" sz="1100" b="1" kern="0" dirty="0" err="1">
                <a:solidFill>
                  <a:prstClr val="white"/>
                </a:solidFill>
                <a:latin typeface="Arial Narrow" panose="020B0606020202030204" pitchFamily="34" charset="0"/>
              </a:rPr>
              <a:t>qd</a:t>
            </a:r>
            <a:r>
              <a:rPr lang="en-US" sz="1100" b="1" kern="0" baseline="30000" dirty="0">
                <a:solidFill>
                  <a:prstClr val="white"/>
                </a:solidFill>
                <a:latin typeface="Arial Narrow" panose="020B0606020202030204" pitchFamily="34" charset="0"/>
              </a:rPr>
              <a:t>†</a:t>
            </a:r>
          </a:p>
          <a:p>
            <a:pPr algn="ctr" defTabSz="685783">
              <a:lnSpc>
                <a:spcPct val="90000"/>
              </a:lnSpc>
              <a:defRPr/>
            </a:pPr>
            <a:r>
              <a:rPr lang="en-US" sz="1100" b="1" kern="0" dirty="0" err="1">
                <a:solidFill>
                  <a:prstClr val="white"/>
                </a:solidFill>
                <a:latin typeface="Arial Narrow" panose="020B0606020202030204" pitchFamily="34" charset="0"/>
              </a:rPr>
              <a:t>Aspirine</a:t>
            </a:r>
            <a:r>
              <a:rPr lang="en-US" sz="1100" b="1" kern="0" dirty="0">
                <a:solidFill>
                  <a:prstClr val="white"/>
                </a:solidFill>
                <a:latin typeface="Arial Narrow" panose="020B0606020202030204" pitchFamily="34" charset="0"/>
              </a:rPr>
              <a:t> 75-100 mg </a:t>
            </a:r>
            <a:r>
              <a:rPr lang="en-US" sz="1100" b="1" kern="0" dirty="0" err="1">
                <a:solidFill>
                  <a:prstClr val="white"/>
                </a:solidFill>
                <a:latin typeface="Arial Narrow" panose="020B0606020202030204" pitchFamily="34" charset="0"/>
              </a:rPr>
              <a:t>qd</a:t>
            </a:r>
            <a:endParaRPr lang="en-US" sz="1100" b="1" kern="0" dirty="0">
              <a:solidFill>
                <a:prstClr val="white"/>
              </a:solidFill>
              <a:latin typeface="Arial Narrow" panose="020B0606020202030204" pitchFamily="34" charset="0"/>
            </a:endParaRPr>
          </a:p>
        </p:txBody>
      </p:sp>
      <p:cxnSp>
        <p:nvCxnSpPr>
          <p:cNvPr id="67" name="Straight Arrow Connector 66">
            <a:extLst>
              <a:ext uri="{FF2B5EF4-FFF2-40B4-BE49-F238E27FC236}">
                <a16:creationId xmlns:a16="http://schemas.microsoft.com/office/drawing/2014/main" id="{AB0DAEFC-40E6-48E5-9DEA-E05D2598F0B4}"/>
              </a:ext>
            </a:extLst>
          </p:cNvPr>
          <p:cNvCxnSpPr/>
          <p:nvPr/>
        </p:nvCxnSpPr>
        <p:spPr bwMode="auto">
          <a:xfrm>
            <a:off x="2430141" y="3947919"/>
            <a:ext cx="498638" cy="0"/>
          </a:xfrm>
          <a:prstGeom prst="straightConnector1">
            <a:avLst/>
          </a:prstGeom>
          <a:noFill/>
          <a:ln w="57150" cap="flat" cmpd="sng" algn="ctr">
            <a:solidFill>
              <a:sysClr val="windowText" lastClr="000000">
                <a:lumMod val="65000"/>
                <a:lumOff val="35000"/>
              </a:sysClr>
            </a:solidFill>
            <a:prstDash val="solid"/>
            <a:headEnd type="none" w="med" len="med"/>
            <a:tailEnd type="triangle" w="med" len="med"/>
          </a:ln>
          <a:effectLst/>
        </p:spPr>
      </p:cxnSp>
      <p:cxnSp>
        <p:nvCxnSpPr>
          <p:cNvPr id="68" name="Straight Connector 67">
            <a:extLst>
              <a:ext uri="{FF2B5EF4-FFF2-40B4-BE49-F238E27FC236}">
                <a16:creationId xmlns:a16="http://schemas.microsoft.com/office/drawing/2014/main" id="{8404D2BD-530C-44C2-928D-0726C44BA54F}"/>
              </a:ext>
            </a:extLst>
          </p:cNvPr>
          <p:cNvCxnSpPr/>
          <p:nvPr/>
        </p:nvCxnSpPr>
        <p:spPr>
          <a:xfrm flipV="1">
            <a:off x="7835940" y="2130038"/>
            <a:ext cx="2098" cy="2194560"/>
          </a:xfrm>
          <a:prstGeom prst="line">
            <a:avLst/>
          </a:prstGeom>
          <a:noFill/>
          <a:ln w="28575" cap="flat" cmpd="sng" algn="ctr">
            <a:solidFill>
              <a:sysClr val="windowText" lastClr="000000">
                <a:lumMod val="75000"/>
                <a:lumOff val="25000"/>
              </a:sysClr>
            </a:solidFill>
            <a:prstDash val="sysDash"/>
          </a:ln>
          <a:effectLst/>
        </p:spPr>
      </p:cxnSp>
      <p:sp>
        <p:nvSpPr>
          <p:cNvPr id="69" name="TextBox 60">
            <a:extLst>
              <a:ext uri="{FF2B5EF4-FFF2-40B4-BE49-F238E27FC236}">
                <a16:creationId xmlns:a16="http://schemas.microsoft.com/office/drawing/2014/main" id="{860955A1-21D8-4649-865A-0863A199176A}"/>
              </a:ext>
            </a:extLst>
          </p:cNvPr>
          <p:cNvSpPr txBox="1">
            <a:spLocks noChangeArrowheads="1"/>
          </p:cNvSpPr>
          <p:nvPr/>
        </p:nvSpPr>
        <p:spPr bwMode="auto">
          <a:xfrm>
            <a:off x="8083815" y="1481947"/>
            <a:ext cx="11528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algn="ctr" defTabSz="685783" fontAlgn="base">
              <a:lnSpc>
                <a:spcPts val="1200"/>
              </a:lnSpc>
              <a:spcBef>
                <a:spcPct val="0"/>
              </a:spcBef>
              <a:spcAft>
                <a:spcPct val="0"/>
              </a:spcAft>
              <a:buClrTx/>
              <a:buNone/>
            </a:pPr>
            <a:r>
              <a:rPr lang="fr-CA" altLang="en-US" sz="1100" b="1" dirty="0">
                <a:solidFill>
                  <a:srgbClr val="000000"/>
                </a:solidFill>
                <a:latin typeface="Arial Narrow" pitchFamily="34" charset="0"/>
                <a:cs typeface="Arial" pitchFamily="34" charset="0"/>
              </a:rPr>
              <a:t>Fin du traitement </a:t>
            </a:r>
          </a:p>
          <a:p>
            <a:pPr algn="ctr" defTabSz="685783" fontAlgn="base">
              <a:lnSpc>
                <a:spcPts val="1200"/>
              </a:lnSpc>
              <a:spcBef>
                <a:spcPct val="0"/>
              </a:spcBef>
              <a:spcAft>
                <a:spcPct val="0"/>
              </a:spcAft>
              <a:buClrTx/>
              <a:buNone/>
            </a:pPr>
            <a:r>
              <a:rPr lang="fr-CA" altLang="en-US" sz="1100" b="1" dirty="0">
                <a:solidFill>
                  <a:srgbClr val="000000"/>
                </a:solidFill>
                <a:latin typeface="Arial Narrow" pitchFamily="34" charset="0"/>
                <a:cs typeface="Arial" pitchFamily="34" charset="0"/>
              </a:rPr>
              <a:t>à 12 mois</a:t>
            </a:r>
          </a:p>
          <a:p>
            <a:pPr algn="ctr" defTabSz="685783" fontAlgn="base">
              <a:lnSpc>
                <a:spcPts val="1200"/>
              </a:lnSpc>
              <a:spcBef>
                <a:spcPct val="0"/>
              </a:spcBef>
              <a:spcAft>
                <a:spcPct val="0"/>
              </a:spcAft>
              <a:buClrTx/>
              <a:buFont typeface="Wingdings 2" pitchFamily="18" charset="2"/>
              <a:buNone/>
            </a:pPr>
            <a:endParaRPr lang="en-US" altLang="en-US" sz="1100" b="1" dirty="0">
              <a:solidFill>
                <a:srgbClr val="000000"/>
              </a:solidFill>
              <a:latin typeface="Arial Narrow" panose="020B0606020202030204" pitchFamily="34" charset="0"/>
              <a:cs typeface="Arial" pitchFamily="34" charset="0"/>
            </a:endParaRPr>
          </a:p>
        </p:txBody>
      </p:sp>
      <p:grpSp>
        <p:nvGrpSpPr>
          <p:cNvPr id="70" name="Group 51">
            <a:extLst>
              <a:ext uri="{FF2B5EF4-FFF2-40B4-BE49-F238E27FC236}">
                <a16:creationId xmlns:a16="http://schemas.microsoft.com/office/drawing/2014/main" id="{CD6A88B2-0D46-4D84-80E9-F0BB662E09F3}"/>
              </a:ext>
            </a:extLst>
          </p:cNvPr>
          <p:cNvGrpSpPr/>
          <p:nvPr/>
        </p:nvGrpSpPr>
        <p:grpSpPr>
          <a:xfrm>
            <a:off x="2959867" y="2657993"/>
            <a:ext cx="2389086" cy="430887"/>
            <a:chOff x="3546338" y="1868119"/>
            <a:chExt cx="3185447" cy="574515"/>
          </a:xfrm>
        </p:grpSpPr>
        <p:sp>
          <p:nvSpPr>
            <p:cNvPr id="71" name="TextBox 44">
              <a:extLst>
                <a:ext uri="{FF2B5EF4-FFF2-40B4-BE49-F238E27FC236}">
                  <a16:creationId xmlns:a16="http://schemas.microsoft.com/office/drawing/2014/main" id="{CB416E8F-DC84-470C-B5C3-1921703F0574}"/>
                </a:ext>
              </a:extLst>
            </p:cNvPr>
            <p:cNvSpPr txBox="1">
              <a:spLocks noChangeArrowheads="1"/>
            </p:cNvSpPr>
            <p:nvPr/>
          </p:nvSpPr>
          <p:spPr bwMode="auto">
            <a:xfrm>
              <a:off x="4325170" y="1868119"/>
              <a:ext cx="1699775" cy="57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algn="ctr" defTabSz="685783" fontAlgn="base">
                <a:lnSpc>
                  <a:spcPct val="100000"/>
                </a:lnSpc>
                <a:spcBef>
                  <a:spcPct val="0"/>
                </a:spcBef>
                <a:spcAft>
                  <a:spcPct val="0"/>
                </a:spcAft>
                <a:buClrTx/>
                <a:buNone/>
                <a:defRPr/>
              </a:pPr>
              <a:r>
                <a:rPr lang="en-US" altLang="en-US" sz="1100" dirty="0">
                  <a:solidFill>
                    <a:srgbClr val="000000"/>
                  </a:solidFill>
                  <a:latin typeface="Arial Narrow" pitchFamily="34" charset="0"/>
                  <a:cs typeface="Arial" pitchFamily="34" charset="0"/>
                </a:rPr>
                <a:t>1, 6, </a:t>
              </a:r>
              <a:r>
                <a:rPr lang="en-US" altLang="en-US" sz="1100" dirty="0" err="1">
                  <a:solidFill>
                    <a:srgbClr val="000000"/>
                  </a:solidFill>
                  <a:latin typeface="Arial Narrow" pitchFamily="34" charset="0"/>
                  <a:cs typeface="Arial" pitchFamily="34" charset="0"/>
                </a:rPr>
                <a:t>ou</a:t>
              </a:r>
              <a:r>
                <a:rPr lang="en-US" altLang="en-US" sz="1100" dirty="0">
                  <a:solidFill>
                    <a:srgbClr val="000000"/>
                  </a:solidFill>
                  <a:latin typeface="Arial Narrow" pitchFamily="34" charset="0"/>
                  <a:cs typeface="Arial" pitchFamily="34" charset="0"/>
                </a:rPr>
                <a:t> 12 </a:t>
              </a:r>
              <a:r>
                <a:rPr lang="en-US" altLang="en-US" sz="1100" dirty="0" err="1">
                  <a:solidFill>
                    <a:srgbClr val="000000"/>
                  </a:solidFill>
                  <a:latin typeface="Arial Narrow" pitchFamily="34" charset="0"/>
                  <a:cs typeface="Arial" pitchFamily="34" charset="0"/>
                </a:rPr>
                <a:t>mois</a:t>
              </a:r>
              <a:endParaRPr lang="en-US" altLang="en-US" sz="1100" dirty="0">
                <a:solidFill>
                  <a:srgbClr val="000000"/>
                </a:solidFill>
                <a:latin typeface="Arial Narrow" pitchFamily="34" charset="0"/>
                <a:cs typeface="Arial" pitchFamily="34" charset="0"/>
              </a:endParaRPr>
            </a:p>
            <a:p>
              <a:pPr marL="0" marR="0" lvl="0" indent="0" algn="ctr" defTabSz="685783" eaLnBrk="1" fontAlgn="base" latinLnBrk="0" hangingPunct="1">
                <a:lnSpc>
                  <a:spcPct val="100000"/>
                </a:lnSpc>
                <a:spcBef>
                  <a:spcPct val="0"/>
                </a:spcBef>
                <a:spcAft>
                  <a:spcPct val="0"/>
                </a:spcAft>
                <a:buClrTx/>
                <a:buSzTx/>
                <a:buFont typeface="Wingdings 2" pitchFamily="18" charset="2"/>
                <a:buNone/>
                <a:tabLst/>
                <a:defRPr/>
              </a:pPr>
              <a:endPar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endParaRPr>
            </a:p>
          </p:txBody>
        </p:sp>
        <p:cxnSp>
          <p:nvCxnSpPr>
            <p:cNvPr id="72" name="Straight Connector 71">
              <a:extLst>
                <a:ext uri="{FF2B5EF4-FFF2-40B4-BE49-F238E27FC236}">
                  <a16:creationId xmlns:a16="http://schemas.microsoft.com/office/drawing/2014/main" id="{F6F5E89E-098B-46EB-B03C-EC33FB4344F9}"/>
                </a:ext>
              </a:extLst>
            </p:cNvPr>
            <p:cNvCxnSpPr>
              <a:endCxn id="71" idx="3"/>
            </p:cNvCxnSpPr>
            <p:nvPr/>
          </p:nvCxnSpPr>
          <p:spPr bwMode="auto">
            <a:xfrm flipH="1">
              <a:off x="6024945" y="2019533"/>
              <a:ext cx="706840" cy="0"/>
            </a:xfrm>
            <a:prstGeom prst="line">
              <a:avLst/>
            </a:prstGeom>
            <a:noFill/>
            <a:ln w="28575" cap="flat" cmpd="sng" algn="ctr">
              <a:solidFill>
                <a:sysClr val="windowText" lastClr="000000">
                  <a:lumMod val="75000"/>
                  <a:lumOff val="25000"/>
                </a:sysClr>
              </a:solidFill>
              <a:prstDash val="solid"/>
            </a:ln>
            <a:effectLst/>
          </p:spPr>
        </p:cxnSp>
        <p:cxnSp>
          <p:nvCxnSpPr>
            <p:cNvPr id="73" name="Straight Connector 72">
              <a:extLst>
                <a:ext uri="{FF2B5EF4-FFF2-40B4-BE49-F238E27FC236}">
                  <a16:creationId xmlns:a16="http://schemas.microsoft.com/office/drawing/2014/main" id="{4962690D-629D-4BBC-A9B3-6527B5397F8B}"/>
                </a:ext>
              </a:extLst>
            </p:cNvPr>
            <p:cNvCxnSpPr/>
            <p:nvPr/>
          </p:nvCxnSpPr>
          <p:spPr bwMode="auto">
            <a:xfrm flipV="1">
              <a:off x="6726879" y="1959894"/>
              <a:ext cx="0" cy="119064"/>
            </a:xfrm>
            <a:prstGeom prst="line">
              <a:avLst/>
            </a:prstGeom>
            <a:noFill/>
            <a:ln w="28575" cap="flat" cmpd="sng" algn="ctr">
              <a:solidFill>
                <a:sysClr val="windowText" lastClr="000000">
                  <a:lumMod val="75000"/>
                  <a:lumOff val="25000"/>
                </a:sysClr>
              </a:solidFill>
              <a:prstDash val="solid"/>
            </a:ln>
            <a:effectLst/>
          </p:spPr>
        </p:cxnSp>
        <p:grpSp>
          <p:nvGrpSpPr>
            <p:cNvPr id="74" name="Group 62">
              <a:extLst>
                <a:ext uri="{FF2B5EF4-FFF2-40B4-BE49-F238E27FC236}">
                  <a16:creationId xmlns:a16="http://schemas.microsoft.com/office/drawing/2014/main" id="{C9A6901D-6111-4F14-B948-52BFFB3109C0}"/>
                </a:ext>
              </a:extLst>
            </p:cNvPr>
            <p:cNvGrpSpPr/>
            <p:nvPr/>
          </p:nvGrpSpPr>
          <p:grpSpPr>
            <a:xfrm flipH="1">
              <a:off x="3546338" y="1966439"/>
              <a:ext cx="774155" cy="119064"/>
              <a:chOff x="5968844" y="1959894"/>
              <a:chExt cx="774155" cy="119064"/>
            </a:xfrm>
          </p:grpSpPr>
          <p:cxnSp>
            <p:nvCxnSpPr>
              <p:cNvPr id="75" name="Straight Connector 74">
                <a:extLst>
                  <a:ext uri="{FF2B5EF4-FFF2-40B4-BE49-F238E27FC236}">
                    <a16:creationId xmlns:a16="http://schemas.microsoft.com/office/drawing/2014/main" id="{04AEDC8B-4750-4BB0-BBFE-C3B3B9C4F6AA}"/>
                  </a:ext>
                </a:extLst>
              </p:cNvPr>
              <p:cNvCxnSpPr/>
              <p:nvPr/>
            </p:nvCxnSpPr>
            <p:spPr bwMode="auto">
              <a:xfrm flipH="1">
                <a:off x="5968844" y="2019534"/>
                <a:ext cx="774155" cy="2474"/>
              </a:xfrm>
              <a:prstGeom prst="line">
                <a:avLst/>
              </a:prstGeom>
              <a:noFill/>
              <a:ln w="28575" cap="flat" cmpd="sng" algn="ctr">
                <a:solidFill>
                  <a:sysClr val="windowText" lastClr="000000">
                    <a:lumMod val="75000"/>
                    <a:lumOff val="25000"/>
                  </a:sysClr>
                </a:solidFill>
                <a:prstDash val="solid"/>
              </a:ln>
              <a:effectLst/>
            </p:spPr>
          </p:cxnSp>
          <p:cxnSp>
            <p:nvCxnSpPr>
              <p:cNvPr id="76" name="Straight Connector 75">
                <a:extLst>
                  <a:ext uri="{FF2B5EF4-FFF2-40B4-BE49-F238E27FC236}">
                    <a16:creationId xmlns:a16="http://schemas.microsoft.com/office/drawing/2014/main" id="{EDF2F8DB-CF29-4E1D-BA11-3764E3ABF73C}"/>
                  </a:ext>
                </a:extLst>
              </p:cNvPr>
              <p:cNvCxnSpPr/>
              <p:nvPr/>
            </p:nvCxnSpPr>
            <p:spPr bwMode="auto">
              <a:xfrm flipV="1">
                <a:off x="6732489" y="1959894"/>
                <a:ext cx="0" cy="119064"/>
              </a:xfrm>
              <a:prstGeom prst="line">
                <a:avLst/>
              </a:prstGeom>
              <a:noFill/>
              <a:ln w="28575" cap="flat" cmpd="sng" algn="ctr">
                <a:solidFill>
                  <a:sysClr val="windowText" lastClr="000000">
                    <a:lumMod val="75000"/>
                    <a:lumOff val="25000"/>
                  </a:sysClr>
                </a:solidFill>
                <a:prstDash val="solid"/>
              </a:ln>
              <a:effectLst/>
            </p:spPr>
          </p:cxnSp>
        </p:grpSp>
      </p:grpSp>
      <p:grpSp>
        <p:nvGrpSpPr>
          <p:cNvPr id="77" name="Group 52">
            <a:extLst>
              <a:ext uri="{FF2B5EF4-FFF2-40B4-BE49-F238E27FC236}">
                <a16:creationId xmlns:a16="http://schemas.microsoft.com/office/drawing/2014/main" id="{CE44F0F0-51B7-42AE-8C4D-90D5521C134D}"/>
              </a:ext>
            </a:extLst>
          </p:cNvPr>
          <p:cNvGrpSpPr/>
          <p:nvPr/>
        </p:nvGrpSpPr>
        <p:grpSpPr>
          <a:xfrm>
            <a:off x="2964775" y="3491551"/>
            <a:ext cx="2389086" cy="261610"/>
            <a:chOff x="3546338" y="1868119"/>
            <a:chExt cx="3185447" cy="348813"/>
          </a:xfrm>
        </p:grpSpPr>
        <p:sp>
          <p:nvSpPr>
            <p:cNvPr id="78" name="TextBox 44">
              <a:extLst>
                <a:ext uri="{FF2B5EF4-FFF2-40B4-BE49-F238E27FC236}">
                  <a16:creationId xmlns:a16="http://schemas.microsoft.com/office/drawing/2014/main" id="{20D13572-D544-445E-974E-DD3933660ECC}"/>
                </a:ext>
              </a:extLst>
            </p:cNvPr>
            <p:cNvSpPr txBox="1">
              <a:spLocks noChangeArrowheads="1"/>
            </p:cNvSpPr>
            <p:nvPr/>
          </p:nvSpPr>
          <p:spPr bwMode="auto">
            <a:xfrm>
              <a:off x="4325170" y="1868119"/>
              <a:ext cx="1699775"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marL="0" marR="0" lvl="0" indent="0" algn="ctr" defTabSz="685783" eaLnBrk="1" fontAlgn="base" latinLnBrk="0" hangingPunct="1">
                <a:lnSpc>
                  <a:spcPct val="100000"/>
                </a:lnSpc>
                <a:spcBef>
                  <a:spcPct val="0"/>
                </a:spcBef>
                <a:spcAft>
                  <a:spcPct val="0"/>
                </a:spcAft>
                <a:buClrTx/>
                <a:buSzTx/>
                <a:buFont typeface="Wingdings 2" pitchFamily="18" charset="2"/>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1,6, </a:t>
              </a:r>
              <a:r>
                <a:rPr kumimoji="0" lang="en-US" altLang="en-US" sz="1100" b="0" i="0" u="none" strike="noStrike" kern="0" cap="none" spc="0" normalizeH="0" baseline="0" noProof="0" dirty="0" err="1">
                  <a:ln>
                    <a:noFill/>
                  </a:ln>
                  <a:solidFill>
                    <a:srgbClr val="000000"/>
                  </a:solidFill>
                  <a:effectLst/>
                  <a:uLnTx/>
                  <a:uFillTx/>
                  <a:latin typeface="Arial Narrow" panose="020B0606020202030204" pitchFamily="34" charset="0"/>
                  <a:cs typeface="Arial" pitchFamily="34" charset="0"/>
                </a:rPr>
                <a:t>ou</a:t>
              </a: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 12 </a:t>
              </a:r>
              <a:r>
                <a:rPr kumimoji="0" lang="en-US" altLang="en-US" sz="1100" b="0" i="0" u="none" strike="noStrike" kern="0" cap="none" spc="0" normalizeH="0" baseline="0" noProof="0" dirty="0" err="1">
                  <a:ln>
                    <a:noFill/>
                  </a:ln>
                  <a:solidFill>
                    <a:srgbClr val="000000"/>
                  </a:solidFill>
                  <a:effectLst/>
                  <a:uLnTx/>
                  <a:uFillTx/>
                  <a:latin typeface="Arial Narrow" panose="020B0606020202030204" pitchFamily="34" charset="0"/>
                  <a:cs typeface="Arial" pitchFamily="34" charset="0"/>
                </a:rPr>
                <a:t>mois</a:t>
              </a:r>
              <a:endPar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endParaRPr>
            </a:p>
          </p:txBody>
        </p:sp>
        <p:cxnSp>
          <p:nvCxnSpPr>
            <p:cNvPr id="79" name="Straight Connector 78">
              <a:extLst>
                <a:ext uri="{FF2B5EF4-FFF2-40B4-BE49-F238E27FC236}">
                  <a16:creationId xmlns:a16="http://schemas.microsoft.com/office/drawing/2014/main" id="{1DEC58E2-0F4D-4502-8764-9735D5CAF4E3}"/>
                </a:ext>
              </a:extLst>
            </p:cNvPr>
            <p:cNvCxnSpPr>
              <a:endCxn id="78" idx="3"/>
            </p:cNvCxnSpPr>
            <p:nvPr/>
          </p:nvCxnSpPr>
          <p:spPr bwMode="auto">
            <a:xfrm flipH="1">
              <a:off x="6024945" y="2019534"/>
              <a:ext cx="706840" cy="0"/>
            </a:xfrm>
            <a:prstGeom prst="line">
              <a:avLst/>
            </a:prstGeom>
            <a:noFill/>
            <a:ln w="28575" cap="flat" cmpd="sng" algn="ctr">
              <a:solidFill>
                <a:sysClr val="windowText" lastClr="000000">
                  <a:lumMod val="75000"/>
                  <a:lumOff val="25000"/>
                </a:sysClr>
              </a:solidFill>
              <a:prstDash val="solid"/>
            </a:ln>
            <a:effectLst/>
          </p:spPr>
        </p:cxnSp>
        <p:cxnSp>
          <p:nvCxnSpPr>
            <p:cNvPr id="80" name="Straight Connector 79">
              <a:extLst>
                <a:ext uri="{FF2B5EF4-FFF2-40B4-BE49-F238E27FC236}">
                  <a16:creationId xmlns:a16="http://schemas.microsoft.com/office/drawing/2014/main" id="{3BDBC0E1-2D53-4A84-ADEA-5EDDB30CB0B2}"/>
                </a:ext>
              </a:extLst>
            </p:cNvPr>
            <p:cNvCxnSpPr/>
            <p:nvPr/>
          </p:nvCxnSpPr>
          <p:spPr bwMode="auto">
            <a:xfrm flipV="1">
              <a:off x="6726879" y="1959894"/>
              <a:ext cx="0" cy="119064"/>
            </a:xfrm>
            <a:prstGeom prst="line">
              <a:avLst/>
            </a:prstGeom>
            <a:noFill/>
            <a:ln w="28575" cap="flat" cmpd="sng" algn="ctr">
              <a:solidFill>
                <a:sysClr val="windowText" lastClr="000000">
                  <a:lumMod val="75000"/>
                  <a:lumOff val="25000"/>
                </a:sysClr>
              </a:solidFill>
              <a:prstDash val="solid"/>
            </a:ln>
            <a:effectLst/>
          </p:spPr>
        </p:cxnSp>
        <p:grpSp>
          <p:nvGrpSpPr>
            <p:cNvPr id="81" name="Group 56">
              <a:extLst>
                <a:ext uri="{FF2B5EF4-FFF2-40B4-BE49-F238E27FC236}">
                  <a16:creationId xmlns:a16="http://schemas.microsoft.com/office/drawing/2014/main" id="{C0DFF7E3-52AC-4C27-AEE2-F9A796D5C4F1}"/>
                </a:ext>
              </a:extLst>
            </p:cNvPr>
            <p:cNvGrpSpPr/>
            <p:nvPr/>
          </p:nvGrpSpPr>
          <p:grpSpPr>
            <a:xfrm flipH="1">
              <a:off x="3546338" y="1966439"/>
              <a:ext cx="774155" cy="119064"/>
              <a:chOff x="5968844" y="1959894"/>
              <a:chExt cx="774155" cy="119064"/>
            </a:xfrm>
          </p:grpSpPr>
          <p:cxnSp>
            <p:nvCxnSpPr>
              <p:cNvPr id="82" name="Straight Connector 81">
                <a:extLst>
                  <a:ext uri="{FF2B5EF4-FFF2-40B4-BE49-F238E27FC236}">
                    <a16:creationId xmlns:a16="http://schemas.microsoft.com/office/drawing/2014/main" id="{193A0D0D-E30A-496C-9BB3-6F6F71599534}"/>
                  </a:ext>
                </a:extLst>
              </p:cNvPr>
              <p:cNvCxnSpPr/>
              <p:nvPr/>
            </p:nvCxnSpPr>
            <p:spPr bwMode="auto">
              <a:xfrm flipH="1">
                <a:off x="5968844" y="2019534"/>
                <a:ext cx="774155" cy="2474"/>
              </a:xfrm>
              <a:prstGeom prst="line">
                <a:avLst/>
              </a:prstGeom>
              <a:noFill/>
              <a:ln w="28575" cap="flat" cmpd="sng" algn="ctr">
                <a:solidFill>
                  <a:sysClr val="windowText" lastClr="000000">
                    <a:lumMod val="75000"/>
                    <a:lumOff val="25000"/>
                  </a:sysClr>
                </a:solidFill>
                <a:prstDash val="solid"/>
              </a:ln>
              <a:effectLst/>
            </p:spPr>
          </p:cxnSp>
          <p:cxnSp>
            <p:nvCxnSpPr>
              <p:cNvPr id="83" name="Straight Connector 82">
                <a:extLst>
                  <a:ext uri="{FF2B5EF4-FFF2-40B4-BE49-F238E27FC236}">
                    <a16:creationId xmlns:a16="http://schemas.microsoft.com/office/drawing/2014/main" id="{A616DF84-FBCA-461B-B0E5-FC6CB731361F}"/>
                  </a:ext>
                </a:extLst>
              </p:cNvPr>
              <p:cNvCxnSpPr/>
              <p:nvPr/>
            </p:nvCxnSpPr>
            <p:spPr bwMode="auto">
              <a:xfrm flipV="1">
                <a:off x="6732489" y="1959894"/>
                <a:ext cx="0" cy="119064"/>
              </a:xfrm>
              <a:prstGeom prst="line">
                <a:avLst/>
              </a:prstGeom>
              <a:noFill/>
              <a:ln w="28575" cap="flat" cmpd="sng" algn="ctr">
                <a:solidFill>
                  <a:sysClr val="windowText" lastClr="000000">
                    <a:lumMod val="75000"/>
                    <a:lumOff val="25000"/>
                  </a:sysClr>
                </a:solidFill>
                <a:prstDash val="solid"/>
              </a:ln>
              <a:effectLst/>
            </p:spPr>
          </p:cxnSp>
        </p:grpSp>
      </p:grpSp>
      <p:sp>
        <p:nvSpPr>
          <p:cNvPr id="84" name="TextBox 56">
            <a:extLst>
              <a:ext uri="{FF2B5EF4-FFF2-40B4-BE49-F238E27FC236}">
                <a16:creationId xmlns:a16="http://schemas.microsoft.com/office/drawing/2014/main" id="{BAEECA3C-00E1-4607-91AB-00997E342D1C}"/>
              </a:ext>
            </a:extLst>
          </p:cNvPr>
          <p:cNvSpPr txBox="1">
            <a:spLocks noChangeArrowheads="1"/>
          </p:cNvSpPr>
          <p:nvPr/>
        </p:nvSpPr>
        <p:spPr bwMode="auto">
          <a:xfrm>
            <a:off x="1615640" y="2726191"/>
            <a:ext cx="614590" cy="105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algn="ctr" defTabSz="685783" fontAlgn="base">
              <a:lnSpc>
                <a:spcPct val="100000"/>
              </a:lnSpc>
              <a:spcBef>
                <a:spcPct val="0"/>
              </a:spcBef>
              <a:spcAft>
                <a:spcPct val="0"/>
              </a:spcAft>
              <a:buClrTx/>
              <a:buNone/>
            </a:pPr>
            <a:r>
              <a:rPr lang="fr-CA" altLang="en-US" sz="1050" b="1" dirty="0">
                <a:solidFill>
                  <a:srgbClr val="000000"/>
                </a:solidFill>
                <a:latin typeface="Agency FB" pitchFamily="34" charset="0"/>
                <a:cs typeface="Arial" pitchFamily="34" charset="0"/>
              </a:rPr>
              <a:t>≤ 72</a:t>
            </a:r>
            <a:br>
              <a:rPr lang="fr-CA" altLang="en-US" sz="1050" b="1" dirty="0">
                <a:solidFill>
                  <a:srgbClr val="000000"/>
                </a:solidFill>
                <a:latin typeface="Agency FB" pitchFamily="34" charset="0"/>
                <a:cs typeface="Arial" pitchFamily="34" charset="0"/>
              </a:rPr>
            </a:br>
            <a:r>
              <a:rPr lang="fr-CA" altLang="en-US" sz="1050" b="1" dirty="0">
                <a:solidFill>
                  <a:srgbClr val="000000"/>
                </a:solidFill>
                <a:latin typeface="Agency FB" pitchFamily="34" charset="0"/>
                <a:cs typeface="Arial" pitchFamily="34" charset="0"/>
              </a:rPr>
              <a:t>heures</a:t>
            </a:r>
          </a:p>
          <a:p>
            <a:pPr algn="ctr" defTabSz="685783" fontAlgn="base">
              <a:lnSpc>
                <a:spcPct val="100000"/>
              </a:lnSpc>
              <a:spcBef>
                <a:spcPct val="0"/>
              </a:spcBef>
              <a:spcAft>
                <a:spcPct val="0"/>
              </a:spcAft>
              <a:buClrTx/>
              <a:buNone/>
            </a:pPr>
            <a:endParaRPr lang="fr-CA" altLang="en-US" sz="1200" b="1" dirty="0">
              <a:solidFill>
                <a:srgbClr val="000000"/>
              </a:solidFill>
              <a:latin typeface="Agency FB" pitchFamily="34" charset="0"/>
              <a:cs typeface="Arial" pitchFamily="34" charset="0"/>
            </a:endParaRPr>
          </a:p>
          <a:p>
            <a:pPr algn="ctr" defTabSz="685783" fontAlgn="base">
              <a:lnSpc>
                <a:spcPct val="100000"/>
              </a:lnSpc>
              <a:spcBef>
                <a:spcPct val="0"/>
              </a:spcBef>
              <a:spcAft>
                <a:spcPct val="0"/>
              </a:spcAft>
              <a:buClrTx/>
              <a:buNone/>
            </a:pPr>
            <a:r>
              <a:rPr lang="fr-CA" altLang="en-US" sz="1000" b="1" dirty="0">
                <a:solidFill>
                  <a:srgbClr val="000000"/>
                </a:solidFill>
                <a:latin typeface="Agency FB" pitchFamily="34" charset="0"/>
                <a:cs typeface="Arial" pitchFamily="34" charset="0"/>
              </a:rPr>
              <a:t>après </a:t>
            </a:r>
          </a:p>
          <a:p>
            <a:pPr algn="ctr" defTabSz="685783" fontAlgn="base">
              <a:lnSpc>
                <a:spcPct val="100000"/>
              </a:lnSpc>
              <a:spcBef>
                <a:spcPct val="0"/>
              </a:spcBef>
              <a:spcAft>
                <a:spcPct val="0"/>
              </a:spcAft>
              <a:buClrTx/>
              <a:buNone/>
            </a:pPr>
            <a:r>
              <a:rPr lang="fr-CA" altLang="en-US" sz="1000" b="1" dirty="0">
                <a:solidFill>
                  <a:srgbClr val="000000"/>
                </a:solidFill>
                <a:latin typeface="Agency FB" pitchFamily="34" charset="0"/>
                <a:cs typeface="Arial" pitchFamily="34" charset="0"/>
              </a:rPr>
              <a:t>retrait de  </a:t>
            </a:r>
          </a:p>
          <a:p>
            <a:pPr algn="ctr" defTabSz="685783" fontAlgn="base">
              <a:lnSpc>
                <a:spcPct val="100000"/>
              </a:lnSpc>
              <a:spcBef>
                <a:spcPct val="0"/>
              </a:spcBef>
              <a:spcAft>
                <a:spcPct val="0"/>
              </a:spcAft>
              <a:buClrTx/>
              <a:buNone/>
            </a:pPr>
            <a:r>
              <a:rPr lang="fr-CA" altLang="en-US" sz="1000" b="1" dirty="0">
                <a:solidFill>
                  <a:srgbClr val="000000"/>
                </a:solidFill>
                <a:latin typeface="Agency FB" pitchFamily="34" charset="0"/>
                <a:cs typeface="Arial" pitchFamily="34" charset="0"/>
              </a:rPr>
              <a:t> la gaine </a:t>
            </a:r>
            <a:endParaRPr lang="en-US" altLang="en-US" sz="600" b="1" dirty="0">
              <a:solidFill>
                <a:srgbClr val="000000"/>
              </a:solidFill>
              <a:latin typeface="Arial Narrow" panose="020B0606020202030204" pitchFamily="34" charset="0"/>
              <a:cs typeface="Arial" pitchFamily="34" charset="0"/>
            </a:endParaRPr>
          </a:p>
        </p:txBody>
      </p:sp>
      <p:grpSp>
        <p:nvGrpSpPr>
          <p:cNvPr id="85" name="Group 35">
            <a:extLst>
              <a:ext uri="{FF2B5EF4-FFF2-40B4-BE49-F238E27FC236}">
                <a16:creationId xmlns:a16="http://schemas.microsoft.com/office/drawing/2014/main" id="{379B5855-CD33-4725-B133-FB45779CD75F}"/>
              </a:ext>
            </a:extLst>
          </p:cNvPr>
          <p:cNvGrpSpPr/>
          <p:nvPr/>
        </p:nvGrpSpPr>
        <p:grpSpPr>
          <a:xfrm>
            <a:off x="1373818" y="4419596"/>
            <a:ext cx="6462122" cy="764300"/>
            <a:chOff x="2160870" y="4611959"/>
            <a:chExt cx="8219975" cy="966775"/>
          </a:xfrm>
          <a:solidFill>
            <a:srgbClr val="0070C0"/>
          </a:solidFill>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F789095-CE9B-4057-B43A-F20805F1240D}"/>
                </a:ext>
              </a:extLst>
            </p:cNvPr>
            <p:cNvSpPr/>
            <p:nvPr/>
          </p:nvSpPr>
          <p:spPr>
            <a:xfrm>
              <a:off x="2160870" y="4611959"/>
              <a:ext cx="8219975" cy="966775"/>
            </a:xfrm>
            <a:prstGeom prst="rect">
              <a:avLst/>
            </a:prstGeom>
            <a:grp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87" name="Content Placeholder 10">
              <a:extLst>
                <a:ext uri="{FF2B5EF4-FFF2-40B4-BE49-F238E27FC236}">
                  <a16:creationId xmlns:a16="http://schemas.microsoft.com/office/drawing/2014/main" id="{F21962BF-ADE4-412F-8498-7742A514BA05}"/>
                </a:ext>
              </a:extLst>
            </p:cNvPr>
            <p:cNvSpPr txBox="1">
              <a:spLocks/>
            </p:cNvSpPr>
            <p:nvPr/>
          </p:nvSpPr>
          <p:spPr bwMode="auto">
            <a:xfrm>
              <a:off x="2528153" y="4718839"/>
              <a:ext cx="7592812" cy="740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fontAlgn="base">
                <a:lnSpc>
                  <a:spcPct val="95000"/>
                </a:lnSpc>
                <a:spcBef>
                  <a:spcPts val="1200"/>
                </a:spcBef>
                <a:spcAft>
                  <a:spcPts val="600"/>
                </a:spcAft>
                <a:buClr>
                  <a:schemeClr val="tx1"/>
                </a:buClr>
                <a:buSzPct val="75000"/>
                <a:buFont typeface="Wingdings" pitchFamily="2" charset="2"/>
                <a:buChar char="n"/>
                <a:defRPr sz="3200" kern="1200">
                  <a:solidFill>
                    <a:srgbClr val="000000"/>
                  </a:solidFill>
                  <a:latin typeface="+mn-lt"/>
                  <a:ea typeface="+mn-ea"/>
                  <a:cs typeface="+mn-cs"/>
                </a:defRPr>
              </a:lvl1pPr>
              <a:lvl2pPr marL="742950" indent="-285750" algn="l" rtl="0" fontAlgn="base">
                <a:lnSpc>
                  <a:spcPct val="95000"/>
                </a:lnSpc>
                <a:spcBef>
                  <a:spcPts val="600"/>
                </a:spcBef>
                <a:spcAft>
                  <a:spcPts val="600"/>
                </a:spcAft>
                <a:buClr>
                  <a:schemeClr val="tx2"/>
                </a:buClr>
                <a:buFont typeface="Arial" charset="0"/>
                <a:buChar char="–"/>
                <a:defRPr sz="2800" kern="1200">
                  <a:solidFill>
                    <a:srgbClr val="000000"/>
                  </a:solidFill>
                  <a:latin typeface="+mn-lt"/>
                  <a:ea typeface="+mn-ea"/>
                  <a:cs typeface="+mn-cs"/>
                </a:defRPr>
              </a:lvl2pPr>
              <a:lvl3pPr marL="1143000" indent="-228600" algn="l" rtl="0" fontAlgn="base">
                <a:lnSpc>
                  <a:spcPct val="95000"/>
                </a:lnSpc>
                <a:spcBef>
                  <a:spcPts val="300"/>
                </a:spcBef>
                <a:spcAft>
                  <a:spcPts val="600"/>
                </a:spcAft>
                <a:buClr>
                  <a:srgbClr val="7F7F7F"/>
                </a:buClr>
                <a:buFont typeface="Arial" charset="0"/>
                <a:buChar char="•"/>
                <a:defRPr sz="2400" kern="1200">
                  <a:solidFill>
                    <a:srgbClr val="000000"/>
                  </a:solidFill>
                  <a:latin typeface="+mn-lt"/>
                  <a:ea typeface="+mn-ea"/>
                  <a:cs typeface="+mn-cs"/>
                </a:defRPr>
              </a:lvl3pPr>
              <a:lvl4pPr marL="1600200" indent="-228600" algn="l" rtl="0" fontAlgn="base">
                <a:lnSpc>
                  <a:spcPct val="95000"/>
                </a:lnSpc>
                <a:spcBef>
                  <a:spcPts val="200"/>
                </a:spcBef>
                <a:spcAft>
                  <a:spcPts val="600"/>
                </a:spcAft>
                <a:buClr>
                  <a:schemeClr val="accent2"/>
                </a:buClr>
                <a:buFont typeface="Arial" charset="0"/>
                <a:buChar char="–"/>
                <a:defRPr sz="2000" kern="1200">
                  <a:solidFill>
                    <a:srgbClr val="000000"/>
                  </a:solidFill>
                  <a:latin typeface="+mn-lt"/>
                  <a:ea typeface="+mn-ea"/>
                  <a:cs typeface="+mn-cs"/>
                </a:defRPr>
              </a:lvl4pPr>
              <a:lvl5pPr marL="2057400" indent="-228600" algn="l" rtl="0" fontAlgn="base">
                <a:lnSpc>
                  <a:spcPct val="95000"/>
                </a:lnSpc>
                <a:spcBef>
                  <a:spcPts val="100"/>
                </a:spcBef>
                <a:spcAft>
                  <a:spcPts val="600"/>
                </a:spcAft>
                <a:buClr>
                  <a:srgbClr val="7F7F7F"/>
                </a:buClr>
                <a:buFont typeface="Arial" charset="0"/>
                <a:buChar char="»"/>
                <a:defRPr sz="2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ts val="300"/>
                </a:spcBef>
                <a:spcAft>
                  <a:spcPts val="600"/>
                </a:spcAft>
                <a:buClr>
                  <a:srgbClr val="EC008C"/>
                </a:buClr>
                <a:buSzPct val="75000"/>
                <a:buFont typeface="Wingdings" pitchFamily="2" charset="2"/>
                <a:buNone/>
                <a:tabLst/>
                <a:defRPr/>
              </a:pPr>
              <a:r>
                <a:rPr lang="fr-CA" altLang="en-US" sz="1600" b="1" dirty="0">
                  <a:solidFill>
                    <a:prstClr val="white"/>
                  </a:solidFill>
                  <a:latin typeface="Arial Narrow" panose="020B0606020202030204" pitchFamily="34" charset="0"/>
                </a:rPr>
                <a:t>Objectif principal </a:t>
              </a:r>
              <a:r>
                <a:rPr kumimoji="0" lang="fr-CA" altLang="en-US" sz="1600" b="1" i="0" u="none" strike="noStrike" kern="1200" cap="none" spc="0" normalizeH="0" baseline="0" noProof="0" dirty="0">
                  <a:ln>
                    <a:noFill/>
                  </a:ln>
                  <a:solidFill>
                    <a:prstClr val="white"/>
                  </a:solidFill>
                  <a:effectLst/>
                  <a:uLnTx/>
                  <a:uFillTx/>
                  <a:latin typeface="Arial Narrow" panose="020B0606020202030204" pitchFamily="34" charset="0"/>
                </a:rPr>
                <a:t>: </a:t>
              </a:r>
              <a:r>
                <a:rPr lang="fr-CA" altLang="en-US" sz="1600" dirty="0">
                  <a:solidFill>
                    <a:prstClr val="white"/>
                  </a:solidFill>
                  <a:latin typeface="Arial Narrow" panose="020B0606020202030204" pitchFamily="34" charset="0"/>
                </a:rPr>
                <a:t>hémorragie cliniquement significative à 12 mois</a:t>
              </a:r>
              <a:endParaRPr kumimoji="0" lang="fr-CA" altLang="en-US" sz="1600" b="0" i="0" u="none" strike="noStrike" kern="1200" cap="none" spc="0" normalizeH="0" baseline="0" noProof="0" dirty="0">
                <a:ln>
                  <a:noFill/>
                </a:ln>
                <a:solidFill>
                  <a:prstClr val="white"/>
                </a:solidFill>
                <a:effectLst/>
                <a:uLnTx/>
                <a:uFillTx/>
                <a:latin typeface="Arial Narrow" panose="020B0606020202030204" pitchFamily="34" charset="0"/>
              </a:endParaRPr>
            </a:p>
            <a:p>
              <a:pPr marL="0" marR="0" lvl="0" indent="0" algn="l" defTabSz="685783" rtl="0" eaLnBrk="1" fontAlgn="base" latinLnBrk="0" hangingPunct="1">
                <a:lnSpc>
                  <a:spcPct val="90000"/>
                </a:lnSpc>
                <a:spcBef>
                  <a:spcPts val="300"/>
                </a:spcBef>
                <a:spcAft>
                  <a:spcPts val="600"/>
                </a:spcAft>
                <a:buClr>
                  <a:srgbClr val="EC008C"/>
                </a:buClr>
                <a:buSzPct val="75000"/>
                <a:buFont typeface="Wingdings" pitchFamily="2" charset="2"/>
                <a:buNone/>
                <a:tabLst/>
                <a:defRPr/>
              </a:pPr>
              <a:r>
                <a:rPr kumimoji="0" lang="fr-CA" altLang="en-US" sz="1600" b="1" i="0" u="none" strike="noStrike" kern="1200" cap="none" spc="0" normalizeH="0" baseline="0" noProof="0" dirty="0">
                  <a:ln>
                    <a:noFill/>
                  </a:ln>
                  <a:solidFill>
                    <a:prstClr val="white"/>
                  </a:solidFill>
                  <a:effectLst/>
                  <a:uLnTx/>
                  <a:uFillTx/>
                  <a:latin typeface="Arial Narrow" panose="020B0606020202030204" pitchFamily="34" charset="0"/>
                </a:rPr>
                <a:t>Objectifs secondaires : Mort </a:t>
              </a:r>
              <a:r>
                <a:rPr kumimoji="0" lang="fr-CA" altLang="en-US" sz="1600" b="0" i="0" u="none" strike="noStrike" kern="1200" cap="none" spc="0" normalizeH="0" baseline="0" noProof="0" dirty="0">
                  <a:ln>
                    <a:noFill/>
                  </a:ln>
                  <a:solidFill>
                    <a:prstClr val="white"/>
                  </a:solidFill>
                  <a:effectLst/>
                  <a:uLnTx/>
                  <a:uFillTx/>
                  <a:latin typeface="Arial Narrow" panose="020B0606020202030204" pitchFamily="34" charset="0"/>
                </a:rPr>
                <a:t>CV, IM, AVC </a:t>
              </a:r>
              <a:r>
                <a:rPr lang="fr-CA" altLang="en-US" sz="1600" noProof="0" dirty="0">
                  <a:solidFill>
                    <a:prstClr val="white"/>
                  </a:solidFill>
                  <a:latin typeface="Arial Narrow" panose="020B0606020202030204" pitchFamily="34" charset="0"/>
                </a:rPr>
                <a:t>et thrombose </a:t>
              </a:r>
              <a:r>
                <a:rPr lang="fr-CA" altLang="en-US" sz="1600" noProof="0" dirty="0" err="1">
                  <a:solidFill>
                    <a:prstClr val="white"/>
                  </a:solidFill>
                  <a:latin typeface="Arial Narrow" panose="020B0606020202030204" pitchFamily="34" charset="0"/>
                </a:rPr>
                <a:t>intrastent</a:t>
              </a:r>
              <a:endParaRPr kumimoji="0" lang="fr-CA" altLang="en-US" sz="1600" b="0" i="0" u="none" strike="noStrike" kern="1200" cap="none" spc="0" normalizeH="0" baseline="0" noProof="0" dirty="0">
                <a:ln>
                  <a:noFill/>
                </a:ln>
                <a:solidFill>
                  <a:prstClr val="white"/>
                </a:solidFill>
                <a:effectLst/>
                <a:uLnTx/>
                <a:uFillTx/>
                <a:latin typeface="Arial Narrow" panose="020B0606020202030204" pitchFamily="34" charset="0"/>
              </a:endParaRPr>
            </a:p>
          </p:txBody>
        </p:sp>
      </p:grpSp>
      <p:sp>
        <p:nvSpPr>
          <p:cNvPr id="88" name="Rounded Rectangle 38">
            <a:extLst>
              <a:ext uri="{FF2B5EF4-FFF2-40B4-BE49-F238E27FC236}">
                <a16:creationId xmlns:a16="http://schemas.microsoft.com/office/drawing/2014/main" id="{1286A049-3D49-43CC-81BB-B99443FEBD7B}"/>
              </a:ext>
            </a:extLst>
          </p:cNvPr>
          <p:cNvSpPr/>
          <p:nvPr/>
        </p:nvSpPr>
        <p:spPr>
          <a:xfrm>
            <a:off x="-3984" y="2281984"/>
            <a:ext cx="1693583" cy="1759357"/>
          </a:xfrm>
          <a:prstGeom prst="roundRect">
            <a:avLst>
              <a:gd name="adj" fmla="val 8106"/>
            </a:avLst>
          </a:prstGeom>
          <a:solidFill>
            <a:srgbClr val="19325C"/>
          </a:solidFill>
          <a:ln w="25400" cap="flat" cmpd="sng" algn="ctr">
            <a:noFill/>
            <a:prstDash val="solid"/>
          </a:ln>
          <a:effectLst>
            <a:outerShdw blurRad="50800" dist="38100" dir="2700000" algn="tl" rotWithShape="0">
              <a:prstClr val="black">
                <a:alpha val="40000"/>
              </a:prstClr>
            </a:outerShdw>
          </a:effectLst>
        </p:spPr>
        <p:txBody>
          <a:bodyPr lIns="68579" tIns="34289" rIns="68579" bIns="34289" anchor="ctr"/>
          <a:lstStyle/>
          <a:p>
            <a:pPr defTabSz="685783">
              <a:spcAft>
                <a:spcPts val="225"/>
              </a:spcAft>
              <a:buClr>
                <a:srgbClr val="EC008C"/>
              </a:buClr>
              <a:buSzPct val="80000"/>
              <a:defRPr/>
            </a:pPr>
            <a:r>
              <a:rPr lang="fr-CA" sz="1200" b="1" kern="0" dirty="0">
                <a:solidFill>
                  <a:schemeClr val="bg1"/>
                </a:solidFill>
                <a:latin typeface="Arial Narrow" pitchFamily="34" charset="0"/>
              </a:rPr>
              <a:t>Population de patients</a:t>
            </a:r>
          </a:p>
          <a:p>
            <a:pPr marL="171450" indent="-171450" defTabSz="685783">
              <a:spcAft>
                <a:spcPts val="225"/>
              </a:spcAft>
              <a:buClr>
                <a:schemeClr val="bg1"/>
              </a:buClr>
              <a:buSzPct val="80000"/>
              <a:buFont typeface="Wingdings" pitchFamily="2" charset="2"/>
              <a:buChar char="§"/>
              <a:defRPr/>
            </a:pPr>
            <a:r>
              <a:rPr lang="fr-CA" sz="1200" kern="0" dirty="0">
                <a:solidFill>
                  <a:schemeClr val="bg1"/>
                </a:solidFill>
                <a:latin typeface="Arial Narrow" pitchFamily="34" charset="0"/>
              </a:rPr>
              <a:t>2100 patients atteints de FANV</a:t>
            </a:r>
          </a:p>
          <a:p>
            <a:pPr marL="171450" indent="-171450" defTabSz="685783">
              <a:spcAft>
                <a:spcPts val="225"/>
              </a:spcAft>
              <a:buClr>
                <a:schemeClr val="bg1"/>
              </a:buClr>
              <a:buSzPct val="80000"/>
              <a:buFont typeface="Wingdings" pitchFamily="2" charset="2"/>
              <a:buChar char="§"/>
              <a:defRPr/>
            </a:pPr>
            <a:r>
              <a:rPr lang="fr-CA" sz="1200" kern="0" dirty="0">
                <a:solidFill>
                  <a:schemeClr val="bg1"/>
                </a:solidFill>
                <a:latin typeface="Arial Narrow" pitchFamily="34" charset="0"/>
              </a:rPr>
              <a:t>Méthodologie ouverte</a:t>
            </a:r>
          </a:p>
          <a:p>
            <a:pPr marL="171450" indent="-171450" defTabSz="685783">
              <a:spcAft>
                <a:spcPts val="225"/>
              </a:spcAft>
              <a:buClr>
                <a:schemeClr val="bg1"/>
              </a:buClr>
              <a:buSzPct val="80000"/>
              <a:buFont typeface="Wingdings" pitchFamily="2" charset="2"/>
              <a:buChar char="§"/>
              <a:defRPr/>
            </a:pPr>
            <a:r>
              <a:rPr lang="fr-CA" sz="1200" kern="0" dirty="0">
                <a:solidFill>
                  <a:schemeClr val="bg1"/>
                </a:solidFill>
                <a:latin typeface="Arial Narrow" pitchFamily="34" charset="0"/>
              </a:rPr>
              <a:t>Aucun antécédent d’AVC/AIT</a:t>
            </a:r>
          </a:p>
          <a:p>
            <a:pPr marL="171450" indent="-171450" defTabSz="685783">
              <a:spcAft>
                <a:spcPts val="225"/>
              </a:spcAft>
              <a:buClr>
                <a:schemeClr val="bg1"/>
              </a:buClr>
              <a:buSzPct val="80000"/>
              <a:buFont typeface="Wingdings" pitchFamily="2" charset="2"/>
              <a:buChar char="§"/>
              <a:defRPr/>
            </a:pPr>
            <a:r>
              <a:rPr lang="fr-CA" sz="1200" kern="0" dirty="0">
                <a:solidFill>
                  <a:schemeClr val="bg1"/>
                </a:solidFill>
                <a:latin typeface="Arial Narrow" pitchFamily="34" charset="0"/>
              </a:rPr>
              <a:t>ICP avec implantation de </a:t>
            </a:r>
            <a:r>
              <a:rPr lang="fr-CA" sz="1200" kern="0" dirty="0" err="1">
                <a:solidFill>
                  <a:schemeClr val="bg1"/>
                </a:solidFill>
                <a:latin typeface="Arial Narrow" pitchFamily="34" charset="0"/>
              </a:rPr>
              <a:t>stent</a:t>
            </a:r>
            <a:endParaRPr lang="fr-CA" sz="1200" kern="0" dirty="0">
              <a:solidFill>
                <a:schemeClr val="bg1"/>
              </a:solidFill>
              <a:latin typeface="Arial Narrow" pitchFamily="34" charset="0"/>
            </a:endParaRPr>
          </a:p>
          <a:p>
            <a:pPr marL="171450" indent="-171450" defTabSz="685783">
              <a:spcAft>
                <a:spcPts val="225"/>
              </a:spcAft>
              <a:buClr>
                <a:prstClr val="white"/>
              </a:buClr>
              <a:buSzPct val="80000"/>
              <a:buFont typeface="Arial"/>
              <a:buChar char="•"/>
              <a:defRPr/>
            </a:pPr>
            <a:endParaRPr lang="en-US" sz="1200" b="1" kern="0" dirty="0">
              <a:solidFill>
                <a:prstClr val="white"/>
              </a:solidFill>
              <a:latin typeface="Arial Narrow" panose="020B0606020202030204" pitchFamily="34" charset="0"/>
            </a:endParaRPr>
          </a:p>
        </p:txBody>
      </p:sp>
      <p:sp>
        <p:nvSpPr>
          <p:cNvPr id="89" name="Rounded Rectangle 39">
            <a:extLst>
              <a:ext uri="{FF2B5EF4-FFF2-40B4-BE49-F238E27FC236}">
                <a16:creationId xmlns:a16="http://schemas.microsoft.com/office/drawing/2014/main" id="{F386EBC6-07FC-4BEE-82A9-1A2263109C93}"/>
              </a:ext>
            </a:extLst>
          </p:cNvPr>
          <p:cNvSpPr/>
          <p:nvPr/>
        </p:nvSpPr>
        <p:spPr>
          <a:xfrm>
            <a:off x="2159705" y="1393497"/>
            <a:ext cx="349894" cy="3084062"/>
          </a:xfrm>
          <a:prstGeom prst="roundRect">
            <a:avLst/>
          </a:prstGeom>
          <a:solidFill>
            <a:srgbClr val="19325C"/>
          </a:solidFill>
          <a:ln w="25400" cap="flat" cmpd="sng" algn="ctr">
            <a:noFill/>
            <a:prstDash val="solid"/>
          </a:ln>
          <a:effectLst/>
        </p:spPr>
        <p:txBody>
          <a:bodyPr lIns="68579" tIns="34289" rIns="68579" bIns="34289" anchor="ctr"/>
          <a:lstStyle/>
          <a:p>
            <a:pPr algn="ctr" defTabSz="685783">
              <a:defRPr/>
            </a:pPr>
            <a:r>
              <a:rPr lang="en-US" sz="1400" b="1" kern="0" dirty="0">
                <a:solidFill>
                  <a:prstClr val="white"/>
                </a:solidFill>
                <a:latin typeface="Arial Narrow" panose="020B0606020202030204" pitchFamily="34" charset="0"/>
              </a:rPr>
              <a:t>R</a:t>
            </a:r>
          </a:p>
          <a:p>
            <a:pPr algn="ctr" defTabSz="685783">
              <a:defRPr/>
            </a:pPr>
            <a:r>
              <a:rPr lang="en-US" sz="1400" b="1" kern="0" dirty="0">
                <a:solidFill>
                  <a:prstClr val="white"/>
                </a:solidFill>
                <a:latin typeface="Arial Narrow" panose="020B0606020202030204" pitchFamily="34" charset="0"/>
              </a:rPr>
              <a:t>A</a:t>
            </a:r>
          </a:p>
          <a:p>
            <a:pPr algn="ctr" defTabSz="685783">
              <a:defRPr/>
            </a:pPr>
            <a:r>
              <a:rPr lang="en-US" sz="1400" b="1" kern="0" dirty="0">
                <a:solidFill>
                  <a:prstClr val="white"/>
                </a:solidFill>
                <a:latin typeface="Arial Narrow" panose="020B0606020202030204" pitchFamily="34" charset="0"/>
              </a:rPr>
              <a:t>N</a:t>
            </a:r>
          </a:p>
          <a:p>
            <a:pPr algn="ctr" defTabSz="685783">
              <a:defRPr/>
            </a:pPr>
            <a:r>
              <a:rPr lang="en-US" sz="1400" b="1" kern="0" dirty="0">
                <a:solidFill>
                  <a:prstClr val="white"/>
                </a:solidFill>
                <a:latin typeface="Arial Narrow" panose="020B0606020202030204" pitchFamily="34" charset="0"/>
              </a:rPr>
              <a:t>D</a:t>
            </a:r>
          </a:p>
          <a:p>
            <a:pPr algn="ctr" defTabSz="685783">
              <a:defRPr/>
            </a:pPr>
            <a:r>
              <a:rPr lang="en-US" sz="1400" b="1" kern="0" dirty="0">
                <a:solidFill>
                  <a:prstClr val="white"/>
                </a:solidFill>
                <a:latin typeface="Arial Narrow" panose="020B0606020202030204" pitchFamily="34" charset="0"/>
              </a:rPr>
              <a:t>O</a:t>
            </a:r>
          </a:p>
          <a:p>
            <a:pPr algn="ctr" defTabSz="685783">
              <a:defRPr/>
            </a:pPr>
            <a:r>
              <a:rPr lang="en-US" sz="1400" b="1" kern="0" dirty="0">
                <a:solidFill>
                  <a:prstClr val="white"/>
                </a:solidFill>
                <a:latin typeface="Arial Narrow" panose="020B0606020202030204" pitchFamily="34" charset="0"/>
              </a:rPr>
              <a:t>M</a:t>
            </a:r>
          </a:p>
          <a:p>
            <a:pPr algn="ctr" defTabSz="685783">
              <a:defRPr/>
            </a:pPr>
            <a:r>
              <a:rPr lang="en-US" sz="1400" b="1" kern="0" dirty="0">
                <a:solidFill>
                  <a:prstClr val="white"/>
                </a:solidFill>
                <a:latin typeface="Arial Narrow" panose="020B0606020202030204" pitchFamily="34" charset="0"/>
              </a:rPr>
              <a:t>I</a:t>
            </a:r>
          </a:p>
          <a:p>
            <a:pPr algn="ctr" defTabSz="685783">
              <a:defRPr/>
            </a:pPr>
            <a:r>
              <a:rPr lang="en-US" sz="1400" b="1" kern="0" dirty="0">
                <a:solidFill>
                  <a:prstClr val="white"/>
                </a:solidFill>
                <a:latin typeface="Arial Narrow" panose="020B0606020202030204" pitchFamily="34" charset="0"/>
              </a:rPr>
              <a:t>S</a:t>
            </a:r>
          </a:p>
          <a:p>
            <a:pPr algn="ctr" defTabSz="685783">
              <a:defRPr/>
            </a:pPr>
            <a:r>
              <a:rPr lang="en-US" sz="1400" b="1" kern="0" dirty="0">
                <a:solidFill>
                  <a:prstClr val="white"/>
                </a:solidFill>
                <a:latin typeface="Arial Narrow" panose="020B0606020202030204" pitchFamily="34" charset="0"/>
              </a:rPr>
              <a:t>A</a:t>
            </a:r>
          </a:p>
          <a:p>
            <a:pPr algn="ctr" defTabSz="685783">
              <a:defRPr/>
            </a:pPr>
            <a:r>
              <a:rPr lang="en-US" sz="1400" b="1" kern="0" dirty="0">
                <a:solidFill>
                  <a:prstClr val="white"/>
                </a:solidFill>
                <a:latin typeface="Arial Narrow" panose="020B0606020202030204" pitchFamily="34" charset="0"/>
              </a:rPr>
              <a:t>T</a:t>
            </a:r>
          </a:p>
          <a:p>
            <a:pPr algn="ctr" defTabSz="685783">
              <a:defRPr/>
            </a:pPr>
            <a:r>
              <a:rPr lang="en-US" sz="1400" b="1" kern="0" dirty="0">
                <a:solidFill>
                  <a:prstClr val="white"/>
                </a:solidFill>
                <a:latin typeface="Arial Narrow" panose="020B0606020202030204" pitchFamily="34" charset="0"/>
              </a:rPr>
              <a:t>I</a:t>
            </a:r>
          </a:p>
          <a:p>
            <a:pPr algn="ctr" defTabSz="685783">
              <a:defRPr/>
            </a:pPr>
            <a:r>
              <a:rPr lang="en-US" sz="1400" b="1" kern="0" dirty="0">
                <a:solidFill>
                  <a:prstClr val="white"/>
                </a:solidFill>
                <a:latin typeface="Arial Narrow" panose="020B0606020202030204" pitchFamily="34" charset="0"/>
              </a:rPr>
              <a:t>O</a:t>
            </a:r>
          </a:p>
          <a:p>
            <a:pPr algn="ctr" defTabSz="685783">
              <a:defRPr/>
            </a:pPr>
            <a:r>
              <a:rPr lang="en-US" sz="1400" b="1" kern="0" dirty="0">
                <a:solidFill>
                  <a:prstClr val="white"/>
                </a:solidFill>
                <a:latin typeface="Arial Narrow" panose="020B0606020202030204" pitchFamily="34" charset="0"/>
              </a:rPr>
              <a:t>n</a:t>
            </a:r>
          </a:p>
        </p:txBody>
      </p:sp>
      <p:cxnSp>
        <p:nvCxnSpPr>
          <p:cNvPr id="90" name="Straight Arrow Connector 89">
            <a:extLst>
              <a:ext uri="{FF2B5EF4-FFF2-40B4-BE49-F238E27FC236}">
                <a16:creationId xmlns:a16="http://schemas.microsoft.com/office/drawing/2014/main" id="{58C0CC14-5F62-4C2A-AC1F-E0A6693DC472}"/>
              </a:ext>
            </a:extLst>
          </p:cNvPr>
          <p:cNvCxnSpPr/>
          <p:nvPr/>
        </p:nvCxnSpPr>
        <p:spPr>
          <a:xfrm>
            <a:off x="1702504" y="3151307"/>
            <a:ext cx="457200" cy="0"/>
          </a:xfrm>
          <a:prstGeom prst="straightConnector1">
            <a:avLst/>
          </a:prstGeom>
          <a:noFill/>
          <a:ln w="57150" cap="flat" cmpd="sng" algn="ctr">
            <a:solidFill>
              <a:sysClr val="windowText" lastClr="000000">
                <a:lumMod val="65000"/>
                <a:lumOff val="35000"/>
              </a:sysClr>
            </a:solidFill>
            <a:prstDash val="solid"/>
            <a:headEnd type="none" w="med" len="med"/>
            <a:tailEnd type="triangle" w="med" len="med"/>
          </a:ln>
          <a:effectLst/>
        </p:spPr>
      </p:cxnSp>
      <p:sp>
        <p:nvSpPr>
          <p:cNvPr id="91" name="TextBox 90">
            <a:extLst>
              <a:ext uri="{FF2B5EF4-FFF2-40B4-BE49-F238E27FC236}">
                <a16:creationId xmlns:a16="http://schemas.microsoft.com/office/drawing/2014/main" id="{95D1CE4E-382A-405C-A0BC-9D6D87BBBC91}"/>
              </a:ext>
            </a:extLst>
          </p:cNvPr>
          <p:cNvSpPr txBox="1"/>
          <p:nvPr/>
        </p:nvSpPr>
        <p:spPr>
          <a:xfrm>
            <a:off x="7879374" y="2173986"/>
            <a:ext cx="1076875" cy="715578"/>
          </a:xfrm>
          <a:prstGeom prst="rect">
            <a:avLst/>
          </a:prstGeom>
          <a:noFill/>
        </p:spPr>
        <p:txBody>
          <a:bodyPr wrap="square" lIns="68579" tIns="34289" rIns="68579" bIns="34289" rtlCol="0">
            <a:spAutoFit/>
          </a:bodyPr>
          <a:lstStyle/>
          <a:p>
            <a:pPr algn="ctr" defTabSz="685783"/>
            <a:r>
              <a:rPr lang="fr-CH" sz="1400" b="1" dirty="0">
                <a:solidFill>
                  <a:prstClr val="black">
                    <a:lumMod val="65000"/>
                    <a:lumOff val="35000"/>
                  </a:prstClr>
                </a:solidFill>
                <a:latin typeface="Arial Narrow" panose="020B0606020202030204" pitchFamily="34" charset="0"/>
              </a:rPr>
              <a:t>Comme dans l’étude WOEST</a:t>
            </a:r>
          </a:p>
        </p:txBody>
      </p:sp>
      <p:sp>
        <p:nvSpPr>
          <p:cNvPr id="92" name="TextBox 91">
            <a:extLst>
              <a:ext uri="{FF2B5EF4-FFF2-40B4-BE49-F238E27FC236}">
                <a16:creationId xmlns:a16="http://schemas.microsoft.com/office/drawing/2014/main" id="{BFD8591F-7548-479D-8E05-02463CBFBD47}"/>
              </a:ext>
            </a:extLst>
          </p:cNvPr>
          <p:cNvSpPr txBox="1"/>
          <p:nvPr/>
        </p:nvSpPr>
        <p:spPr>
          <a:xfrm>
            <a:off x="7884446" y="3001469"/>
            <a:ext cx="1218458" cy="500135"/>
          </a:xfrm>
          <a:prstGeom prst="rect">
            <a:avLst/>
          </a:prstGeom>
          <a:noFill/>
        </p:spPr>
        <p:txBody>
          <a:bodyPr wrap="square" lIns="68579" tIns="34289" rIns="68579" bIns="34289" rtlCol="0">
            <a:spAutoFit/>
          </a:bodyPr>
          <a:lstStyle/>
          <a:p>
            <a:pPr defTabSz="685783"/>
            <a:r>
              <a:rPr lang="fr-CH" sz="1400" b="1" dirty="0">
                <a:solidFill>
                  <a:prstClr val="white">
                    <a:lumMod val="50000"/>
                  </a:prstClr>
                </a:solidFill>
                <a:latin typeface="Arial Narrow" panose="020B0606020202030204" pitchFamily="34" charset="0"/>
              </a:rPr>
              <a:t>Comme dans l’étude  Atlas</a:t>
            </a:r>
          </a:p>
        </p:txBody>
      </p:sp>
      <p:sp>
        <p:nvSpPr>
          <p:cNvPr id="93" name="TextBox 92">
            <a:extLst>
              <a:ext uri="{FF2B5EF4-FFF2-40B4-BE49-F238E27FC236}">
                <a16:creationId xmlns:a16="http://schemas.microsoft.com/office/drawing/2014/main" id="{A9486D6F-C2CB-4E93-9CE3-AC720B973A93}"/>
              </a:ext>
            </a:extLst>
          </p:cNvPr>
          <p:cNvSpPr txBox="1"/>
          <p:nvPr/>
        </p:nvSpPr>
        <p:spPr>
          <a:xfrm>
            <a:off x="7873799" y="3726894"/>
            <a:ext cx="1054237" cy="284691"/>
          </a:xfrm>
          <a:prstGeom prst="rect">
            <a:avLst/>
          </a:prstGeom>
          <a:noFill/>
        </p:spPr>
        <p:txBody>
          <a:bodyPr wrap="square" lIns="68579" tIns="34289" rIns="68579" bIns="34289" rtlCol="0">
            <a:spAutoFit/>
          </a:bodyPr>
          <a:lstStyle/>
          <a:p>
            <a:pPr defTabSz="685783"/>
            <a:r>
              <a:rPr lang="fr-FR" sz="1400" b="1" dirty="0">
                <a:solidFill>
                  <a:srgbClr val="273080"/>
                </a:solidFill>
                <a:latin typeface="Arial Narrow" panose="020B0606020202030204" pitchFamily="34" charset="0"/>
              </a:rPr>
              <a:t>Trithérapie</a:t>
            </a:r>
          </a:p>
        </p:txBody>
      </p:sp>
      <p:sp>
        <p:nvSpPr>
          <p:cNvPr id="94" name="Rectangle 37">
            <a:extLst>
              <a:ext uri="{FF2B5EF4-FFF2-40B4-BE49-F238E27FC236}">
                <a16:creationId xmlns:a16="http://schemas.microsoft.com/office/drawing/2014/main" id="{0B27A5E9-E2C1-4969-9074-4F805062EDB2}"/>
              </a:ext>
            </a:extLst>
          </p:cNvPr>
          <p:cNvSpPr>
            <a:spLocks noChangeArrowheads="1"/>
          </p:cNvSpPr>
          <p:nvPr/>
        </p:nvSpPr>
        <p:spPr bwMode="auto">
          <a:xfrm>
            <a:off x="346508" y="4478726"/>
            <a:ext cx="5467151" cy="18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68579" rIns="68579" bIns="205735" anchor="b">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defTabSz="685783" fontAlgn="base">
              <a:lnSpc>
                <a:spcPct val="100000"/>
              </a:lnSpc>
              <a:spcBef>
                <a:spcPct val="0"/>
              </a:spcBef>
              <a:spcAft>
                <a:spcPts val="225"/>
              </a:spcAft>
              <a:buClrTx/>
              <a:buNone/>
            </a:pPr>
            <a:endParaRPr lang="en-US" altLang="en-US" sz="1050" dirty="0">
              <a:solidFill>
                <a:srgbClr val="000000"/>
              </a:solidFill>
              <a:latin typeface="Arial Narrow" panose="020B0606020202030204" pitchFamily="34" charset="0"/>
              <a:cs typeface="Arial" pitchFamily="34" charset="0"/>
            </a:endParaRPr>
          </a:p>
          <a:p>
            <a:pPr defTabSz="685783" fontAlgn="base">
              <a:lnSpc>
                <a:spcPct val="100000"/>
              </a:lnSpc>
              <a:spcBef>
                <a:spcPct val="0"/>
              </a:spcBef>
              <a:spcAft>
                <a:spcPts val="225"/>
              </a:spcAft>
              <a:buClrTx/>
              <a:buNone/>
            </a:pPr>
            <a:endParaRPr lang="en-US" altLang="en-US" sz="1050" dirty="0">
              <a:solidFill>
                <a:srgbClr val="000000"/>
              </a:solidFill>
              <a:latin typeface="Arial Narrow" panose="020B0606020202030204" pitchFamily="34" charset="0"/>
              <a:cs typeface="Arial" pitchFamily="34" charset="0"/>
            </a:endParaRPr>
          </a:p>
          <a:p>
            <a:pPr defTabSz="685783" fontAlgn="base">
              <a:lnSpc>
                <a:spcPct val="100000"/>
              </a:lnSpc>
              <a:spcBef>
                <a:spcPct val="0"/>
              </a:spcBef>
              <a:spcAft>
                <a:spcPts val="225"/>
              </a:spcAft>
              <a:buClrTx/>
              <a:buNone/>
            </a:pPr>
            <a:endParaRPr lang="en-US" altLang="en-US" sz="1050" dirty="0">
              <a:solidFill>
                <a:srgbClr val="000000"/>
              </a:solidFill>
              <a:latin typeface="Arial Narrow" panose="020B0606020202030204" pitchFamily="34" charset="0"/>
              <a:cs typeface="Arial" pitchFamily="34" charset="0"/>
            </a:endParaRPr>
          </a:p>
          <a:p>
            <a:pPr defTabSz="685783" fontAlgn="base">
              <a:lnSpc>
                <a:spcPct val="100000"/>
              </a:lnSpc>
              <a:spcBef>
                <a:spcPct val="0"/>
              </a:spcBef>
              <a:spcAft>
                <a:spcPts val="225"/>
              </a:spcAft>
              <a:buClrTx/>
              <a:buNone/>
            </a:pPr>
            <a:r>
              <a:rPr lang="en-US" altLang="en-US" sz="1050" dirty="0">
                <a:solidFill>
                  <a:srgbClr val="000000"/>
                </a:solidFill>
                <a:latin typeface="Arial Narrow" panose="020B0606020202030204" pitchFamily="34" charset="0"/>
                <a:cs typeface="Arial" pitchFamily="34" charset="0"/>
              </a:rPr>
              <a:t>*XARELTO</a:t>
            </a:r>
            <a:r>
              <a:rPr lang="en-US" altLang="en-US" sz="1050" baseline="30000" dirty="0">
                <a:solidFill>
                  <a:srgbClr val="000000"/>
                </a:solidFill>
                <a:latin typeface="Arial Narrow" panose="020B0606020202030204" pitchFamily="34" charset="0"/>
                <a:cs typeface="Arial" pitchFamily="34" charset="0"/>
              </a:rPr>
              <a:t> ®</a:t>
            </a:r>
            <a:r>
              <a:rPr lang="fr-CH" altLang="en-US" sz="1050" dirty="0">
                <a:solidFill>
                  <a:srgbClr val="000000"/>
                </a:solidFill>
                <a:latin typeface="Arial Narrow" panose="020B0606020202030204" pitchFamily="34" charset="0"/>
                <a:cs typeface="Arial" pitchFamily="34" charset="0"/>
              </a:rPr>
              <a:t> dosé à 10 mg une fois par jour chez les patients dont la </a:t>
            </a:r>
            <a:r>
              <a:rPr lang="fr-CH" altLang="en-US" sz="1050" dirty="0" err="1">
                <a:solidFill>
                  <a:srgbClr val="000000"/>
                </a:solidFill>
                <a:latin typeface="Arial Narrow" panose="020B0606020202030204" pitchFamily="34" charset="0"/>
                <a:cs typeface="Arial" pitchFamily="34" charset="0"/>
              </a:rPr>
              <a:t>CrCl</a:t>
            </a:r>
            <a:r>
              <a:rPr lang="fr-CH" altLang="en-US" sz="1050" dirty="0">
                <a:solidFill>
                  <a:srgbClr val="000000"/>
                </a:solidFill>
                <a:latin typeface="Arial Narrow" panose="020B0606020202030204" pitchFamily="34" charset="0"/>
                <a:cs typeface="Arial" pitchFamily="34" charset="0"/>
              </a:rPr>
              <a:t> se situe entre 30 et &lt; 50 </a:t>
            </a:r>
            <a:r>
              <a:rPr lang="fr-CH" altLang="en-US" sz="1050" dirty="0" err="1">
                <a:solidFill>
                  <a:srgbClr val="000000"/>
                </a:solidFill>
                <a:latin typeface="Arial Narrow" panose="020B0606020202030204" pitchFamily="34" charset="0"/>
                <a:cs typeface="Arial" pitchFamily="34" charset="0"/>
              </a:rPr>
              <a:t>mL</a:t>
            </a:r>
            <a:r>
              <a:rPr lang="fr-CH" altLang="en-US" sz="1050" dirty="0">
                <a:solidFill>
                  <a:srgbClr val="000000"/>
                </a:solidFill>
                <a:latin typeface="Arial Narrow" panose="020B0606020202030204" pitchFamily="34" charset="0"/>
                <a:cs typeface="Arial" pitchFamily="34" charset="0"/>
              </a:rPr>
              <a:t>/min.</a:t>
            </a:r>
          </a:p>
          <a:p>
            <a:pPr defTabSz="685783" fontAlgn="base">
              <a:lnSpc>
                <a:spcPct val="100000"/>
              </a:lnSpc>
              <a:spcBef>
                <a:spcPct val="0"/>
              </a:spcBef>
              <a:spcAft>
                <a:spcPts val="225"/>
              </a:spcAft>
              <a:buClrTx/>
              <a:buNone/>
            </a:pPr>
            <a:r>
              <a:rPr lang="fr-CH" altLang="en-US" sz="1050" baseline="30000" dirty="0">
                <a:solidFill>
                  <a:srgbClr val="000000"/>
                </a:solidFill>
                <a:latin typeface="Arial Narrow" panose="020B0606020202030204" pitchFamily="34" charset="0"/>
                <a:cs typeface="Arial" pitchFamily="34" charset="0"/>
              </a:rPr>
              <a:t>†</a:t>
            </a:r>
            <a:r>
              <a:rPr lang="fr-CH" altLang="en-US" sz="1050" dirty="0">
                <a:solidFill>
                  <a:srgbClr val="000000"/>
                </a:solidFill>
                <a:latin typeface="Arial Narrow" panose="020B0606020202030204" pitchFamily="34" charset="0"/>
                <a:cs typeface="Arial" pitchFamily="34" charset="0"/>
              </a:rPr>
              <a:t>Inhibiteurs de P2Y</a:t>
            </a:r>
            <a:r>
              <a:rPr lang="fr-CH" altLang="en-US" sz="1050" baseline="-25000" dirty="0">
                <a:solidFill>
                  <a:srgbClr val="000000"/>
                </a:solidFill>
                <a:latin typeface="Arial Narrow" panose="020B0606020202030204" pitchFamily="34" charset="0"/>
                <a:cs typeface="Arial" pitchFamily="34" charset="0"/>
              </a:rPr>
              <a:t>12</a:t>
            </a:r>
            <a:r>
              <a:rPr lang="fr-CH" altLang="en-US" sz="1050" dirty="0">
                <a:solidFill>
                  <a:srgbClr val="000000"/>
                </a:solidFill>
                <a:latin typeface="Arial Narrow" panose="020B0606020202030204" pitchFamily="34" charset="0"/>
                <a:cs typeface="Arial" pitchFamily="34" charset="0"/>
              </a:rPr>
              <a:t> comme alternative : </a:t>
            </a:r>
            <a:r>
              <a:rPr lang="fr-CH" altLang="en-US" sz="1050" dirty="0" err="1">
                <a:solidFill>
                  <a:srgbClr val="000000"/>
                </a:solidFill>
                <a:latin typeface="Arial Narrow" panose="020B0606020202030204" pitchFamily="34" charset="0"/>
                <a:cs typeface="Arial" pitchFamily="34" charset="0"/>
              </a:rPr>
              <a:t>prasugrel</a:t>
            </a:r>
            <a:r>
              <a:rPr lang="fr-CH" altLang="en-US" sz="1050" dirty="0">
                <a:solidFill>
                  <a:srgbClr val="000000"/>
                </a:solidFill>
                <a:latin typeface="Arial Narrow" panose="020B0606020202030204" pitchFamily="34" charset="0"/>
                <a:cs typeface="Arial" pitchFamily="34" charset="0"/>
              </a:rPr>
              <a:t> 10 mg une fois par jour ou </a:t>
            </a:r>
            <a:r>
              <a:rPr lang="fr-CH" altLang="en-US" sz="1050" dirty="0" err="1">
                <a:solidFill>
                  <a:srgbClr val="000000"/>
                </a:solidFill>
                <a:latin typeface="Arial Narrow" panose="020B0606020202030204" pitchFamily="34" charset="0"/>
                <a:cs typeface="Arial" pitchFamily="34" charset="0"/>
              </a:rPr>
              <a:t>prasugrel</a:t>
            </a:r>
            <a:r>
              <a:rPr lang="fr-CH" altLang="en-US" sz="1050" dirty="0">
                <a:solidFill>
                  <a:srgbClr val="000000"/>
                </a:solidFill>
                <a:latin typeface="Arial Narrow" panose="020B0606020202030204" pitchFamily="34" charset="0"/>
                <a:cs typeface="Arial" pitchFamily="34" charset="0"/>
              </a:rPr>
              <a:t> 90 mg deux fois par jour.</a:t>
            </a:r>
          </a:p>
          <a:p>
            <a:pPr defTabSz="685783" fontAlgn="base">
              <a:lnSpc>
                <a:spcPct val="100000"/>
              </a:lnSpc>
              <a:spcBef>
                <a:spcPct val="0"/>
              </a:spcBef>
              <a:spcAft>
                <a:spcPts val="225"/>
              </a:spcAft>
              <a:buClrTx/>
              <a:buNone/>
            </a:pPr>
            <a:r>
              <a:rPr lang="fr-CH" altLang="en-US" sz="1050" baseline="30000" dirty="0">
                <a:solidFill>
                  <a:srgbClr val="000000"/>
                </a:solidFill>
                <a:latin typeface="Arial Narrow" panose="020B0606020202030204" pitchFamily="34" charset="0"/>
                <a:cs typeface="Arial" pitchFamily="34" charset="0"/>
              </a:rPr>
              <a:t>‡</a:t>
            </a:r>
            <a:r>
              <a:rPr lang="fr-CH" altLang="en-US" sz="1050" dirty="0">
                <a:solidFill>
                  <a:srgbClr val="000000"/>
                </a:solidFill>
                <a:latin typeface="Arial Narrow" panose="020B0606020202030204" pitchFamily="34" charset="0"/>
                <a:cs typeface="Arial" pitchFamily="34" charset="0"/>
              </a:rPr>
              <a:t>AAS faiblement dosé (75-100 mg/j).</a:t>
            </a:r>
          </a:p>
          <a:p>
            <a:pPr defTabSz="685783" fontAlgn="base">
              <a:lnSpc>
                <a:spcPct val="100000"/>
              </a:lnSpc>
              <a:spcBef>
                <a:spcPct val="0"/>
              </a:spcBef>
              <a:spcAft>
                <a:spcPct val="0"/>
              </a:spcAft>
              <a:buClrTx/>
              <a:buNone/>
            </a:pPr>
            <a:r>
              <a:rPr lang="fr-CH" altLang="en-US" sz="1050" dirty="0">
                <a:solidFill>
                  <a:srgbClr val="000000"/>
                </a:solidFill>
                <a:latin typeface="Arial Narrow" panose="020B0606020202030204" pitchFamily="34" charset="0"/>
                <a:cs typeface="Arial" pitchFamily="34" charset="0"/>
              </a:rPr>
              <a:t>Données internes. Janssen Pharmaceuticals, Inc.</a:t>
            </a:r>
          </a:p>
          <a:p>
            <a:pPr defTabSz="685783" fontAlgn="base">
              <a:lnSpc>
                <a:spcPct val="100000"/>
              </a:lnSpc>
              <a:spcBef>
                <a:spcPct val="0"/>
              </a:spcBef>
              <a:spcAft>
                <a:spcPts val="225"/>
              </a:spcAft>
              <a:buClrTx/>
              <a:buFont typeface="Wingdings 2" pitchFamily="18" charset="2"/>
              <a:buNone/>
            </a:pPr>
            <a:r>
              <a:rPr lang="en-US" altLang="en-US" sz="1050" dirty="0">
                <a:solidFill>
                  <a:srgbClr val="000000"/>
                </a:solidFill>
                <a:latin typeface="Arial Narrow" panose="020B0606020202030204" pitchFamily="34" charset="0"/>
                <a:cs typeface="Arial" pitchFamily="34" charset="0"/>
              </a:rPr>
              <a:t>.</a:t>
            </a:r>
          </a:p>
        </p:txBody>
      </p:sp>
      <p:pic>
        <p:nvPicPr>
          <p:cNvPr id="46" name="4E92DA43-5712-40E9-AFDC-2C1062C78C6F" descr="7646DFF2-B812-4635-AA57-5171E34E5A45@chrc">
            <a:extLst>
              <a:ext uri="{FF2B5EF4-FFF2-40B4-BE49-F238E27FC236}">
                <a16:creationId xmlns:a16="http://schemas.microsoft.com/office/drawing/2014/main" id="{3836981B-F6FE-4780-8688-395F05742B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7948" y="279637"/>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41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5" grpId="0" animBg="1"/>
      <p:bldP spid="66" grpId="0" animBg="1"/>
      <p:bldP spid="69" grpId="0"/>
      <p:bldP spid="91" grpId="0"/>
      <p:bldP spid="92" grpId="0"/>
      <p:bldP spid="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Gibson CM, et al .N </a:t>
            </a:r>
            <a:r>
              <a:rPr lang="en-CA" sz="900" dirty="0" err="1">
                <a:solidFill>
                  <a:schemeClr val="bg1"/>
                </a:solidFill>
                <a:latin typeface="Arial Narrow" panose="020B0606020202030204" pitchFamily="34" charset="0"/>
                <a:cs typeface="Arial" pitchFamily="34" charset="0"/>
              </a:rPr>
              <a:t>Engl</a:t>
            </a:r>
            <a:r>
              <a:rPr lang="en-CA" sz="900" dirty="0">
                <a:solidFill>
                  <a:schemeClr val="bg1"/>
                </a:solidFill>
                <a:latin typeface="Arial Narrow" panose="020B0606020202030204" pitchFamily="34" charset="0"/>
                <a:cs typeface="Arial" pitchFamily="34" charset="0"/>
              </a:rPr>
              <a:t> J Med. 2016.22;375:2423-2434</a:t>
            </a:r>
          </a:p>
        </p:txBody>
      </p:sp>
      <p:sp>
        <p:nvSpPr>
          <p:cNvPr id="15" name="Rectangle 14">
            <a:extLst>
              <a:ext uri="{FF2B5EF4-FFF2-40B4-BE49-F238E27FC236}">
                <a16:creationId xmlns:a16="http://schemas.microsoft.com/office/drawing/2014/main" id="{9C32BAF7-3319-4B6B-B2B6-6369BD1AF8F2}"/>
              </a:ext>
            </a:extLst>
          </p:cNvPr>
          <p:cNvSpPr/>
          <p:nvPr/>
        </p:nvSpPr>
        <p:spPr>
          <a:xfrm>
            <a:off x="146654" y="182896"/>
            <a:ext cx="7064374" cy="1569660"/>
          </a:xfrm>
          <a:prstGeom prst="rect">
            <a:avLst/>
          </a:prstGeom>
          <a:noFill/>
        </p:spPr>
        <p:txBody>
          <a:bodyPr wrap="square">
            <a:spAutoFit/>
          </a:bodyPr>
          <a:lstStyle/>
          <a:p>
            <a:pPr lvl="0"/>
            <a:r>
              <a:rPr lang="fr-BE" sz="3200" b="1" dirty="0">
                <a:solidFill>
                  <a:srgbClr val="1B1A5A"/>
                </a:solidFill>
                <a:latin typeface="Arial Narrow" pitchFamily="34" charset="0"/>
                <a:cs typeface="Aharoni" panose="02010803020104030203" pitchFamily="2" charset="-79"/>
              </a:rPr>
              <a:t>Hémorragie d’importance clinique</a:t>
            </a:r>
          </a:p>
          <a:p>
            <a:r>
              <a:rPr lang="en-CA" sz="3600" b="1" dirty="0">
                <a:solidFill>
                  <a:srgbClr val="2A559A"/>
                </a:solidFill>
                <a:latin typeface="Arial Narrow" panose="020B0606020202030204" pitchFamily="34" charset="0"/>
                <a:cs typeface="Aharoni" panose="02010803020104030203" pitchFamily="2" charset="-79"/>
              </a:rPr>
              <a:t>PIONEER AF-PCI</a:t>
            </a:r>
          </a:p>
          <a:p>
            <a:endParaRPr lang="en-CA" sz="2800" b="1" dirty="0">
              <a:solidFill>
                <a:srgbClr val="19325C"/>
              </a:solidFill>
              <a:latin typeface="Arial Narrow" panose="020B0606020202030204" pitchFamily="34" charset="0"/>
              <a:cs typeface="Aharoni" panose="02010803020104030203" pitchFamily="2" charset="-79"/>
            </a:endParaRPr>
          </a:p>
        </p:txBody>
      </p:sp>
      <p:graphicFrame>
        <p:nvGraphicFramePr>
          <p:cNvPr id="96" name="Chart 95">
            <a:extLst>
              <a:ext uri="{FF2B5EF4-FFF2-40B4-BE49-F238E27FC236}">
                <a16:creationId xmlns:a16="http://schemas.microsoft.com/office/drawing/2014/main" id="{ED34ECF5-A7CB-4938-8ABC-75E093A2EEE7}"/>
              </a:ext>
            </a:extLst>
          </p:cNvPr>
          <p:cNvGraphicFramePr/>
          <p:nvPr>
            <p:extLst>
              <p:ext uri="{D42A27DB-BD31-4B8C-83A1-F6EECF244321}">
                <p14:modId xmlns:p14="http://schemas.microsoft.com/office/powerpoint/2010/main" val="1605754594"/>
              </p:ext>
            </p:extLst>
          </p:nvPr>
        </p:nvGraphicFramePr>
        <p:xfrm>
          <a:off x="2231578" y="4680825"/>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7" name="Chart 96">
            <a:extLst>
              <a:ext uri="{FF2B5EF4-FFF2-40B4-BE49-F238E27FC236}">
                <a16:creationId xmlns:a16="http://schemas.microsoft.com/office/drawing/2014/main" id="{D50BB81C-8501-4EDB-BB5A-1C5DF24D1291}"/>
              </a:ext>
            </a:extLst>
          </p:cNvPr>
          <p:cNvGraphicFramePr/>
          <p:nvPr>
            <p:extLst>
              <p:ext uri="{D42A27DB-BD31-4B8C-83A1-F6EECF244321}">
                <p14:modId xmlns:p14="http://schemas.microsoft.com/office/powerpoint/2010/main" val="4231966513"/>
              </p:ext>
            </p:extLst>
          </p:nvPr>
        </p:nvGraphicFramePr>
        <p:xfrm>
          <a:off x="995572" y="1677026"/>
          <a:ext cx="7491469" cy="4308745"/>
        </p:xfrm>
        <a:graphic>
          <a:graphicData uri="http://schemas.openxmlformats.org/drawingml/2006/chart">
            <c:chart xmlns:c="http://schemas.openxmlformats.org/drawingml/2006/chart" xmlns:r="http://schemas.openxmlformats.org/officeDocument/2006/relationships" r:id="rId6"/>
          </a:graphicData>
        </a:graphic>
      </p:graphicFrame>
      <p:sp>
        <p:nvSpPr>
          <p:cNvPr id="98" name="TextBox 17">
            <a:extLst>
              <a:ext uri="{FF2B5EF4-FFF2-40B4-BE49-F238E27FC236}">
                <a16:creationId xmlns:a16="http://schemas.microsoft.com/office/drawing/2014/main" id="{1D6DDDCE-A033-46E9-B76D-3FAD749B4B81}"/>
              </a:ext>
            </a:extLst>
          </p:cNvPr>
          <p:cNvSpPr txBox="1">
            <a:spLocks noChangeArrowheads="1"/>
          </p:cNvSpPr>
          <p:nvPr/>
        </p:nvSpPr>
        <p:spPr bwMode="auto">
          <a:xfrm rot="-5400000">
            <a:off x="-1184821" y="3572088"/>
            <a:ext cx="3944038" cy="369332"/>
          </a:xfrm>
          <a:prstGeom prst="rect">
            <a:avLst/>
          </a:prstGeom>
          <a:noFill/>
          <a:ln w="9525">
            <a:noFill/>
            <a:miter lim="800000"/>
            <a:headEnd/>
            <a:tailEnd/>
          </a:ln>
        </p:spPr>
        <p:txBody>
          <a:bodyPr wrap="square">
            <a:spAutoFit/>
          </a:bodyPr>
          <a:lstStyle/>
          <a:p>
            <a:pPr algn="ctr" defTabSz="914400"/>
            <a:r>
              <a:rPr lang="en-CA" b="1" dirty="0">
                <a:solidFill>
                  <a:prstClr val="black"/>
                </a:solidFill>
                <a:latin typeface="Arial Narrow" panose="020B0606020202030204" pitchFamily="34" charset="0"/>
              </a:rPr>
              <a:t>Patients (%)</a:t>
            </a:r>
            <a:endParaRPr lang="en-US" b="1" dirty="0">
              <a:solidFill>
                <a:prstClr val="black"/>
              </a:solidFill>
              <a:latin typeface="Arial Narrow" panose="020B0606020202030204" pitchFamily="34" charset="0"/>
            </a:endParaRPr>
          </a:p>
        </p:txBody>
      </p:sp>
      <p:sp>
        <p:nvSpPr>
          <p:cNvPr id="99" name="TextBox 98">
            <a:extLst>
              <a:ext uri="{FF2B5EF4-FFF2-40B4-BE49-F238E27FC236}">
                <a16:creationId xmlns:a16="http://schemas.microsoft.com/office/drawing/2014/main" id="{0EE410D6-1B50-4B0C-8067-7CF11C58B705}"/>
              </a:ext>
            </a:extLst>
          </p:cNvPr>
          <p:cNvSpPr txBox="1"/>
          <p:nvPr/>
        </p:nvSpPr>
        <p:spPr>
          <a:xfrm>
            <a:off x="2114562" y="5849957"/>
            <a:ext cx="859995" cy="307777"/>
          </a:xfrm>
          <a:prstGeom prst="rect">
            <a:avLst/>
          </a:prstGeom>
          <a:noFill/>
        </p:spPr>
        <p:txBody>
          <a:bodyPr wrap="square" rtlCol="0">
            <a:spAutoFit/>
          </a:bodyPr>
          <a:lstStyle/>
          <a:p>
            <a:pPr algn="ctr"/>
            <a:r>
              <a:rPr lang="en-CA" sz="1400" b="1" dirty="0">
                <a:solidFill>
                  <a:prstClr val="black"/>
                </a:solidFill>
                <a:latin typeface="Arial Narrow" panose="020B0606020202030204" pitchFamily="34" charset="0"/>
              </a:rPr>
              <a:t>N =  709</a:t>
            </a:r>
            <a:endParaRPr lang="en-US" sz="1400" b="1" dirty="0">
              <a:solidFill>
                <a:prstClr val="black"/>
              </a:solidFill>
              <a:latin typeface="Arial Narrow" panose="020B0606020202030204" pitchFamily="34" charset="0"/>
            </a:endParaRPr>
          </a:p>
        </p:txBody>
      </p:sp>
      <p:sp>
        <p:nvSpPr>
          <p:cNvPr id="100" name="TextBox 99">
            <a:extLst>
              <a:ext uri="{FF2B5EF4-FFF2-40B4-BE49-F238E27FC236}">
                <a16:creationId xmlns:a16="http://schemas.microsoft.com/office/drawing/2014/main" id="{C787DAC8-0BF1-46D4-801E-8510E32498FD}"/>
              </a:ext>
            </a:extLst>
          </p:cNvPr>
          <p:cNvSpPr txBox="1"/>
          <p:nvPr/>
        </p:nvSpPr>
        <p:spPr>
          <a:xfrm>
            <a:off x="4419886" y="5855301"/>
            <a:ext cx="859995" cy="307777"/>
          </a:xfrm>
          <a:prstGeom prst="rect">
            <a:avLst/>
          </a:prstGeom>
          <a:noFill/>
        </p:spPr>
        <p:txBody>
          <a:bodyPr wrap="square" rtlCol="0">
            <a:spAutoFit/>
          </a:bodyPr>
          <a:lstStyle/>
          <a:p>
            <a:pPr algn="ctr"/>
            <a:r>
              <a:rPr lang="en-CA" sz="1400" b="1" dirty="0">
                <a:solidFill>
                  <a:prstClr val="black"/>
                </a:solidFill>
                <a:latin typeface="Arial Narrow" panose="020B0606020202030204" pitchFamily="34" charset="0"/>
              </a:rPr>
              <a:t>N =  709</a:t>
            </a:r>
            <a:endParaRPr lang="en-US" sz="1400" b="1" dirty="0">
              <a:solidFill>
                <a:prstClr val="black"/>
              </a:solidFill>
              <a:latin typeface="Arial Narrow" panose="020B0606020202030204" pitchFamily="34" charset="0"/>
            </a:endParaRPr>
          </a:p>
        </p:txBody>
      </p:sp>
      <p:sp>
        <p:nvSpPr>
          <p:cNvPr id="101" name="TextBox 100">
            <a:extLst>
              <a:ext uri="{FF2B5EF4-FFF2-40B4-BE49-F238E27FC236}">
                <a16:creationId xmlns:a16="http://schemas.microsoft.com/office/drawing/2014/main" id="{58EC190E-EF6D-42E0-B016-9081601A10CB}"/>
              </a:ext>
            </a:extLst>
          </p:cNvPr>
          <p:cNvSpPr txBox="1"/>
          <p:nvPr/>
        </p:nvSpPr>
        <p:spPr>
          <a:xfrm>
            <a:off x="6758260" y="5860645"/>
            <a:ext cx="859995" cy="307777"/>
          </a:xfrm>
          <a:prstGeom prst="rect">
            <a:avLst/>
          </a:prstGeom>
          <a:noFill/>
        </p:spPr>
        <p:txBody>
          <a:bodyPr wrap="square" rtlCol="0">
            <a:spAutoFit/>
          </a:bodyPr>
          <a:lstStyle/>
          <a:p>
            <a:pPr algn="ctr"/>
            <a:r>
              <a:rPr lang="en-CA" sz="1400" b="1" dirty="0">
                <a:solidFill>
                  <a:prstClr val="black"/>
                </a:solidFill>
                <a:latin typeface="Arial Narrow" panose="020B0606020202030204" pitchFamily="34" charset="0"/>
              </a:rPr>
              <a:t>N =  706</a:t>
            </a:r>
            <a:endParaRPr lang="en-US" sz="1400" b="1" dirty="0">
              <a:solidFill>
                <a:prstClr val="black"/>
              </a:solidFill>
              <a:latin typeface="Arial Narrow" panose="020B0606020202030204" pitchFamily="34" charset="0"/>
            </a:endParaRPr>
          </a:p>
        </p:txBody>
      </p:sp>
      <p:sp>
        <p:nvSpPr>
          <p:cNvPr id="102" name="TextBox 101">
            <a:extLst>
              <a:ext uri="{FF2B5EF4-FFF2-40B4-BE49-F238E27FC236}">
                <a16:creationId xmlns:a16="http://schemas.microsoft.com/office/drawing/2014/main" id="{F369B605-66E9-4416-A125-8A615981E9EB}"/>
              </a:ext>
            </a:extLst>
          </p:cNvPr>
          <p:cNvSpPr txBox="1"/>
          <p:nvPr/>
        </p:nvSpPr>
        <p:spPr>
          <a:xfrm>
            <a:off x="1872867" y="1784735"/>
            <a:ext cx="3656550" cy="369332"/>
          </a:xfrm>
          <a:prstGeom prst="rect">
            <a:avLst/>
          </a:prstGeom>
          <a:noFill/>
        </p:spPr>
        <p:txBody>
          <a:bodyPr wrap="square" rtlCol="0">
            <a:spAutoFit/>
          </a:bodyPr>
          <a:lstStyle/>
          <a:p>
            <a:pPr algn="ctr"/>
            <a:r>
              <a:rPr lang="en-CA" b="1" dirty="0" err="1">
                <a:solidFill>
                  <a:srgbClr val="30C1D7"/>
                </a:solidFill>
                <a:latin typeface="Arial Narrow" pitchFamily="34" charset="0"/>
              </a:rPr>
              <a:t>Valeur</a:t>
            </a:r>
            <a:r>
              <a:rPr lang="en-CA" b="1" dirty="0">
                <a:solidFill>
                  <a:srgbClr val="30C1D7"/>
                </a:solidFill>
                <a:latin typeface="Arial Narrow" pitchFamily="34" charset="0"/>
              </a:rPr>
              <a:t> du HR </a:t>
            </a:r>
            <a:r>
              <a:rPr lang="en-CA" b="1" dirty="0" err="1">
                <a:solidFill>
                  <a:srgbClr val="30C1D7"/>
                </a:solidFill>
                <a:latin typeface="Arial Narrow" pitchFamily="34" charset="0"/>
              </a:rPr>
              <a:t>vs</a:t>
            </a:r>
            <a:r>
              <a:rPr lang="en-CA" b="1" dirty="0">
                <a:solidFill>
                  <a:srgbClr val="30C1D7"/>
                </a:solidFill>
                <a:latin typeface="Arial Narrow" pitchFamily="34" charset="0"/>
              </a:rPr>
              <a:t> le </a:t>
            </a:r>
            <a:r>
              <a:rPr lang="en-CA" b="1" dirty="0" err="1">
                <a:solidFill>
                  <a:srgbClr val="30C1D7"/>
                </a:solidFill>
                <a:latin typeface="Arial Narrow" pitchFamily="34" charset="0"/>
              </a:rPr>
              <a:t>groupe</a:t>
            </a:r>
            <a:r>
              <a:rPr lang="en-CA" b="1" dirty="0">
                <a:solidFill>
                  <a:srgbClr val="30C1D7"/>
                </a:solidFill>
                <a:latin typeface="Arial Narrow" pitchFamily="34" charset="0"/>
              </a:rPr>
              <a:t> 3</a:t>
            </a:r>
            <a:endParaRPr lang="en-US" b="1" dirty="0">
              <a:solidFill>
                <a:srgbClr val="30C1D7"/>
              </a:solidFill>
              <a:latin typeface="Arial Narrow" pitchFamily="34" charset="0"/>
            </a:endParaRPr>
          </a:p>
        </p:txBody>
      </p:sp>
      <p:sp>
        <p:nvSpPr>
          <p:cNvPr id="106" name="TextBox 105">
            <a:extLst>
              <a:ext uri="{FF2B5EF4-FFF2-40B4-BE49-F238E27FC236}">
                <a16:creationId xmlns:a16="http://schemas.microsoft.com/office/drawing/2014/main" id="{3F98B780-C7C3-4964-AF53-FD21D61ECDB4}"/>
              </a:ext>
            </a:extLst>
          </p:cNvPr>
          <p:cNvSpPr txBox="1"/>
          <p:nvPr/>
        </p:nvSpPr>
        <p:spPr>
          <a:xfrm>
            <a:off x="1872867" y="2294367"/>
            <a:ext cx="1339541" cy="738664"/>
          </a:xfrm>
          <a:prstGeom prst="rect">
            <a:avLst/>
          </a:prstGeom>
          <a:no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HR = 0,59</a:t>
            </a:r>
          </a:p>
          <a:p>
            <a:pPr algn="ctr"/>
            <a:r>
              <a:rPr lang="en-CA" sz="1400" b="1" dirty="0">
                <a:solidFill>
                  <a:prstClr val="black">
                    <a:lumMod val="85000"/>
                    <a:lumOff val="15000"/>
                  </a:prstClr>
                </a:solidFill>
                <a:latin typeface="Arial Narrow" panose="020B0606020202030204" pitchFamily="34" charset="0"/>
              </a:rPr>
              <a:t>(0,47, 0,76)</a:t>
            </a:r>
          </a:p>
          <a:p>
            <a:pPr algn="ctr"/>
            <a:r>
              <a:rPr lang="en-CA" sz="1400" b="1" dirty="0">
                <a:solidFill>
                  <a:prstClr val="black">
                    <a:lumMod val="85000"/>
                    <a:lumOff val="15000"/>
                  </a:prstClr>
                </a:solidFill>
                <a:latin typeface="Arial Narrow" panose="020B0606020202030204" pitchFamily="34" charset="0"/>
              </a:rPr>
              <a:t>P &lt; 0,001</a:t>
            </a:r>
            <a:endParaRPr lang="en-US" sz="1400" b="1" dirty="0">
              <a:solidFill>
                <a:prstClr val="black">
                  <a:lumMod val="85000"/>
                  <a:lumOff val="15000"/>
                </a:prstClr>
              </a:solidFill>
              <a:latin typeface="Arial Narrow" panose="020B0606020202030204" pitchFamily="34" charset="0"/>
            </a:endParaRPr>
          </a:p>
        </p:txBody>
      </p:sp>
      <p:sp>
        <p:nvSpPr>
          <p:cNvPr id="107" name="TextBox 106">
            <a:extLst>
              <a:ext uri="{FF2B5EF4-FFF2-40B4-BE49-F238E27FC236}">
                <a16:creationId xmlns:a16="http://schemas.microsoft.com/office/drawing/2014/main" id="{4A58EB79-0CB1-4C23-AA4E-6D785F6393EF}"/>
              </a:ext>
            </a:extLst>
          </p:cNvPr>
          <p:cNvSpPr txBox="1"/>
          <p:nvPr/>
        </p:nvSpPr>
        <p:spPr>
          <a:xfrm>
            <a:off x="4189876" y="2197200"/>
            <a:ext cx="1339541" cy="738664"/>
          </a:xfrm>
          <a:prstGeom prst="rect">
            <a:avLst/>
          </a:prstGeom>
          <a:no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HR = 0,63</a:t>
            </a:r>
          </a:p>
          <a:p>
            <a:pPr algn="ctr"/>
            <a:r>
              <a:rPr lang="en-CA" sz="1400" b="1" dirty="0">
                <a:solidFill>
                  <a:prstClr val="black">
                    <a:lumMod val="85000"/>
                    <a:lumOff val="15000"/>
                  </a:prstClr>
                </a:solidFill>
                <a:latin typeface="Arial Narrow" panose="020B0606020202030204" pitchFamily="34" charset="0"/>
              </a:rPr>
              <a:t>(0,50, 0,80)</a:t>
            </a:r>
          </a:p>
          <a:p>
            <a:pPr algn="ctr"/>
            <a:r>
              <a:rPr lang="en-CA" sz="1400" b="1" dirty="0">
                <a:solidFill>
                  <a:prstClr val="black">
                    <a:lumMod val="85000"/>
                    <a:lumOff val="15000"/>
                  </a:prstClr>
                </a:solidFill>
                <a:latin typeface="Arial Narrow" panose="020B0606020202030204" pitchFamily="34" charset="0"/>
              </a:rPr>
              <a:t>P &lt; 0,001</a:t>
            </a:r>
            <a:endParaRPr lang="en-US" sz="1400" b="1" dirty="0">
              <a:solidFill>
                <a:prstClr val="black">
                  <a:lumMod val="85000"/>
                  <a:lumOff val="15000"/>
                </a:prstClr>
              </a:solidFill>
              <a:latin typeface="Arial Narrow" panose="020B0606020202030204" pitchFamily="34" charset="0"/>
            </a:endParaRPr>
          </a:p>
        </p:txBody>
      </p:sp>
      <p:sp>
        <p:nvSpPr>
          <p:cNvPr id="2" name="ZoneTexte 1"/>
          <p:cNvSpPr txBox="1"/>
          <p:nvPr/>
        </p:nvSpPr>
        <p:spPr>
          <a:xfrm>
            <a:off x="151519" y="5970282"/>
            <a:ext cx="2052530" cy="307777"/>
          </a:xfrm>
          <a:prstGeom prst="rect">
            <a:avLst/>
          </a:prstGeom>
          <a:noFill/>
        </p:spPr>
        <p:txBody>
          <a:bodyPr wrap="square" rtlCol="0">
            <a:spAutoFit/>
          </a:bodyPr>
          <a:lstStyle/>
          <a:p>
            <a:r>
              <a:rPr lang="fr-CA" sz="1400" b="1" dirty="0">
                <a:latin typeface="Arial Narrow" panose="020B0606020202030204" pitchFamily="34" charset="0"/>
              </a:rPr>
              <a:t>Group = Groupe</a:t>
            </a:r>
            <a:endParaRPr lang="fr-FR" sz="1400" b="1" dirty="0">
              <a:latin typeface="Arial Narrow" panose="020B0606020202030204" pitchFamily="34" charset="0"/>
            </a:endParaRPr>
          </a:p>
        </p:txBody>
      </p:sp>
      <p:pic>
        <p:nvPicPr>
          <p:cNvPr id="21" name="4E92DA43-5712-40E9-AFDC-2C1062C78C6F" descr="7646DFF2-B812-4635-AA57-5171E34E5A45@chrc">
            <a:extLst>
              <a:ext uri="{FF2B5EF4-FFF2-40B4-BE49-F238E27FC236}">
                <a16:creationId xmlns:a16="http://schemas.microsoft.com/office/drawing/2014/main" id="{796EF1A9-3B62-4DF5-9B2D-DD2CDEA68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7948" y="279637"/>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B9A1BEEC-CCC0-4AF4-BF05-19E7B68811A2}"/>
              </a:ext>
            </a:extLst>
          </p:cNvPr>
          <p:cNvSpPr txBox="1"/>
          <p:nvPr/>
        </p:nvSpPr>
        <p:spPr>
          <a:xfrm>
            <a:off x="1872868" y="4901666"/>
            <a:ext cx="1339541" cy="523220"/>
          </a:xfrm>
          <a:prstGeom prst="rect">
            <a:avLst/>
          </a:prstGeom>
          <a:noFill/>
        </p:spPr>
        <p:txBody>
          <a:bodyPr wrap="square" rtlCol="0">
            <a:spAutoFit/>
          </a:bodyPr>
          <a:lstStyle/>
          <a:p>
            <a:pPr algn="ctr"/>
            <a:r>
              <a:rPr lang="en-CA" sz="1400" b="1" dirty="0">
                <a:solidFill>
                  <a:prstClr val="white"/>
                </a:solidFill>
                <a:latin typeface="Arial Narrow" panose="020B0606020202030204" pitchFamily="34" charset="0"/>
              </a:rPr>
              <a:t>Riva 15 mg DIE + AP </a:t>
            </a:r>
            <a:r>
              <a:rPr lang="en-CA" sz="1400" b="1" dirty="0" err="1">
                <a:solidFill>
                  <a:prstClr val="white"/>
                </a:solidFill>
                <a:latin typeface="Arial Narrow" panose="020B0606020202030204" pitchFamily="34" charset="0"/>
              </a:rPr>
              <a:t>seul</a:t>
            </a:r>
            <a:endParaRPr lang="en-US" sz="1400" b="1" dirty="0">
              <a:solidFill>
                <a:prstClr val="white"/>
              </a:solidFill>
              <a:latin typeface="Arial Narrow" panose="020B0606020202030204" pitchFamily="34" charset="0"/>
            </a:endParaRPr>
          </a:p>
        </p:txBody>
      </p:sp>
      <p:sp>
        <p:nvSpPr>
          <p:cNvPr id="23" name="TextBox 22">
            <a:extLst>
              <a:ext uri="{FF2B5EF4-FFF2-40B4-BE49-F238E27FC236}">
                <a16:creationId xmlns:a16="http://schemas.microsoft.com/office/drawing/2014/main" id="{B96EF983-37B6-4681-AFD8-79C3A7F4B620}"/>
              </a:ext>
            </a:extLst>
          </p:cNvPr>
          <p:cNvSpPr txBox="1"/>
          <p:nvPr/>
        </p:nvSpPr>
        <p:spPr>
          <a:xfrm>
            <a:off x="4189876" y="4485787"/>
            <a:ext cx="1339541" cy="954107"/>
          </a:xfrm>
          <a:prstGeom prst="rect">
            <a:avLst/>
          </a:prstGeom>
          <a:noFill/>
        </p:spPr>
        <p:txBody>
          <a:bodyPr wrap="square" rtlCol="0">
            <a:spAutoFit/>
          </a:bodyPr>
          <a:lstStyle/>
          <a:p>
            <a:pPr algn="ctr"/>
            <a:r>
              <a:rPr lang="en-CA" sz="1400" b="1" dirty="0">
                <a:solidFill>
                  <a:prstClr val="white"/>
                </a:solidFill>
                <a:latin typeface="Arial Narrow" panose="020B0606020202030204" pitchFamily="34" charset="0"/>
              </a:rPr>
              <a:t>Riva 2,5 mg BID + BTAP, </a:t>
            </a:r>
          </a:p>
          <a:p>
            <a:pPr algn="ctr"/>
            <a:r>
              <a:rPr lang="en-CA" sz="1400" b="1" dirty="0" err="1">
                <a:solidFill>
                  <a:prstClr val="white"/>
                </a:solidFill>
                <a:latin typeface="Arial Narrow" panose="020B0606020202030204" pitchFamily="34" charset="0"/>
              </a:rPr>
              <a:t>puis</a:t>
            </a:r>
            <a:r>
              <a:rPr lang="en-CA" sz="1400" b="1" dirty="0">
                <a:solidFill>
                  <a:prstClr val="white"/>
                </a:solidFill>
                <a:latin typeface="Arial Narrow" panose="020B0606020202030204" pitchFamily="34" charset="0"/>
              </a:rPr>
              <a:t> Riva 15 mg DIE + </a:t>
            </a:r>
            <a:r>
              <a:rPr lang="en-CA" sz="1400" b="1" dirty="0" err="1">
                <a:solidFill>
                  <a:prstClr val="white"/>
                </a:solidFill>
                <a:latin typeface="Arial Narrow" panose="020B0606020202030204" pitchFamily="34" charset="0"/>
              </a:rPr>
              <a:t>aspirine</a:t>
            </a:r>
            <a:endParaRPr lang="en-US" sz="1400" b="1" dirty="0">
              <a:solidFill>
                <a:prstClr val="white"/>
              </a:solidFill>
              <a:latin typeface="Arial Narrow" panose="020B0606020202030204" pitchFamily="34" charset="0"/>
            </a:endParaRPr>
          </a:p>
        </p:txBody>
      </p:sp>
      <p:sp>
        <p:nvSpPr>
          <p:cNvPr id="24" name="TextBox 23">
            <a:extLst>
              <a:ext uri="{FF2B5EF4-FFF2-40B4-BE49-F238E27FC236}">
                <a16:creationId xmlns:a16="http://schemas.microsoft.com/office/drawing/2014/main" id="{7A2E4CB4-4387-46FC-9334-F0A718F7E3A8}"/>
              </a:ext>
            </a:extLst>
          </p:cNvPr>
          <p:cNvSpPr txBox="1"/>
          <p:nvPr/>
        </p:nvSpPr>
        <p:spPr>
          <a:xfrm>
            <a:off x="6529503" y="4674057"/>
            <a:ext cx="1339541" cy="738664"/>
          </a:xfrm>
          <a:prstGeom prst="rect">
            <a:avLst/>
          </a:prstGeom>
          <a:noFill/>
        </p:spPr>
        <p:txBody>
          <a:bodyPr wrap="square" rtlCol="0">
            <a:spAutoFit/>
          </a:bodyPr>
          <a:lstStyle/>
          <a:p>
            <a:pPr algn="ctr"/>
            <a:r>
              <a:rPr lang="en-CA" sz="1400" b="1" dirty="0">
                <a:solidFill>
                  <a:prstClr val="white"/>
                </a:solidFill>
                <a:latin typeface="Arial Narrow" panose="020B0606020202030204" pitchFamily="34" charset="0"/>
              </a:rPr>
              <a:t>AVK + BTAP</a:t>
            </a:r>
          </a:p>
          <a:p>
            <a:pPr algn="ctr"/>
            <a:r>
              <a:rPr lang="en-CA" sz="1400" b="1" dirty="0" err="1">
                <a:solidFill>
                  <a:prstClr val="white"/>
                </a:solidFill>
                <a:latin typeface="Arial Narrow" panose="020B0606020202030204" pitchFamily="34" charset="0"/>
              </a:rPr>
              <a:t>puis</a:t>
            </a:r>
            <a:r>
              <a:rPr lang="en-CA" sz="1400" b="1" dirty="0">
                <a:solidFill>
                  <a:prstClr val="white"/>
                </a:solidFill>
                <a:latin typeface="Arial Narrow" panose="020B0606020202030204" pitchFamily="34" charset="0"/>
              </a:rPr>
              <a:t> AVK</a:t>
            </a:r>
          </a:p>
          <a:p>
            <a:pPr algn="ctr"/>
            <a:r>
              <a:rPr lang="en-CA" sz="1400" b="1" dirty="0">
                <a:solidFill>
                  <a:prstClr val="white"/>
                </a:solidFill>
                <a:latin typeface="Arial Narrow" panose="020B0606020202030204" pitchFamily="34" charset="0"/>
              </a:rPr>
              <a:t>+ </a:t>
            </a:r>
            <a:r>
              <a:rPr lang="en-CA" sz="1400" b="1" dirty="0" err="1">
                <a:solidFill>
                  <a:prstClr val="white"/>
                </a:solidFill>
                <a:latin typeface="Arial Narrow" panose="020B0606020202030204" pitchFamily="34" charset="0"/>
              </a:rPr>
              <a:t>aspirine</a:t>
            </a:r>
            <a:endParaRPr lang="en-US" sz="1400" b="1"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335631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2E15958F-AAAF-4DBC-8D23-2FD61CAE37CC}"/>
              </a:ext>
            </a:extLst>
          </p:cNvPr>
          <p:cNvCxnSpPr/>
          <p:nvPr/>
        </p:nvCxnSpPr>
        <p:spPr>
          <a:xfrm>
            <a:off x="3995885" y="3332331"/>
            <a:ext cx="0" cy="548640"/>
          </a:xfrm>
          <a:prstGeom prst="line">
            <a:avLst/>
          </a:prstGeom>
          <a:ln w="28575">
            <a:solidFill>
              <a:srgbClr val="30C1D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09255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A46632C-5180-4D30-8DAD-82619CA3B15A}"/>
              </a:ext>
            </a:extLst>
          </p:cNvPr>
          <p:cNvSpPr/>
          <p:nvPr/>
        </p:nvSpPr>
        <p:spPr>
          <a:xfrm>
            <a:off x="51950" y="63648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15" name="Rectangle 14">
            <a:extLst>
              <a:ext uri="{FF2B5EF4-FFF2-40B4-BE49-F238E27FC236}">
                <a16:creationId xmlns:a16="http://schemas.microsoft.com/office/drawing/2014/main" id="{9C32BAF7-3319-4B6B-B2B6-6369BD1AF8F2}"/>
              </a:ext>
            </a:extLst>
          </p:cNvPr>
          <p:cNvSpPr/>
          <p:nvPr/>
        </p:nvSpPr>
        <p:spPr>
          <a:xfrm>
            <a:off x="134877" y="218384"/>
            <a:ext cx="7417717" cy="584775"/>
          </a:xfrm>
          <a:prstGeom prst="rect">
            <a:avLst/>
          </a:prstGeom>
          <a:noFill/>
        </p:spPr>
        <p:txBody>
          <a:bodyPr wrap="square">
            <a:spAutoFit/>
          </a:bodyPr>
          <a:lstStyle/>
          <a:p>
            <a:pPr lvl="0"/>
            <a:r>
              <a:rPr lang="en-CA" sz="3200" b="1" dirty="0">
                <a:solidFill>
                  <a:srgbClr val="2A559A"/>
                </a:solidFill>
                <a:latin typeface="Arial Narrow" panose="020B0606020202030204" pitchFamily="34" charset="0"/>
                <a:cs typeface="Aharoni" panose="02010803020104030203" pitchFamily="2" charset="-79"/>
              </a:rPr>
              <a:t>RE-DUAL PCI</a:t>
            </a:r>
          </a:p>
        </p:txBody>
      </p:sp>
      <p:cxnSp>
        <p:nvCxnSpPr>
          <p:cNvPr id="45" name="Straight Arrow Connector 44">
            <a:extLst>
              <a:ext uri="{FF2B5EF4-FFF2-40B4-BE49-F238E27FC236}">
                <a16:creationId xmlns:a16="http://schemas.microsoft.com/office/drawing/2014/main" id="{5CF3DB78-8D5C-4BB2-B805-9FDA959754F4}"/>
              </a:ext>
            </a:extLst>
          </p:cNvPr>
          <p:cNvCxnSpPr/>
          <p:nvPr/>
        </p:nvCxnSpPr>
        <p:spPr>
          <a:xfrm>
            <a:off x="4006902" y="3247040"/>
            <a:ext cx="3627787" cy="0"/>
          </a:xfrm>
          <a:prstGeom prst="straightConnector1">
            <a:avLst/>
          </a:prstGeom>
          <a:ln w="28575">
            <a:solidFill>
              <a:srgbClr val="356AC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EC25D9E-877F-45C9-8C58-56A29309B0E9}"/>
              </a:ext>
            </a:extLst>
          </p:cNvPr>
          <p:cNvSpPr txBox="1"/>
          <p:nvPr/>
        </p:nvSpPr>
        <p:spPr>
          <a:xfrm>
            <a:off x="506777" y="2598767"/>
            <a:ext cx="2666081" cy="1323439"/>
          </a:xfrm>
          <a:prstGeom prst="rect">
            <a:avLst/>
          </a:prstGeom>
          <a:solidFill>
            <a:srgbClr val="1B1A5A"/>
          </a:solidFill>
          <a:effectLst>
            <a:outerShdw blurRad="50800" dist="38100" dir="2700000" algn="tl" rotWithShape="0">
              <a:prstClr val="black">
                <a:alpha val="40000"/>
              </a:prstClr>
            </a:outerShdw>
          </a:effectLst>
        </p:spPr>
        <p:txBody>
          <a:bodyPr wrap="square" rtlCol="0" anchor="ctr">
            <a:spAutoFit/>
          </a:bodyPr>
          <a:lstStyle/>
          <a:p>
            <a:pPr algn="ctr"/>
            <a:r>
              <a:rPr lang="fr-CA" sz="1600" b="1" dirty="0">
                <a:solidFill>
                  <a:schemeClr val="bg1"/>
                </a:solidFill>
                <a:latin typeface="Arial Narrow" pitchFamily="34" charset="0"/>
              </a:rPr>
              <a:t>Patients âgés &lt; 80 ans dans le monde (&lt; 70 ans au Japon) et patients âgés ≥ 80 ans aux É.-U.</a:t>
            </a:r>
          </a:p>
          <a:p>
            <a:pPr algn="ctr"/>
            <a:endParaRPr lang="en-CA" sz="1600" b="1" dirty="0">
              <a:solidFill>
                <a:schemeClr val="bg1"/>
              </a:solidFill>
              <a:latin typeface="Arial Narrow" panose="020B0606020202030204" pitchFamily="34" charset="0"/>
            </a:endParaRPr>
          </a:p>
        </p:txBody>
      </p:sp>
      <p:sp>
        <p:nvSpPr>
          <p:cNvPr id="58" name="Rectangle 57">
            <a:extLst>
              <a:ext uri="{FF2B5EF4-FFF2-40B4-BE49-F238E27FC236}">
                <a16:creationId xmlns:a16="http://schemas.microsoft.com/office/drawing/2014/main" id="{F5192A80-BFAD-4BE2-BC12-8DDE723DBAB7}"/>
              </a:ext>
            </a:extLst>
          </p:cNvPr>
          <p:cNvSpPr/>
          <p:nvPr/>
        </p:nvSpPr>
        <p:spPr>
          <a:xfrm>
            <a:off x="138470" y="1356420"/>
            <a:ext cx="8687877" cy="954107"/>
          </a:xfrm>
          <a:prstGeom prst="rect">
            <a:avLst/>
          </a:prstGeom>
          <a:noFill/>
        </p:spPr>
        <p:txBody>
          <a:bodyPr wrap="square">
            <a:spAutoFit/>
          </a:bodyPr>
          <a:lstStyle/>
          <a:p>
            <a:pPr lvl="0" algn="ctr"/>
            <a:r>
              <a:rPr lang="fr-CA" sz="2800" b="1" dirty="0">
                <a:solidFill>
                  <a:srgbClr val="356AC1"/>
                </a:solidFill>
                <a:latin typeface="Arial Narrow" pitchFamily="34" charset="0"/>
                <a:cs typeface="Aharoni" panose="02010803020104030203" pitchFamily="2" charset="-79"/>
              </a:rPr>
              <a:t>Les patients ont été répartis au hasard sur la base de l’âge</a:t>
            </a:r>
          </a:p>
          <a:p>
            <a:pPr lvl="0" algn="ctr"/>
            <a:r>
              <a:rPr lang="fr-CA" sz="2800" b="1" dirty="0">
                <a:solidFill>
                  <a:srgbClr val="356AC1"/>
                </a:solidFill>
                <a:latin typeface="Arial Narrow" pitchFamily="34" charset="0"/>
                <a:cs typeface="Aharoni" panose="02010803020104030203" pitchFamily="2" charset="-79"/>
              </a:rPr>
              <a:t>et du lieu où ils habitent</a:t>
            </a:r>
          </a:p>
        </p:txBody>
      </p:sp>
      <p:sp>
        <p:nvSpPr>
          <p:cNvPr id="59" name="TextBox 58">
            <a:extLst>
              <a:ext uri="{FF2B5EF4-FFF2-40B4-BE49-F238E27FC236}">
                <a16:creationId xmlns:a16="http://schemas.microsoft.com/office/drawing/2014/main" id="{6A3FD129-166C-4F9B-836B-6E4A477735ED}"/>
              </a:ext>
            </a:extLst>
          </p:cNvPr>
          <p:cNvSpPr txBox="1"/>
          <p:nvPr/>
        </p:nvSpPr>
        <p:spPr>
          <a:xfrm>
            <a:off x="506777" y="4502720"/>
            <a:ext cx="2666081" cy="1077218"/>
          </a:xfrm>
          <a:prstGeom prst="rect">
            <a:avLst/>
          </a:prstGeom>
          <a:solidFill>
            <a:srgbClr val="1B1A5A"/>
          </a:solidFill>
          <a:effectLst>
            <a:outerShdw blurRad="50800" dist="38100" dir="2700000" algn="tl" rotWithShape="0">
              <a:prstClr val="black">
                <a:alpha val="40000"/>
              </a:prstClr>
            </a:outerShdw>
          </a:effectLst>
        </p:spPr>
        <p:txBody>
          <a:bodyPr wrap="square" rtlCol="0" anchor="ctr">
            <a:spAutoFit/>
          </a:bodyPr>
          <a:lstStyle/>
          <a:p>
            <a:pPr algn="ctr"/>
            <a:r>
              <a:rPr lang="fr-CA" sz="1600" b="1" dirty="0">
                <a:solidFill>
                  <a:schemeClr val="bg1"/>
                </a:solidFill>
                <a:latin typeface="Arial Narrow" pitchFamily="34" charset="0"/>
              </a:rPr>
              <a:t>Patients âgés ≥ 80 ans en dehors des É.-U. ( ≥ 70 ans au Japon</a:t>
            </a:r>
            <a:r>
              <a:rPr lang="en-CA" sz="1600" b="1" dirty="0">
                <a:solidFill>
                  <a:schemeClr val="bg1"/>
                </a:solidFill>
                <a:latin typeface="Arial Narrow" panose="020B0606020202030204" pitchFamily="34" charset="0"/>
              </a:rPr>
              <a:t>)</a:t>
            </a:r>
          </a:p>
          <a:p>
            <a:pPr algn="ctr"/>
            <a:endParaRPr lang="en-CA" sz="1600" b="1" dirty="0">
              <a:solidFill>
                <a:schemeClr val="bg1"/>
              </a:solidFill>
              <a:latin typeface="Arial Narrow" panose="020B0606020202030204" pitchFamily="34" charset="0"/>
            </a:endParaRPr>
          </a:p>
        </p:txBody>
      </p:sp>
      <p:sp>
        <p:nvSpPr>
          <p:cNvPr id="60" name="Freeform 3">
            <a:extLst>
              <a:ext uri="{FF2B5EF4-FFF2-40B4-BE49-F238E27FC236}">
                <a16:creationId xmlns:a16="http://schemas.microsoft.com/office/drawing/2014/main" id="{C99ACD68-987E-4C44-8505-88556A76B2CC}"/>
              </a:ext>
            </a:extLst>
          </p:cNvPr>
          <p:cNvSpPr/>
          <p:nvPr/>
        </p:nvSpPr>
        <p:spPr>
          <a:xfrm>
            <a:off x="3172858" y="3233593"/>
            <a:ext cx="834044" cy="26894"/>
          </a:xfrm>
          <a:custGeom>
            <a:avLst/>
            <a:gdLst>
              <a:gd name="connsiteX0" fmla="*/ 0 w 917448"/>
              <a:gd name="connsiteY0" fmla="*/ 15240 h 30480"/>
              <a:gd name="connsiteX1" fmla="*/ 917448 w 917448"/>
              <a:gd name="connsiteY1" fmla="*/ 15240 h 30480"/>
            </a:gdLst>
            <a:ahLst/>
            <a:cxnLst>
              <a:cxn ang="0">
                <a:pos x="connsiteX0" y="connsiteY0"/>
              </a:cxn>
              <a:cxn ang="1">
                <a:pos x="connsiteX1" y="connsiteY1"/>
              </a:cxn>
            </a:cxnLst>
            <a:rect l="l" t="t" r="r" b="b"/>
            <a:pathLst>
              <a:path w="917448" h="30480">
                <a:moveTo>
                  <a:pt x="0" y="15240"/>
                </a:moveTo>
                <a:lnTo>
                  <a:pt x="917448" y="15240"/>
                </a:lnTo>
              </a:path>
            </a:pathLst>
          </a:custGeom>
          <a:noFill/>
          <a:ln w="38100" cap="flat" cmpd="sng" algn="ctr">
            <a:solidFill>
              <a:srgbClr val="1B1A5A"/>
            </a:solid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61" name="Freeform 3">
            <a:extLst>
              <a:ext uri="{FF2B5EF4-FFF2-40B4-BE49-F238E27FC236}">
                <a16:creationId xmlns:a16="http://schemas.microsoft.com/office/drawing/2014/main" id="{81CD6270-DF9F-4731-8514-21B319585E3B}"/>
              </a:ext>
            </a:extLst>
          </p:cNvPr>
          <p:cNvSpPr/>
          <p:nvPr/>
        </p:nvSpPr>
        <p:spPr>
          <a:xfrm>
            <a:off x="3172858" y="5006656"/>
            <a:ext cx="834044" cy="26894"/>
          </a:xfrm>
          <a:custGeom>
            <a:avLst/>
            <a:gdLst>
              <a:gd name="connsiteX0" fmla="*/ 0 w 917448"/>
              <a:gd name="connsiteY0" fmla="*/ 15240 h 30480"/>
              <a:gd name="connsiteX1" fmla="*/ 917448 w 917448"/>
              <a:gd name="connsiteY1" fmla="*/ 15240 h 30480"/>
            </a:gdLst>
            <a:ahLst/>
            <a:cxnLst>
              <a:cxn ang="0">
                <a:pos x="connsiteX0" y="connsiteY0"/>
              </a:cxn>
              <a:cxn ang="1">
                <a:pos x="connsiteX1" y="connsiteY1"/>
              </a:cxn>
            </a:cxnLst>
            <a:rect l="l" t="t" r="r" b="b"/>
            <a:pathLst>
              <a:path w="917448" h="30480">
                <a:moveTo>
                  <a:pt x="0" y="15240"/>
                </a:moveTo>
                <a:lnTo>
                  <a:pt x="917448" y="15240"/>
                </a:lnTo>
              </a:path>
            </a:pathLst>
          </a:custGeom>
          <a:noFill/>
          <a:ln w="38100" cap="flat" cmpd="sng" algn="ctr">
            <a:solidFill>
              <a:srgbClr val="1B1A5A"/>
            </a:solid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62" name="Flowchart: Connector 61">
            <a:extLst>
              <a:ext uri="{FF2B5EF4-FFF2-40B4-BE49-F238E27FC236}">
                <a16:creationId xmlns:a16="http://schemas.microsoft.com/office/drawing/2014/main" id="{C387D844-F566-4615-98DA-137BC72C2D0A}"/>
              </a:ext>
            </a:extLst>
          </p:cNvPr>
          <p:cNvSpPr/>
          <p:nvPr/>
        </p:nvSpPr>
        <p:spPr>
          <a:xfrm>
            <a:off x="3915462" y="3160468"/>
            <a:ext cx="182880" cy="182880"/>
          </a:xfrm>
          <a:prstGeom prst="flowChartConnector">
            <a:avLst/>
          </a:prstGeom>
          <a:solidFill>
            <a:srgbClr val="1B1A5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3" name="Flowchart: Connector 62">
            <a:extLst>
              <a:ext uri="{FF2B5EF4-FFF2-40B4-BE49-F238E27FC236}">
                <a16:creationId xmlns:a16="http://schemas.microsoft.com/office/drawing/2014/main" id="{F89C8263-51DB-45F9-A982-D52BC7C60823}"/>
              </a:ext>
            </a:extLst>
          </p:cNvPr>
          <p:cNvSpPr/>
          <p:nvPr/>
        </p:nvSpPr>
        <p:spPr>
          <a:xfrm>
            <a:off x="3915462" y="4915216"/>
            <a:ext cx="182880" cy="182880"/>
          </a:xfrm>
          <a:prstGeom prst="flowChartConnector">
            <a:avLst/>
          </a:prstGeom>
          <a:solidFill>
            <a:srgbClr val="1B1A5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64" name="Straight Connector 63">
            <a:extLst>
              <a:ext uri="{FF2B5EF4-FFF2-40B4-BE49-F238E27FC236}">
                <a16:creationId xmlns:a16="http://schemas.microsoft.com/office/drawing/2014/main" id="{22269949-3681-42B1-969A-321DBD3F1FE7}"/>
              </a:ext>
            </a:extLst>
          </p:cNvPr>
          <p:cNvCxnSpPr/>
          <p:nvPr/>
        </p:nvCxnSpPr>
        <p:spPr>
          <a:xfrm>
            <a:off x="3995885" y="2611828"/>
            <a:ext cx="0" cy="548640"/>
          </a:xfrm>
          <a:prstGeom prst="line">
            <a:avLst/>
          </a:prstGeom>
          <a:ln w="28575">
            <a:solidFill>
              <a:srgbClr val="19325C"/>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3F49A31-DE2D-4ED3-A4E8-F3AAF7D4C043}"/>
              </a:ext>
            </a:extLst>
          </p:cNvPr>
          <p:cNvCxnSpPr/>
          <p:nvPr/>
        </p:nvCxnSpPr>
        <p:spPr>
          <a:xfrm>
            <a:off x="3984868" y="2622845"/>
            <a:ext cx="3627787" cy="0"/>
          </a:xfrm>
          <a:prstGeom prst="straightConnector1">
            <a:avLst/>
          </a:prstGeom>
          <a:ln w="28575">
            <a:solidFill>
              <a:srgbClr val="19325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A35CB5D-2CAD-4EE7-B70B-23AED0F8DACC}"/>
              </a:ext>
            </a:extLst>
          </p:cNvPr>
          <p:cNvCxnSpPr/>
          <p:nvPr/>
        </p:nvCxnSpPr>
        <p:spPr>
          <a:xfrm>
            <a:off x="3984868" y="3876195"/>
            <a:ext cx="3627787" cy="0"/>
          </a:xfrm>
          <a:prstGeom prst="straightConnector1">
            <a:avLst/>
          </a:prstGeom>
          <a:ln w="28575">
            <a:solidFill>
              <a:srgbClr val="30C1D7"/>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1">
            <a:extLst>
              <a:ext uri="{FF2B5EF4-FFF2-40B4-BE49-F238E27FC236}">
                <a16:creationId xmlns:a16="http://schemas.microsoft.com/office/drawing/2014/main" id="{596061EF-B62A-4435-A9EC-9D18B24057C7}"/>
              </a:ext>
            </a:extLst>
          </p:cNvPr>
          <p:cNvSpPr txBox="1"/>
          <p:nvPr/>
        </p:nvSpPr>
        <p:spPr>
          <a:xfrm>
            <a:off x="4131393" y="2316822"/>
            <a:ext cx="3350990"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err="1">
                <a:latin typeface="Arial Narrow" pitchFamily="34" charset="0"/>
                <a:ea typeface="宋体" panose="02010600030101010101" pitchFamily="2" charset="-122"/>
                <a:cs typeface="Helvetica-Bold" pitchFamily="18" charset="0"/>
              </a:rPr>
              <a:t>Bithérapie</a:t>
            </a:r>
            <a:r>
              <a:rPr lang="en-US" altLang="zh-CN" sz="1600" b="1" dirty="0">
                <a:latin typeface="Arial Narrow" pitchFamily="34" charset="0"/>
                <a:ea typeface="宋体" panose="02010600030101010101" pitchFamily="2" charset="-122"/>
                <a:cs typeface="Helvetica-Bold" pitchFamily="18" charset="0"/>
              </a:rPr>
              <a:t> avec le dabigatran 150 mg</a:t>
            </a:r>
          </a:p>
        </p:txBody>
      </p:sp>
      <p:sp>
        <p:nvSpPr>
          <p:cNvPr id="69" name="TextBox 1">
            <a:extLst>
              <a:ext uri="{FF2B5EF4-FFF2-40B4-BE49-F238E27FC236}">
                <a16:creationId xmlns:a16="http://schemas.microsoft.com/office/drawing/2014/main" id="{13BDE0B1-AA45-428D-A99D-599E75BCD7BD}"/>
              </a:ext>
            </a:extLst>
          </p:cNvPr>
          <p:cNvSpPr txBox="1"/>
          <p:nvPr/>
        </p:nvSpPr>
        <p:spPr>
          <a:xfrm>
            <a:off x="4131393" y="2952651"/>
            <a:ext cx="3350990" cy="256873"/>
          </a:xfrm>
          <a:prstGeom prst="rect">
            <a:avLst/>
          </a:prstGeom>
          <a:noFill/>
        </p:spPr>
        <p:txBody>
          <a:bodyPr wrap="square" lIns="0" tIns="0" rIns="0" bIns="41029" rtlCol="0">
            <a:spAutoFit/>
          </a:bodyPr>
          <a:lstStyle/>
          <a:p>
            <a:pPr defTabSz="914400">
              <a:tabLst>
                <a:tab pos="113970" algn="l"/>
                <a:tab pos="148161" algn="l"/>
              </a:tabLst>
            </a:pPr>
            <a:r>
              <a:rPr lang="en-US" altLang="zh-CN" sz="1400" b="1" dirty="0" err="1">
                <a:solidFill>
                  <a:srgbClr val="356AC1"/>
                </a:solidFill>
                <a:latin typeface="Arial Narrow" panose="020B0606020202030204" pitchFamily="34" charset="0"/>
              </a:rPr>
              <a:t>Bithérapie</a:t>
            </a:r>
            <a:r>
              <a:rPr lang="en-US" altLang="zh-CN" sz="1400" b="1" dirty="0">
                <a:solidFill>
                  <a:srgbClr val="356AC1"/>
                </a:solidFill>
                <a:latin typeface="Arial Narrow" panose="020B0606020202030204" pitchFamily="34" charset="0"/>
              </a:rPr>
              <a:t> avec le dabigatran 110 mg</a:t>
            </a:r>
          </a:p>
        </p:txBody>
      </p:sp>
      <p:sp>
        <p:nvSpPr>
          <p:cNvPr id="70" name="TextBox 1">
            <a:extLst>
              <a:ext uri="{FF2B5EF4-FFF2-40B4-BE49-F238E27FC236}">
                <a16:creationId xmlns:a16="http://schemas.microsoft.com/office/drawing/2014/main" id="{89A2ACAE-59ED-4EA4-A799-BDACB81294FB}"/>
              </a:ext>
            </a:extLst>
          </p:cNvPr>
          <p:cNvSpPr txBox="1"/>
          <p:nvPr/>
        </p:nvSpPr>
        <p:spPr>
          <a:xfrm>
            <a:off x="4131393" y="3569256"/>
            <a:ext cx="3922935"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err="1">
                <a:solidFill>
                  <a:srgbClr val="30C1D7"/>
                </a:solidFill>
                <a:latin typeface="Arial Narrow" panose="020B0606020202030204" pitchFamily="34" charset="0"/>
                <a:ea typeface="宋体" panose="02010600030101010101" pitchFamily="2" charset="-122"/>
                <a:cs typeface="Helvetica-Bold" pitchFamily="18" charset="0"/>
              </a:rPr>
              <a:t>Trithérapie</a:t>
            </a:r>
            <a:r>
              <a:rPr lang="en-US" altLang="zh-CN" sz="1600" b="1" dirty="0">
                <a:solidFill>
                  <a:srgbClr val="30C1D7"/>
                </a:solidFill>
                <a:latin typeface="Arial Narrow" panose="020B0606020202030204" pitchFamily="34" charset="0"/>
                <a:ea typeface="宋体" panose="02010600030101010101" pitchFamily="2" charset="-122"/>
                <a:cs typeface="Helvetica-Bold" pitchFamily="18" charset="0"/>
              </a:rPr>
              <a:t> avec la warfarine</a:t>
            </a:r>
          </a:p>
        </p:txBody>
      </p:sp>
      <p:cxnSp>
        <p:nvCxnSpPr>
          <p:cNvPr id="71" name="Straight Connector 70">
            <a:extLst>
              <a:ext uri="{FF2B5EF4-FFF2-40B4-BE49-F238E27FC236}">
                <a16:creationId xmlns:a16="http://schemas.microsoft.com/office/drawing/2014/main" id="{694BE38D-F8F4-49CF-A43A-13F7D6A1175C}"/>
              </a:ext>
            </a:extLst>
          </p:cNvPr>
          <p:cNvCxnSpPr/>
          <p:nvPr/>
        </p:nvCxnSpPr>
        <p:spPr>
          <a:xfrm>
            <a:off x="3995885" y="4637099"/>
            <a:ext cx="0" cy="274320"/>
          </a:xfrm>
          <a:prstGeom prst="line">
            <a:avLst/>
          </a:prstGeom>
          <a:ln w="28575">
            <a:solidFill>
              <a:srgbClr val="356AC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A045A02-F7A3-4A07-95A6-C553712005B6}"/>
              </a:ext>
            </a:extLst>
          </p:cNvPr>
          <p:cNvCxnSpPr/>
          <p:nvPr/>
        </p:nvCxnSpPr>
        <p:spPr>
          <a:xfrm>
            <a:off x="3995885" y="5104211"/>
            <a:ext cx="0" cy="274320"/>
          </a:xfrm>
          <a:prstGeom prst="line">
            <a:avLst/>
          </a:prstGeom>
          <a:ln w="28575">
            <a:solidFill>
              <a:srgbClr val="30C1D7"/>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41B9B8-B7D4-4866-A93B-69FA063327A1}"/>
              </a:ext>
            </a:extLst>
          </p:cNvPr>
          <p:cNvCxnSpPr/>
          <p:nvPr/>
        </p:nvCxnSpPr>
        <p:spPr>
          <a:xfrm>
            <a:off x="4006902" y="4648115"/>
            <a:ext cx="3627787" cy="0"/>
          </a:xfrm>
          <a:prstGeom prst="straightConnector1">
            <a:avLst/>
          </a:prstGeom>
          <a:ln w="28575">
            <a:solidFill>
              <a:srgbClr val="356AC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99FB68E-32F0-4EE9-B582-6E5C47466A04}"/>
              </a:ext>
            </a:extLst>
          </p:cNvPr>
          <p:cNvCxnSpPr/>
          <p:nvPr/>
        </p:nvCxnSpPr>
        <p:spPr>
          <a:xfrm>
            <a:off x="3984868" y="5372651"/>
            <a:ext cx="3627787" cy="0"/>
          </a:xfrm>
          <a:prstGeom prst="straightConnector1">
            <a:avLst/>
          </a:prstGeom>
          <a:ln w="28575">
            <a:solidFill>
              <a:srgbClr val="30C1D7"/>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1">
            <a:extLst>
              <a:ext uri="{FF2B5EF4-FFF2-40B4-BE49-F238E27FC236}">
                <a16:creationId xmlns:a16="http://schemas.microsoft.com/office/drawing/2014/main" id="{7F754224-1091-408C-973A-029ABAC9B700}"/>
              </a:ext>
            </a:extLst>
          </p:cNvPr>
          <p:cNvSpPr txBox="1"/>
          <p:nvPr/>
        </p:nvSpPr>
        <p:spPr>
          <a:xfrm>
            <a:off x="4131393" y="4338430"/>
            <a:ext cx="3350990"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err="1">
                <a:solidFill>
                  <a:srgbClr val="356AC1"/>
                </a:solidFill>
                <a:latin typeface="Arial Narrow" panose="020B0606020202030204" pitchFamily="34" charset="0"/>
                <a:ea typeface="宋体" panose="02010600030101010101" pitchFamily="2" charset="-122"/>
                <a:cs typeface="Helvetica-Bold" pitchFamily="18" charset="0"/>
              </a:rPr>
              <a:t>Bithérapie</a:t>
            </a:r>
            <a:r>
              <a:rPr lang="en-US" altLang="zh-CN" sz="1600" b="1" dirty="0">
                <a:solidFill>
                  <a:srgbClr val="356AC1"/>
                </a:solidFill>
                <a:latin typeface="Arial Narrow" panose="020B0606020202030204" pitchFamily="34" charset="0"/>
                <a:ea typeface="宋体" panose="02010600030101010101" pitchFamily="2" charset="-122"/>
                <a:cs typeface="Helvetica-Bold" pitchFamily="18" charset="0"/>
              </a:rPr>
              <a:t> avec le dabigatran 110 mg </a:t>
            </a:r>
          </a:p>
        </p:txBody>
      </p:sp>
      <p:sp>
        <p:nvSpPr>
          <p:cNvPr id="76" name="TextBox 1">
            <a:extLst>
              <a:ext uri="{FF2B5EF4-FFF2-40B4-BE49-F238E27FC236}">
                <a16:creationId xmlns:a16="http://schemas.microsoft.com/office/drawing/2014/main" id="{17F33B8F-0258-464B-9585-0E7F257D728C}"/>
              </a:ext>
            </a:extLst>
          </p:cNvPr>
          <p:cNvSpPr txBox="1"/>
          <p:nvPr/>
        </p:nvSpPr>
        <p:spPr>
          <a:xfrm>
            <a:off x="4131393" y="5044724"/>
            <a:ext cx="3922935"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err="1">
                <a:solidFill>
                  <a:srgbClr val="30C1D7"/>
                </a:solidFill>
                <a:latin typeface="Arial Narrow" panose="020B0606020202030204" pitchFamily="34" charset="0"/>
                <a:ea typeface="宋体" panose="02010600030101010101" pitchFamily="2" charset="-122"/>
                <a:cs typeface="Helvetica-Bold" pitchFamily="18" charset="0"/>
              </a:rPr>
              <a:t>Trithérapie</a:t>
            </a:r>
            <a:r>
              <a:rPr lang="en-US" altLang="zh-CN" sz="1600" b="1" dirty="0">
                <a:solidFill>
                  <a:srgbClr val="30C1D7"/>
                </a:solidFill>
                <a:latin typeface="Arial Narrow" panose="020B0606020202030204" pitchFamily="34" charset="0"/>
                <a:ea typeface="宋体" panose="02010600030101010101" pitchFamily="2" charset="-122"/>
                <a:cs typeface="Helvetica-Bold" pitchFamily="18" charset="0"/>
              </a:rPr>
              <a:t> avec la warfarine</a:t>
            </a:r>
          </a:p>
        </p:txBody>
      </p:sp>
      <p:sp>
        <p:nvSpPr>
          <p:cNvPr id="77" name="TextBox 1">
            <a:extLst>
              <a:ext uri="{FF2B5EF4-FFF2-40B4-BE49-F238E27FC236}">
                <a16:creationId xmlns:a16="http://schemas.microsoft.com/office/drawing/2014/main" id="{97DC4FA2-EDDE-4526-B462-2B9B6DAD7D79}"/>
              </a:ext>
            </a:extLst>
          </p:cNvPr>
          <p:cNvSpPr txBox="1"/>
          <p:nvPr/>
        </p:nvSpPr>
        <p:spPr>
          <a:xfrm>
            <a:off x="7755458" y="2539958"/>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19325C"/>
                </a:solidFill>
                <a:latin typeface="Arial Narrow" panose="020B0606020202030204" pitchFamily="34" charset="0"/>
                <a:cs typeface="Helvetica-Bold" pitchFamily="18" charset="0"/>
              </a:rPr>
              <a:t>n=763</a:t>
            </a:r>
          </a:p>
        </p:txBody>
      </p:sp>
      <p:sp>
        <p:nvSpPr>
          <p:cNvPr id="78" name="TextBox 1">
            <a:extLst>
              <a:ext uri="{FF2B5EF4-FFF2-40B4-BE49-F238E27FC236}">
                <a16:creationId xmlns:a16="http://schemas.microsoft.com/office/drawing/2014/main" id="{5C120977-4181-45A7-B352-D22A5CBD4ECA}"/>
              </a:ext>
            </a:extLst>
          </p:cNvPr>
          <p:cNvSpPr txBox="1"/>
          <p:nvPr/>
        </p:nvSpPr>
        <p:spPr>
          <a:xfrm>
            <a:off x="7755458" y="3176508"/>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356AC1"/>
                </a:solidFill>
                <a:latin typeface="Arial Narrow" panose="020B0606020202030204" pitchFamily="34" charset="0"/>
                <a:cs typeface="Helvetica-Bold" pitchFamily="18" charset="0"/>
              </a:rPr>
              <a:t>n=769</a:t>
            </a:r>
          </a:p>
        </p:txBody>
      </p:sp>
      <p:sp>
        <p:nvSpPr>
          <p:cNvPr id="79" name="TextBox 1">
            <a:extLst>
              <a:ext uri="{FF2B5EF4-FFF2-40B4-BE49-F238E27FC236}">
                <a16:creationId xmlns:a16="http://schemas.microsoft.com/office/drawing/2014/main" id="{44E86522-8F50-4707-9AA5-77127888FBA8}"/>
              </a:ext>
            </a:extLst>
          </p:cNvPr>
          <p:cNvSpPr txBox="1"/>
          <p:nvPr/>
        </p:nvSpPr>
        <p:spPr>
          <a:xfrm>
            <a:off x="7755458" y="3794473"/>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30C1D7"/>
                </a:solidFill>
                <a:latin typeface="Arial Narrow" panose="020B0606020202030204" pitchFamily="34" charset="0"/>
                <a:cs typeface="Helvetica-Bold" pitchFamily="18" charset="0"/>
              </a:rPr>
              <a:t>n=766</a:t>
            </a:r>
          </a:p>
        </p:txBody>
      </p:sp>
      <p:sp>
        <p:nvSpPr>
          <p:cNvPr id="80" name="TextBox 1">
            <a:extLst>
              <a:ext uri="{FF2B5EF4-FFF2-40B4-BE49-F238E27FC236}">
                <a16:creationId xmlns:a16="http://schemas.microsoft.com/office/drawing/2014/main" id="{AF6BF0D5-E8D1-4A59-ADFB-D28F36A3C22E}"/>
              </a:ext>
            </a:extLst>
          </p:cNvPr>
          <p:cNvSpPr txBox="1"/>
          <p:nvPr/>
        </p:nvSpPr>
        <p:spPr>
          <a:xfrm>
            <a:off x="7755458" y="4579228"/>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356AC1"/>
                </a:solidFill>
                <a:latin typeface="Arial Narrow" panose="020B0606020202030204" pitchFamily="34" charset="0"/>
                <a:cs typeface="Helvetica-Bold" pitchFamily="18" charset="0"/>
              </a:rPr>
              <a:t>n=212</a:t>
            </a:r>
          </a:p>
        </p:txBody>
      </p:sp>
      <p:sp>
        <p:nvSpPr>
          <p:cNvPr id="81" name="TextBox 1">
            <a:extLst>
              <a:ext uri="{FF2B5EF4-FFF2-40B4-BE49-F238E27FC236}">
                <a16:creationId xmlns:a16="http://schemas.microsoft.com/office/drawing/2014/main" id="{F4BB961F-D294-4B00-872E-9A2358FE39C5}"/>
              </a:ext>
            </a:extLst>
          </p:cNvPr>
          <p:cNvSpPr txBox="1"/>
          <p:nvPr/>
        </p:nvSpPr>
        <p:spPr>
          <a:xfrm>
            <a:off x="7755457" y="5286864"/>
            <a:ext cx="578313" cy="211797"/>
          </a:xfrm>
          <a:prstGeom prst="rect">
            <a:avLst/>
          </a:prstGeom>
          <a:noFill/>
        </p:spPr>
        <p:txBody>
          <a:bodyPr wrap="square" lIns="0" tIns="0" rIns="0" bIns="41029" rtlCol="0">
            <a:spAutoFit/>
          </a:bodyPr>
          <a:lstStyle/>
          <a:p>
            <a:pPr>
              <a:lnSpc>
                <a:spcPts val="1256"/>
              </a:lnSpc>
            </a:pPr>
            <a:r>
              <a:rPr lang="en-US" altLang="zh-CN" sz="1600" b="1" dirty="0">
                <a:solidFill>
                  <a:srgbClr val="30C1D7"/>
                </a:solidFill>
                <a:latin typeface="Arial Narrow" panose="020B0606020202030204" pitchFamily="34" charset="0"/>
                <a:cs typeface="Helvetica-Bold" pitchFamily="18" charset="0"/>
              </a:rPr>
              <a:t>n=215</a:t>
            </a:r>
          </a:p>
        </p:txBody>
      </p:sp>
      <p:pic>
        <p:nvPicPr>
          <p:cNvPr id="35" name="4E92DA43-5712-40E9-AFDC-2C1062C78C6F" descr="7646DFF2-B812-4635-AA57-5171E34E5A45@chrc">
            <a:extLst>
              <a:ext uri="{FF2B5EF4-FFF2-40B4-BE49-F238E27FC236}">
                <a16:creationId xmlns:a16="http://schemas.microsoft.com/office/drawing/2014/main" id="{F332FE90-3D23-4660-909D-E022913AC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8171" y="114097"/>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6720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09255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A46632C-5180-4D30-8DAD-82619CA3B15A}"/>
              </a:ext>
            </a:extLst>
          </p:cNvPr>
          <p:cNvSpPr/>
          <p:nvPr/>
        </p:nvSpPr>
        <p:spPr>
          <a:xfrm>
            <a:off x="51950" y="63648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15" name="Rectangle 14">
            <a:extLst>
              <a:ext uri="{FF2B5EF4-FFF2-40B4-BE49-F238E27FC236}">
                <a16:creationId xmlns:a16="http://schemas.microsoft.com/office/drawing/2014/main" id="{9C32BAF7-3319-4B6B-B2B6-6369BD1AF8F2}"/>
              </a:ext>
            </a:extLst>
          </p:cNvPr>
          <p:cNvSpPr/>
          <p:nvPr/>
        </p:nvSpPr>
        <p:spPr>
          <a:xfrm>
            <a:off x="134877" y="218384"/>
            <a:ext cx="7417717" cy="584775"/>
          </a:xfrm>
          <a:prstGeom prst="rect">
            <a:avLst/>
          </a:prstGeom>
          <a:noFill/>
        </p:spPr>
        <p:txBody>
          <a:bodyPr wrap="square">
            <a:spAutoFit/>
          </a:bodyPr>
          <a:lstStyle/>
          <a:p>
            <a:pPr lvl="0"/>
            <a:r>
              <a:rPr lang="en-CA" sz="3200" b="1" dirty="0">
                <a:solidFill>
                  <a:srgbClr val="2A559A"/>
                </a:solidFill>
                <a:latin typeface="Arial Narrow" panose="020B0606020202030204" pitchFamily="34" charset="0"/>
                <a:cs typeface="Aharoni" panose="02010803020104030203" pitchFamily="2" charset="-79"/>
              </a:rPr>
              <a:t>RE-DUAL PCI</a:t>
            </a:r>
          </a:p>
        </p:txBody>
      </p:sp>
      <p:sp>
        <p:nvSpPr>
          <p:cNvPr id="18" name="Rectangle 17">
            <a:extLst>
              <a:ext uri="{FF2B5EF4-FFF2-40B4-BE49-F238E27FC236}">
                <a16:creationId xmlns:a16="http://schemas.microsoft.com/office/drawing/2014/main" id="{CEAFC86A-7CBC-403D-980E-2D50D677AD8E}"/>
              </a:ext>
            </a:extLst>
          </p:cNvPr>
          <p:cNvSpPr/>
          <p:nvPr/>
        </p:nvSpPr>
        <p:spPr>
          <a:xfrm>
            <a:off x="138470" y="1356420"/>
            <a:ext cx="8870653" cy="830997"/>
          </a:xfrm>
          <a:prstGeom prst="rect">
            <a:avLst/>
          </a:prstGeom>
          <a:noFill/>
        </p:spPr>
        <p:txBody>
          <a:bodyPr wrap="square">
            <a:spAutoFit/>
          </a:bodyPr>
          <a:lstStyle/>
          <a:p>
            <a:pPr lvl="0"/>
            <a:r>
              <a:rPr lang="fr-FR" sz="2400" b="1" dirty="0">
                <a:solidFill>
                  <a:srgbClr val="356AC1"/>
                </a:solidFill>
                <a:latin typeface="Arial Narrow" pitchFamily="34" charset="0"/>
                <a:cs typeface="Aharoni" panose="02010803020104030203" pitchFamily="2" charset="-79"/>
              </a:rPr>
              <a:t>Critère d’évaluation principal : Temps jusqu’au premier événement hémorragique majeur ou non majeur cliniquement significatif (ISTH)</a:t>
            </a:r>
          </a:p>
        </p:txBody>
      </p:sp>
      <p:pic>
        <p:nvPicPr>
          <p:cNvPr id="19" name="Picture 18">
            <a:extLst>
              <a:ext uri="{FF2B5EF4-FFF2-40B4-BE49-F238E27FC236}">
                <a16:creationId xmlns:a16="http://schemas.microsoft.com/office/drawing/2014/main" id="{B9317B91-28F1-4940-A9F1-7DE5D047EDE7}"/>
              </a:ext>
            </a:extLst>
          </p:cNvPr>
          <p:cNvPicPr>
            <a:picLocks noChangeAspect="1"/>
          </p:cNvPicPr>
          <p:nvPr/>
        </p:nvPicPr>
        <p:blipFill>
          <a:blip r:embed="rId5"/>
          <a:stretch>
            <a:fillRect/>
          </a:stretch>
        </p:blipFill>
        <p:spPr>
          <a:xfrm>
            <a:off x="415963" y="2564344"/>
            <a:ext cx="8315665" cy="3389670"/>
          </a:xfrm>
          <a:prstGeom prst="rect">
            <a:avLst/>
          </a:prstGeom>
        </p:spPr>
      </p:pic>
      <p:sp>
        <p:nvSpPr>
          <p:cNvPr id="2" name="ZoneTexte 1"/>
          <p:cNvSpPr txBox="1"/>
          <p:nvPr/>
        </p:nvSpPr>
        <p:spPr>
          <a:xfrm>
            <a:off x="1609978" y="5669364"/>
            <a:ext cx="2544286" cy="261610"/>
          </a:xfrm>
          <a:prstGeom prst="rect">
            <a:avLst/>
          </a:prstGeom>
          <a:solidFill>
            <a:schemeClr val="bg1"/>
          </a:solidFill>
        </p:spPr>
        <p:txBody>
          <a:bodyPr wrap="none" rtlCol="0">
            <a:spAutoFit/>
          </a:bodyPr>
          <a:lstStyle/>
          <a:p>
            <a:r>
              <a:rPr lang="fr-CA" sz="1100" b="1" dirty="0">
                <a:latin typeface="Arial Narrow" panose="020B0606020202030204" pitchFamily="34" charset="0"/>
              </a:rPr>
              <a:t>Temps jusqu’au premier événement (jours)</a:t>
            </a:r>
            <a:endParaRPr lang="fr-FR" sz="1100" b="1" dirty="0">
              <a:latin typeface="Arial Narrow" panose="020B0606020202030204" pitchFamily="34" charset="0"/>
            </a:endParaRPr>
          </a:p>
        </p:txBody>
      </p:sp>
      <p:sp>
        <p:nvSpPr>
          <p:cNvPr id="3" name="ZoneTexte 2"/>
          <p:cNvSpPr txBox="1"/>
          <p:nvPr/>
        </p:nvSpPr>
        <p:spPr>
          <a:xfrm>
            <a:off x="1206662" y="3364378"/>
            <a:ext cx="1572866" cy="261610"/>
          </a:xfrm>
          <a:prstGeom prst="rect">
            <a:avLst/>
          </a:prstGeom>
          <a:noFill/>
        </p:spPr>
        <p:txBody>
          <a:bodyPr wrap="none" rtlCol="0">
            <a:spAutoFit/>
          </a:bodyPr>
          <a:lstStyle/>
          <a:p>
            <a:r>
              <a:rPr lang="fr-CA" sz="1100" b="1" dirty="0">
                <a:latin typeface="Arial Narrow" panose="020B0606020202030204" pitchFamily="34" charset="0"/>
              </a:rPr>
              <a:t>Non-infériorité P &lt; 0,0001</a:t>
            </a:r>
            <a:endParaRPr lang="fr-FR" sz="1100" b="1" dirty="0">
              <a:latin typeface="Arial Narrow" panose="020B0606020202030204" pitchFamily="34" charset="0"/>
            </a:endParaRPr>
          </a:p>
        </p:txBody>
      </p:sp>
      <p:sp>
        <p:nvSpPr>
          <p:cNvPr id="9" name="ZoneTexte 8"/>
          <p:cNvSpPr txBox="1"/>
          <p:nvPr/>
        </p:nvSpPr>
        <p:spPr>
          <a:xfrm>
            <a:off x="3136641" y="2397740"/>
            <a:ext cx="1799924" cy="261610"/>
          </a:xfrm>
          <a:prstGeom prst="rect">
            <a:avLst/>
          </a:prstGeom>
          <a:noFill/>
        </p:spPr>
        <p:txBody>
          <a:bodyPr wrap="square" rtlCol="0">
            <a:spAutoFit/>
          </a:bodyPr>
          <a:lstStyle/>
          <a:p>
            <a:pPr algn="ctr"/>
            <a:r>
              <a:rPr lang="fr-CA" sz="1100" b="1" dirty="0">
                <a:solidFill>
                  <a:srgbClr val="8F89C3"/>
                </a:solidFill>
                <a:latin typeface="Arial Narrow" panose="020B0606020202030204" pitchFamily="34" charset="0"/>
              </a:rPr>
              <a:t>Trithérapie avec la warfarine</a:t>
            </a:r>
            <a:endParaRPr lang="fr-FR" sz="1100" b="1" dirty="0">
              <a:solidFill>
                <a:srgbClr val="8F89C3"/>
              </a:solidFill>
              <a:latin typeface="Arial Narrow" panose="020B0606020202030204" pitchFamily="34" charset="0"/>
            </a:endParaRPr>
          </a:p>
        </p:txBody>
      </p:sp>
      <p:sp>
        <p:nvSpPr>
          <p:cNvPr id="11" name="ZoneTexte 10"/>
          <p:cNvSpPr txBox="1"/>
          <p:nvPr/>
        </p:nvSpPr>
        <p:spPr>
          <a:xfrm>
            <a:off x="6880956" y="4380812"/>
            <a:ext cx="2122547" cy="246221"/>
          </a:xfrm>
          <a:prstGeom prst="rect">
            <a:avLst/>
          </a:prstGeom>
          <a:noFill/>
        </p:spPr>
        <p:txBody>
          <a:bodyPr wrap="square" rtlCol="0">
            <a:spAutoFit/>
          </a:bodyPr>
          <a:lstStyle/>
          <a:p>
            <a:r>
              <a:rPr lang="fr-CA" sz="1000" b="1" dirty="0">
                <a:solidFill>
                  <a:srgbClr val="424FA1"/>
                </a:solidFill>
                <a:latin typeface="Arial Narrow" panose="020B0606020202030204" pitchFamily="34" charset="0"/>
              </a:rPr>
              <a:t>Bithérapie avec le dabigatran 150 mg</a:t>
            </a:r>
            <a:endParaRPr lang="fr-FR" sz="1000" b="1" dirty="0">
              <a:solidFill>
                <a:srgbClr val="424FA1"/>
              </a:solidFill>
              <a:latin typeface="Arial Narrow" panose="020B0606020202030204" pitchFamily="34" charset="0"/>
            </a:endParaRPr>
          </a:p>
        </p:txBody>
      </p:sp>
      <p:sp>
        <p:nvSpPr>
          <p:cNvPr id="12" name="ZoneTexte 11"/>
          <p:cNvSpPr txBox="1"/>
          <p:nvPr/>
        </p:nvSpPr>
        <p:spPr>
          <a:xfrm>
            <a:off x="5064227" y="5664483"/>
            <a:ext cx="3633458" cy="264312"/>
          </a:xfrm>
          <a:prstGeom prst="rect">
            <a:avLst/>
          </a:prstGeom>
          <a:solidFill>
            <a:schemeClr val="bg1"/>
          </a:solidFill>
        </p:spPr>
        <p:txBody>
          <a:bodyPr wrap="square" rtlCol="0">
            <a:spAutoFit/>
          </a:bodyPr>
          <a:lstStyle/>
          <a:p>
            <a:pPr algn="ctr"/>
            <a:r>
              <a:rPr lang="fr-CA" sz="1100" b="1" dirty="0">
                <a:latin typeface="Arial Narrow" panose="020B0606020202030204" pitchFamily="34" charset="0"/>
              </a:rPr>
              <a:t>Temps jusqu’au premier événement (jours)</a:t>
            </a:r>
            <a:endParaRPr lang="fr-FR" sz="1100" b="1" dirty="0">
              <a:latin typeface="Arial Narrow" panose="020B0606020202030204" pitchFamily="34" charset="0"/>
            </a:endParaRPr>
          </a:p>
        </p:txBody>
      </p:sp>
      <p:sp>
        <p:nvSpPr>
          <p:cNvPr id="13" name="ZoneTexte 12"/>
          <p:cNvSpPr txBox="1"/>
          <p:nvPr/>
        </p:nvSpPr>
        <p:spPr>
          <a:xfrm rot="16200000">
            <a:off x="-838187" y="3818159"/>
            <a:ext cx="2762728" cy="276999"/>
          </a:xfrm>
          <a:prstGeom prst="rect">
            <a:avLst/>
          </a:prstGeom>
          <a:solidFill>
            <a:schemeClr val="bg1"/>
          </a:solidFill>
        </p:spPr>
        <p:txBody>
          <a:bodyPr wrap="square" rtlCol="0">
            <a:spAutoFit/>
          </a:bodyPr>
          <a:lstStyle/>
          <a:p>
            <a:pPr algn="ctr"/>
            <a:r>
              <a:rPr lang="fr-CA" sz="1200" b="1" dirty="0">
                <a:latin typeface="Arial Narrow" panose="020B0606020202030204" pitchFamily="34" charset="0"/>
              </a:rPr>
              <a:t>Probabilité d’événements (%)</a:t>
            </a:r>
            <a:endParaRPr lang="fr-FR" sz="1200" b="1" dirty="0">
              <a:latin typeface="Arial Narrow" panose="020B0606020202030204" pitchFamily="34" charset="0"/>
            </a:endParaRPr>
          </a:p>
        </p:txBody>
      </p:sp>
      <p:sp>
        <p:nvSpPr>
          <p:cNvPr id="20" name="ZoneTexte 2">
            <a:extLst>
              <a:ext uri="{FF2B5EF4-FFF2-40B4-BE49-F238E27FC236}">
                <a16:creationId xmlns:a16="http://schemas.microsoft.com/office/drawing/2014/main" id="{6675637E-01E2-4025-A917-D1D2A46CF5EB}"/>
              </a:ext>
            </a:extLst>
          </p:cNvPr>
          <p:cNvSpPr txBox="1"/>
          <p:nvPr/>
        </p:nvSpPr>
        <p:spPr>
          <a:xfrm>
            <a:off x="5308090" y="3298195"/>
            <a:ext cx="1572866" cy="261610"/>
          </a:xfrm>
          <a:prstGeom prst="rect">
            <a:avLst/>
          </a:prstGeom>
          <a:noFill/>
        </p:spPr>
        <p:txBody>
          <a:bodyPr wrap="none" rtlCol="0">
            <a:spAutoFit/>
          </a:bodyPr>
          <a:lstStyle/>
          <a:p>
            <a:r>
              <a:rPr lang="fr-CA" sz="1100" b="1" dirty="0">
                <a:latin typeface="Arial Narrow" panose="020B0606020202030204" pitchFamily="34" charset="0"/>
              </a:rPr>
              <a:t>Non-infériorité P &lt; 0,0001</a:t>
            </a:r>
            <a:endParaRPr lang="fr-FR" sz="1100" b="1" dirty="0">
              <a:latin typeface="Arial Narrow" panose="020B0606020202030204" pitchFamily="34" charset="0"/>
            </a:endParaRPr>
          </a:p>
        </p:txBody>
      </p:sp>
      <p:sp>
        <p:nvSpPr>
          <p:cNvPr id="21" name="ZoneTexte 8">
            <a:extLst>
              <a:ext uri="{FF2B5EF4-FFF2-40B4-BE49-F238E27FC236}">
                <a16:creationId xmlns:a16="http://schemas.microsoft.com/office/drawing/2014/main" id="{E1C420E1-F4D3-4FEE-908F-9C518980448F}"/>
              </a:ext>
            </a:extLst>
          </p:cNvPr>
          <p:cNvSpPr txBox="1"/>
          <p:nvPr/>
        </p:nvSpPr>
        <p:spPr>
          <a:xfrm>
            <a:off x="7002386" y="2602871"/>
            <a:ext cx="1799924" cy="261610"/>
          </a:xfrm>
          <a:prstGeom prst="rect">
            <a:avLst/>
          </a:prstGeom>
          <a:noFill/>
        </p:spPr>
        <p:txBody>
          <a:bodyPr wrap="square" rtlCol="0">
            <a:spAutoFit/>
          </a:bodyPr>
          <a:lstStyle/>
          <a:p>
            <a:pPr algn="ctr"/>
            <a:r>
              <a:rPr lang="fr-CA" sz="1100" b="1" dirty="0">
                <a:solidFill>
                  <a:srgbClr val="8F89C3"/>
                </a:solidFill>
                <a:latin typeface="Arial Narrow" panose="020B0606020202030204" pitchFamily="34" charset="0"/>
              </a:rPr>
              <a:t>Trithérapie avec la warfarine</a:t>
            </a:r>
            <a:endParaRPr lang="fr-FR" sz="1100" b="1" dirty="0">
              <a:solidFill>
                <a:srgbClr val="8F89C3"/>
              </a:solidFill>
              <a:latin typeface="Arial Narrow" panose="020B0606020202030204" pitchFamily="34" charset="0"/>
            </a:endParaRPr>
          </a:p>
        </p:txBody>
      </p:sp>
      <p:sp>
        <p:nvSpPr>
          <p:cNvPr id="22" name="ZoneTexte 10">
            <a:extLst>
              <a:ext uri="{FF2B5EF4-FFF2-40B4-BE49-F238E27FC236}">
                <a16:creationId xmlns:a16="http://schemas.microsoft.com/office/drawing/2014/main" id="{F8EE437E-A6C3-4C4A-83D4-F2F670FA2105}"/>
              </a:ext>
            </a:extLst>
          </p:cNvPr>
          <p:cNvSpPr txBox="1"/>
          <p:nvPr/>
        </p:nvSpPr>
        <p:spPr>
          <a:xfrm>
            <a:off x="2584105" y="4709484"/>
            <a:ext cx="2122547" cy="246221"/>
          </a:xfrm>
          <a:prstGeom prst="rect">
            <a:avLst/>
          </a:prstGeom>
          <a:noFill/>
        </p:spPr>
        <p:txBody>
          <a:bodyPr wrap="square" rtlCol="0">
            <a:spAutoFit/>
          </a:bodyPr>
          <a:lstStyle/>
          <a:p>
            <a:r>
              <a:rPr lang="fr-CA" sz="1000" b="1" dirty="0">
                <a:solidFill>
                  <a:srgbClr val="5D2386"/>
                </a:solidFill>
                <a:latin typeface="Arial Narrow" panose="020B0606020202030204" pitchFamily="34" charset="0"/>
              </a:rPr>
              <a:t>Bithérapie avec le dabigatran 110 mg</a:t>
            </a:r>
            <a:endParaRPr lang="fr-FR" sz="1000" b="1" dirty="0">
              <a:solidFill>
                <a:srgbClr val="5D2386"/>
              </a:solidFill>
              <a:latin typeface="Arial Narrow" panose="020B0606020202030204" pitchFamily="34" charset="0"/>
            </a:endParaRPr>
          </a:p>
        </p:txBody>
      </p:sp>
      <p:pic>
        <p:nvPicPr>
          <p:cNvPr id="23" name="4E92DA43-5712-40E9-AFDC-2C1062C78C6F" descr="7646DFF2-B812-4635-AA57-5171E34E5A45@chrc">
            <a:extLst>
              <a:ext uri="{FF2B5EF4-FFF2-40B4-BE49-F238E27FC236}">
                <a16:creationId xmlns:a16="http://schemas.microsoft.com/office/drawing/2014/main" id="{69376F73-1A6B-4464-8E57-1E6F32E8C8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171" y="133690"/>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704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09255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A46632C-5180-4D30-8DAD-82619CA3B15A}"/>
              </a:ext>
            </a:extLst>
          </p:cNvPr>
          <p:cNvSpPr/>
          <p:nvPr/>
        </p:nvSpPr>
        <p:spPr>
          <a:xfrm>
            <a:off x="51950" y="63648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15" name="Rectangle 14">
            <a:extLst>
              <a:ext uri="{FF2B5EF4-FFF2-40B4-BE49-F238E27FC236}">
                <a16:creationId xmlns:a16="http://schemas.microsoft.com/office/drawing/2014/main" id="{9C32BAF7-3319-4B6B-B2B6-6369BD1AF8F2}"/>
              </a:ext>
            </a:extLst>
          </p:cNvPr>
          <p:cNvSpPr/>
          <p:nvPr/>
        </p:nvSpPr>
        <p:spPr>
          <a:xfrm>
            <a:off x="134877" y="218384"/>
            <a:ext cx="7417717" cy="584775"/>
          </a:xfrm>
          <a:prstGeom prst="rect">
            <a:avLst/>
          </a:prstGeom>
          <a:noFill/>
        </p:spPr>
        <p:txBody>
          <a:bodyPr wrap="square">
            <a:spAutoFit/>
          </a:bodyPr>
          <a:lstStyle/>
          <a:p>
            <a:pPr lvl="0"/>
            <a:r>
              <a:rPr lang="en-CA" sz="3200" b="1" dirty="0">
                <a:solidFill>
                  <a:srgbClr val="2A559A"/>
                </a:solidFill>
                <a:latin typeface="Arial Narrow" panose="020B0606020202030204" pitchFamily="34" charset="0"/>
                <a:cs typeface="Aharoni" panose="02010803020104030203" pitchFamily="2" charset="-79"/>
              </a:rPr>
              <a:t>RE-DUAL PCI</a:t>
            </a:r>
          </a:p>
        </p:txBody>
      </p:sp>
      <p:sp>
        <p:nvSpPr>
          <p:cNvPr id="18" name="Rectangle 17">
            <a:extLst>
              <a:ext uri="{FF2B5EF4-FFF2-40B4-BE49-F238E27FC236}">
                <a16:creationId xmlns:a16="http://schemas.microsoft.com/office/drawing/2014/main" id="{CEAFC86A-7CBC-403D-980E-2D50D677AD8E}"/>
              </a:ext>
            </a:extLst>
          </p:cNvPr>
          <p:cNvSpPr/>
          <p:nvPr/>
        </p:nvSpPr>
        <p:spPr>
          <a:xfrm>
            <a:off x="138470" y="1356420"/>
            <a:ext cx="8870653" cy="1200329"/>
          </a:xfrm>
          <a:prstGeom prst="rect">
            <a:avLst/>
          </a:prstGeom>
          <a:noFill/>
        </p:spPr>
        <p:txBody>
          <a:bodyPr wrap="square">
            <a:spAutoFit/>
          </a:bodyPr>
          <a:lstStyle/>
          <a:p>
            <a:pPr lvl="0" algn="ctr"/>
            <a:r>
              <a:rPr lang="fr-RE" sz="2400" b="1" dirty="0">
                <a:solidFill>
                  <a:srgbClr val="356AC1"/>
                </a:solidFill>
                <a:latin typeface="Arial Narrow" pitchFamily="34" charset="0"/>
                <a:cs typeface="Aharoni" panose="02010803020104030203" pitchFamily="2" charset="-79"/>
              </a:rPr>
              <a:t>Temps jusqu’à la mort ou un événement </a:t>
            </a:r>
            <a:r>
              <a:rPr lang="fr-RE" sz="2400" b="1" dirty="0" err="1">
                <a:solidFill>
                  <a:srgbClr val="356AC1"/>
                </a:solidFill>
                <a:latin typeface="Arial Narrow" pitchFamily="34" charset="0"/>
                <a:cs typeface="Aharoni" panose="02010803020104030203" pitchFamily="2" charset="-79"/>
              </a:rPr>
              <a:t>thrombo-embolique</a:t>
            </a:r>
            <a:r>
              <a:rPr lang="fr-RE" sz="2400" b="1" dirty="0">
                <a:solidFill>
                  <a:srgbClr val="356AC1"/>
                </a:solidFill>
                <a:latin typeface="Arial Narrow" pitchFamily="34" charset="0"/>
                <a:cs typeface="Aharoni" panose="02010803020104030203" pitchFamily="2" charset="-79"/>
              </a:rPr>
              <a:t> ou revascularisation non planifiée</a:t>
            </a:r>
          </a:p>
          <a:p>
            <a:pPr algn="ctr"/>
            <a:endParaRPr lang="fr-RE" sz="2400" b="1" dirty="0">
              <a:solidFill>
                <a:srgbClr val="356AC1"/>
              </a:solidFill>
              <a:latin typeface="Arial Narrow" pitchFamily="34" charset="0"/>
              <a:cs typeface="Aharoni" panose="02010803020104030203" pitchFamily="2" charset="-79"/>
            </a:endParaRPr>
          </a:p>
        </p:txBody>
      </p:sp>
      <p:sp>
        <p:nvSpPr>
          <p:cNvPr id="79" name="Freeform 3">
            <a:extLst>
              <a:ext uri="{FF2B5EF4-FFF2-40B4-BE49-F238E27FC236}">
                <a16:creationId xmlns:a16="http://schemas.microsoft.com/office/drawing/2014/main" id="{781E098F-221B-4488-99E9-447F6F525A8B}"/>
              </a:ext>
            </a:extLst>
          </p:cNvPr>
          <p:cNvSpPr/>
          <p:nvPr/>
        </p:nvSpPr>
        <p:spPr>
          <a:xfrm>
            <a:off x="1490749" y="3071307"/>
            <a:ext cx="647007" cy="1668780"/>
          </a:xfrm>
          <a:custGeom>
            <a:avLst/>
            <a:gdLst>
              <a:gd name="connsiteX0" fmla="*/ 0 w 711708"/>
              <a:gd name="connsiteY0" fmla="*/ 0 h 1891284"/>
              <a:gd name="connsiteX1" fmla="*/ 0 w 711708"/>
              <a:gd name="connsiteY1" fmla="*/ 1891284 h 1891284"/>
              <a:gd name="connsiteX2" fmla="*/ 711708 w 711708"/>
              <a:gd name="connsiteY2" fmla="*/ 1891284 h 1891284"/>
              <a:gd name="connsiteX3" fmla="*/ 711708 w 711708"/>
              <a:gd name="connsiteY3" fmla="*/ 0 h 1891284"/>
              <a:gd name="connsiteX4" fmla="*/ 0 w 711708"/>
              <a:gd name="connsiteY4" fmla="*/ 0 h 18912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1708" h="1891284">
                <a:moveTo>
                  <a:pt x="0" y="0"/>
                </a:moveTo>
                <a:lnTo>
                  <a:pt x="0" y="1891284"/>
                </a:lnTo>
                <a:lnTo>
                  <a:pt x="711708" y="1891284"/>
                </a:lnTo>
                <a:lnTo>
                  <a:pt x="711708" y="0"/>
                </a:lnTo>
                <a:lnTo>
                  <a:pt x="0" y="0"/>
                </a:lnTo>
              </a:path>
            </a:pathLst>
          </a:custGeom>
          <a:solidFill>
            <a:srgbClr val="19325C"/>
          </a:solidFill>
          <a:ln w="12700" cap="flat" cmpd="sng" algn="ctr">
            <a:no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0" name="Freeform 3">
            <a:extLst>
              <a:ext uri="{FF2B5EF4-FFF2-40B4-BE49-F238E27FC236}">
                <a16:creationId xmlns:a16="http://schemas.microsoft.com/office/drawing/2014/main" id="{D0FAB8EF-B90F-43C8-A9B3-2B940B71BF11}"/>
              </a:ext>
            </a:extLst>
          </p:cNvPr>
          <p:cNvSpPr/>
          <p:nvPr/>
        </p:nvSpPr>
        <p:spPr>
          <a:xfrm>
            <a:off x="3110345" y="3107616"/>
            <a:ext cx="648393" cy="1632472"/>
          </a:xfrm>
          <a:custGeom>
            <a:avLst/>
            <a:gdLst>
              <a:gd name="connsiteX0" fmla="*/ 0 w 713232"/>
              <a:gd name="connsiteY0" fmla="*/ 0 h 1850135"/>
              <a:gd name="connsiteX1" fmla="*/ 0 w 713232"/>
              <a:gd name="connsiteY1" fmla="*/ 1850135 h 1850135"/>
              <a:gd name="connsiteX2" fmla="*/ 713232 w 713232"/>
              <a:gd name="connsiteY2" fmla="*/ 1850135 h 1850135"/>
              <a:gd name="connsiteX3" fmla="*/ 713232 w 713232"/>
              <a:gd name="connsiteY3" fmla="*/ 0 h 1850135"/>
              <a:gd name="connsiteX4" fmla="*/ 0 w 713232"/>
              <a:gd name="connsiteY4" fmla="*/ 0 h 18501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3232" h="1850135">
                <a:moveTo>
                  <a:pt x="0" y="0"/>
                </a:moveTo>
                <a:lnTo>
                  <a:pt x="0" y="1850135"/>
                </a:lnTo>
                <a:lnTo>
                  <a:pt x="713232" y="1850135"/>
                </a:lnTo>
                <a:lnTo>
                  <a:pt x="713232" y="0"/>
                </a:lnTo>
                <a:lnTo>
                  <a:pt x="0" y="0"/>
                </a:lnTo>
              </a:path>
            </a:pathLst>
          </a:custGeom>
          <a:solidFill>
            <a:srgbClr val="30C1D7"/>
          </a:solidFill>
          <a:ln w="12700" cap="flat" cmpd="sng" algn="ctr">
            <a:solidFill>
              <a:srgbClr val="000000">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1" name="Freeform 3">
            <a:extLst>
              <a:ext uri="{FF2B5EF4-FFF2-40B4-BE49-F238E27FC236}">
                <a16:creationId xmlns:a16="http://schemas.microsoft.com/office/drawing/2014/main" id="{5DF2A482-C710-4195-A493-F41DABF85B99}"/>
              </a:ext>
            </a:extLst>
          </p:cNvPr>
          <p:cNvSpPr/>
          <p:nvPr/>
        </p:nvSpPr>
        <p:spPr>
          <a:xfrm>
            <a:off x="1000299" y="2303481"/>
            <a:ext cx="6926" cy="2436607"/>
          </a:xfrm>
          <a:custGeom>
            <a:avLst/>
            <a:gdLst>
              <a:gd name="connsiteX0" fmla="*/ 3810 w 7619"/>
              <a:gd name="connsiteY0" fmla="*/ 0 h 2761488"/>
              <a:gd name="connsiteX1" fmla="*/ 3810 w 7619"/>
              <a:gd name="connsiteY1" fmla="*/ 2761488 h 2761488"/>
            </a:gdLst>
            <a:ahLst/>
            <a:cxnLst>
              <a:cxn ang="0">
                <a:pos x="connsiteX0" y="connsiteY0"/>
              </a:cxn>
              <a:cxn ang="1">
                <a:pos x="connsiteX1" y="connsiteY1"/>
              </a:cxn>
            </a:cxnLst>
            <a:rect l="l" t="t" r="r" b="b"/>
            <a:pathLst>
              <a:path w="7619" h="2761488">
                <a:moveTo>
                  <a:pt x="3810" y="0"/>
                </a:moveTo>
                <a:lnTo>
                  <a:pt x="3810" y="2761488"/>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2" name="Freeform 3">
            <a:extLst>
              <a:ext uri="{FF2B5EF4-FFF2-40B4-BE49-F238E27FC236}">
                <a16:creationId xmlns:a16="http://schemas.microsoft.com/office/drawing/2014/main" id="{B422F86C-63C7-4FAB-A77D-3C56992C8AAB}"/>
              </a:ext>
            </a:extLst>
          </p:cNvPr>
          <p:cNvSpPr/>
          <p:nvPr/>
        </p:nvSpPr>
        <p:spPr>
          <a:xfrm>
            <a:off x="964276" y="4736054"/>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3" name="Freeform 3">
            <a:extLst>
              <a:ext uri="{FF2B5EF4-FFF2-40B4-BE49-F238E27FC236}">
                <a16:creationId xmlns:a16="http://schemas.microsoft.com/office/drawing/2014/main" id="{E8FD4057-CC24-4AFF-9FC0-1D39A5109598}"/>
              </a:ext>
            </a:extLst>
          </p:cNvPr>
          <p:cNvSpPr/>
          <p:nvPr/>
        </p:nvSpPr>
        <p:spPr>
          <a:xfrm>
            <a:off x="964276" y="4492662"/>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4" name="Freeform 3">
            <a:extLst>
              <a:ext uri="{FF2B5EF4-FFF2-40B4-BE49-F238E27FC236}">
                <a16:creationId xmlns:a16="http://schemas.microsoft.com/office/drawing/2014/main" id="{AC0F8F51-65A9-47CD-83F7-29EE8EF75178}"/>
              </a:ext>
            </a:extLst>
          </p:cNvPr>
          <p:cNvSpPr/>
          <p:nvPr/>
        </p:nvSpPr>
        <p:spPr>
          <a:xfrm>
            <a:off x="964276" y="4249270"/>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5" name="Freeform 3">
            <a:extLst>
              <a:ext uri="{FF2B5EF4-FFF2-40B4-BE49-F238E27FC236}">
                <a16:creationId xmlns:a16="http://schemas.microsoft.com/office/drawing/2014/main" id="{1B30CBFD-73BD-41EB-8FF1-19B5E5C816D3}"/>
              </a:ext>
            </a:extLst>
          </p:cNvPr>
          <p:cNvSpPr/>
          <p:nvPr/>
        </p:nvSpPr>
        <p:spPr>
          <a:xfrm>
            <a:off x="964276" y="4005879"/>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6" name="Freeform 3">
            <a:extLst>
              <a:ext uri="{FF2B5EF4-FFF2-40B4-BE49-F238E27FC236}">
                <a16:creationId xmlns:a16="http://schemas.microsoft.com/office/drawing/2014/main" id="{C1C6B407-101A-41C2-BB5A-BF68D81E83EF}"/>
              </a:ext>
            </a:extLst>
          </p:cNvPr>
          <p:cNvSpPr/>
          <p:nvPr/>
        </p:nvSpPr>
        <p:spPr>
          <a:xfrm>
            <a:off x="964276" y="3761142"/>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7" name="Freeform 3">
            <a:extLst>
              <a:ext uri="{FF2B5EF4-FFF2-40B4-BE49-F238E27FC236}">
                <a16:creationId xmlns:a16="http://schemas.microsoft.com/office/drawing/2014/main" id="{3A82EE78-C06A-4159-8FC5-00F31E75CC30}"/>
              </a:ext>
            </a:extLst>
          </p:cNvPr>
          <p:cNvSpPr/>
          <p:nvPr/>
        </p:nvSpPr>
        <p:spPr>
          <a:xfrm>
            <a:off x="964276" y="3517750"/>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8" name="Freeform 3">
            <a:extLst>
              <a:ext uri="{FF2B5EF4-FFF2-40B4-BE49-F238E27FC236}">
                <a16:creationId xmlns:a16="http://schemas.microsoft.com/office/drawing/2014/main" id="{98110EBF-B330-4677-B31F-C55DEB42D156}"/>
              </a:ext>
            </a:extLst>
          </p:cNvPr>
          <p:cNvSpPr/>
          <p:nvPr/>
        </p:nvSpPr>
        <p:spPr>
          <a:xfrm>
            <a:off x="964276" y="3274359"/>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9" name="Freeform 3">
            <a:extLst>
              <a:ext uri="{FF2B5EF4-FFF2-40B4-BE49-F238E27FC236}">
                <a16:creationId xmlns:a16="http://schemas.microsoft.com/office/drawing/2014/main" id="{78A37CD6-FE09-4F70-B2FC-BA60821440B5}"/>
              </a:ext>
            </a:extLst>
          </p:cNvPr>
          <p:cNvSpPr/>
          <p:nvPr/>
        </p:nvSpPr>
        <p:spPr>
          <a:xfrm>
            <a:off x="964276" y="3030967"/>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0" name="Freeform 3">
            <a:extLst>
              <a:ext uri="{FF2B5EF4-FFF2-40B4-BE49-F238E27FC236}">
                <a16:creationId xmlns:a16="http://schemas.microsoft.com/office/drawing/2014/main" id="{7FA76050-5E33-4C52-85FD-F551245EEAE1}"/>
              </a:ext>
            </a:extLst>
          </p:cNvPr>
          <p:cNvSpPr/>
          <p:nvPr/>
        </p:nvSpPr>
        <p:spPr>
          <a:xfrm>
            <a:off x="964276" y="2787575"/>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1" name="Freeform 3">
            <a:extLst>
              <a:ext uri="{FF2B5EF4-FFF2-40B4-BE49-F238E27FC236}">
                <a16:creationId xmlns:a16="http://schemas.microsoft.com/office/drawing/2014/main" id="{A5929C45-55D7-404C-A2F2-9EC568072FE5}"/>
              </a:ext>
            </a:extLst>
          </p:cNvPr>
          <p:cNvSpPr/>
          <p:nvPr/>
        </p:nvSpPr>
        <p:spPr>
          <a:xfrm>
            <a:off x="964276" y="2544183"/>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2" name="Freeform 3">
            <a:extLst>
              <a:ext uri="{FF2B5EF4-FFF2-40B4-BE49-F238E27FC236}">
                <a16:creationId xmlns:a16="http://schemas.microsoft.com/office/drawing/2014/main" id="{B024F6EC-E423-492B-A427-26F8DF6B7685}"/>
              </a:ext>
            </a:extLst>
          </p:cNvPr>
          <p:cNvSpPr/>
          <p:nvPr/>
        </p:nvSpPr>
        <p:spPr>
          <a:xfrm>
            <a:off x="964276" y="2300792"/>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3" name="Freeform 3">
            <a:extLst>
              <a:ext uri="{FF2B5EF4-FFF2-40B4-BE49-F238E27FC236}">
                <a16:creationId xmlns:a16="http://schemas.microsoft.com/office/drawing/2014/main" id="{7BECA5C9-DE5A-414D-8C87-C38B9ED1D49D}"/>
              </a:ext>
            </a:extLst>
          </p:cNvPr>
          <p:cNvSpPr/>
          <p:nvPr/>
        </p:nvSpPr>
        <p:spPr>
          <a:xfrm>
            <a:off x="1003069" y="4737399"/>
            <a:ext cx="3240578" cy="6724"/>
          </a:xfrm>
          <a:custGeom>
            <a:avLst/>
            <a:gdLst>
              <a:gd name="connsiteX0" fmla="*/ 0 w 3564636"/>
              <a:gd name="connsiteY0" fmla="*/ 3809 h 7620"/>
              <a:gd name="connsiteX1" fmla="*/ 3564636 w 3564636"/>
              <a:gd name="connsiteY1" fmla="*/ 3809 h 7620"/>
            </a:gdLst>
            <a:ahLst/>
            <a:cxnLst>
              <a:cxn ang="0">
                <a:pos x="connsiteX0" y="connsiteY0"/>
              </a:cxn>
              <a:cxn ang="1">
                <a:pos x="connsiteX1" y="connsiteY1"/>
              </a:cxn>
            </a:cxnLst>
            <a:rect l="l" t="t" r="r" b="b"/>
            <a:pathLst>
              <a:path w="3564636" h="7620">
                <a:moveTo>
                  <a:pt x="0" y="3809"/>
                </a:moveTo>
                <a:lnTo>
                  <a:pt x="356463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4" name="Freeform 3">
            <a:extLst>
              <a:ext uri="{FF2B5EF4-FFF2-40B4-BE49-F238E27FC236}">
                <a16:creationId xmlns:a16="http://schemas.microsoft.com/office/drawing/2014/main" id="{CC0BD8D8-4A1A-4F24-AB05-438694BCDBBF}"/>
              </a:ext>
            </a:extLst>
          </p:cNvPr>
          <p:cNvSpPr/>
          <p:nvPr/>
        </p:nvSpPr>
        <p:spPr>
          <a:xfrm>
            <a:off x="1000299" y="4740088"/>
            <a:ext cx="6926" cy="38996"/>
          </a:xfrm>
          <a:custGeom>
            <a:avLst/>
            <a:gdLst>
              <a:gd name="connsiteX0" fmla="*/ 3810 w 7619"/>
              <a:gd name="connsiteY0" fmla="*/ 0 h 44196"/>
              <a:gd name="connsiteX1" fmla="*/ 3810 w 7619"/>
              <a:gd name="connsiteY1" fmla="*/ 44196 h 44196"/>
            </a:gdLst>
            <a:ahLst/>
            <a:cxnLst>
              <a:cxn ang="0">
                <a:pos x="connsiteX0" y="connsiteY0"/>
              </a:cxn>
              <a:cxn ang="1">
                <a:pos x="connsiteX1" y="connsiteY1"/>
              </a:cxn>
            </a:cxnLst>
            <a:rect l="l" t="t" r="r" b="b"/>
            <a:pathLst>
              <a:path w="7619" h="44196">
                <a:moveTo>
                  <a:pt x="3810" y="0"/>
                </a:moveTo>
                <a:lnTo>
                  <a:pt x="3810"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5" name="Freeform 3">
            <a:extLst>
              <a:ext uri="{FF2B5EF4-FFF2-40B4-BE49-F238E27FC236}">
                <a16:creationId xmlns:a16="http://schemas.microsoft.com/office/drawing/2014/main" id="{FE12FC0E-ED13-4A11-A528-1589DCF85110}"/>
              </a:ext>
            </a:extLst>
          </p:cNvPr>
          <p:cNvSpPr/>
          <p:nvPr/>
        </p:nvSpPr>
        <p:spPr>
          <a:xfrm>
            <a:off x="2619895" y="4740088"/>
            <a:ext cx="6927" cy="38996"/>
          </a:xfrm>
          <a:custGeom>
            <a:avLst/>
            <a:gdLst>
              <a:gd name="connsiteX0" fmla="*/ 3810 w 7620"/>
              <a:gd name="connsiteY0" fmla="*/ 0 h 44196"/>
              <a:gd name="connsiteX1" fmla="*/ 3810 w 7620"/>
              <a:gd name="connsiteY1" fmla="*/ 44196 h 44196"/>
            </a:gdLst>
            <a:ahLst/>
            <a:cxnLst>
              <a:cxn ang="0">
                <a:pos x="connsiteX0" y="connsiteY0"/>
              </a:cxn>
              <a:cxn ang="1">
                <a:pos x="connsiteX1" y="connsiteY1"/>
              </a:cxn>
            </a:cxnLst>
            <a:rect l="l" t="t" r="r" b="b"/>
            <a:pathLst>
              <a:path w="7620" h="44196">
                <a:moveTo>
                  <a:pt x="3810" y="0"/>
                </a:moveTo>
                <a:lnTo>
                  <a:pt x="3810"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6" name="Freeform 3">
            <a:extLst>
              <a:ext uri="{FF2B5EF4-FFF2-40B4-BE49-F238E27FC236}">
                <a16:creationId xmlns:a16="http://schemas.microsoft.com/office/drawing/2014/main" id="{B2173504-8126-406F-9AA0-FCB5E68C3CA7}"/>
              </a:ext>
            </a:extLst>
          </p:cNvPr>
          <p:cNvSpPr/>
          <p:nvPr/>
        </p:nvSpPr>
        <p:spPr>
          <a:xfrm>
            <a:off x="4239491" y="4839241"/>
            <a:ext cx="6927" cy="38996"/>
          </a:xfrm>
          <a:custGeom>
            <a:avLst/>
            <a:gdLst>
              <a:gd name="connsiteX0" fmla="*/ 3809 w 7620"/>
              <a:gd name="connsiteY0" fmla="*/ 0 h 44196"/>
              <a:gd name="connsiteX1" fmla="*/ 3809 w 7620"/>
              <a:gd name="connsiteY1" fmla="*/ 44196 h 44196"/>
            </a:gdLst>
            <a:ahLst/>
            <a:cxnLst>
              <a:cxn ang="0">
                <a:pos x="connsiteX0" y="connsiteY0"/>
              </a:cxn>
              <a:cxn ang="1">
                <a:pos x="connsiteX1" y="connsiteY1"/>
              </a:cxn>
            </a:cxnLst>
            <a:rect l="l" t="t" r="r" b="b"/>
            <a:pathLst>
              <a:path w="7620"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7" name="Freeform 3">
            <a:extLst>
              <a:ext uri="{FF2B5EF4-FFF2-40B4-BE49-F238E27FC236}">
                <a16:creationId xmlns:a16="http://schemas.microsoft.com/office/drawing/2014/main" id="{FA708E28-FE66-413D-BE44-89C1BFF59527}"/>
              </a:ext>
            </a:extLst>
          </p:cNvPr>
          <p:cNvSpPr/>
          <p:nvPr/>
        </p:nvSpPr>
        <p:spPr>
          <a:xfrm>
            <a:off x="1742902" y="2977179"/>
            <a:ext cx="1698567" cy="0"/>
          </a:xfrm>
          <a:custGeom>
            <a:avLst/>
            <a:gdLst>
              <a:gd name="connsiteX0" fmla="*/ 0 w 1868424"/>
              <a:gd name="connsiteY0" fmla="*/ 8382 h 16764"/>
              <a:gd name="connsiteX1" fmla="*/ 1868424 w 1868424"/>
              <a:gd name="connsiteY1" fmla="*/ 8382 h 16764"/>
            </a:gdLst>
            <a:ahLst/>
            <a:cxnLst>
              <a:cxn ang="0">
                <a:pos x="connsiteX0" y="connsiteY0"/>
              </a:cxn>
              <a:cxn ang="1">
                <a:pos x="connsiteX1" y="connsiteY1"/>
              </a:cxn>
            </a:cxnLst>
            <a:rect l="l" t="t" r="r" b="b"/>
            <a:pathLst>
              <a:path w="1868424" h="16764">
                <a:moveTo>
                  <a:pt x="0" y="8382"/>
                </a:moveTo>
                <a:lnTo>
                  <a:pt x="1868424" y="8382"/>
                </a:lnTo>
              </a:path>
            </a:pathLst>
          </a:custGeom>
          <a:noFill/>
          <a:ln w="28575"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8" name="Freeform 3">
            <a:extLst>
              <a:ext uri="{FF2B5EF4-FFF2-40B4-BE49-F238E27FC236}">
                <a16:creationId xmlns:a16="http://schemas.microsoft.com/office/drawing/2014/main" id="{4F5DC92C-34C6-4980-BD6A-367714AF4C2E}"/>
              </a:ext>
            </a:extLst>
          </p:cNvPr>
          <p:cNvSpPr/>
          <p:nvPr/>
        </p:nvSpPr>
        <p:spPr>
          <a:xfrm>
            <a:off x="4934989" y="2331365"/>
            <a:ext cx="0" cy="2502498"/>
          </a:xfrm>
          <a:custGeom>
            <a:avLst/>
            <a:gdLst>
              <a:gd name="connsiteX0" fmla="*/ 3809 w 7620"/>
              <a:gd name="connsiteY0" fmla="*/ 0 h 2836164"/>
              <a:gd name="connsiteX1" fmla="*/ 3809 w 7620"/>
              <a:gd name="connsiteY1" fmla="*/ 2836164 h 2836164"/>
            </a:gdLst>
            <a:ahLst/>
            <a:cxnLst>
              <a:cxn ang="0">
                <a:pos x="connsiteX0" y="connsiteY0"/>
              </a:cxn>
              <a:cxn ang="1">
                <a:pos x="connsiteX1" y="connsiteY1"/>
              </a:cxn>
            </a:cxnLst>
            <a:rect l="l" t="t" r="r" b="b"/>
            <a:pathLst>
              <a:path w="7620" h="2836164">
                <a:moveTo>
                  <a:pt x="3809" y="0"/>
                </a:moveTo>
                <a:lnTo>
                  <a:pt x="3809" y="2836164"/>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99" name="Freeform 3">
            <a:extLst>
              <a:ext uri="{FF2B5EF4-FFF2-40B4-BE49-F238E27FC236}">
                <a16:creationId xmlns:a16="http://schemas.microsoft.com/office/drawing/2014/main" id="{3B0B7B27-0AC2-4257-814D-DB97E99FAE7C}"/>
              </a:ext>
            </a:extLst>
          </p:cNvPr>
          <p:cNvSpPr/>
          <p:nvPr/>
        </p:nvSpPr>
        <p:spPr>
          <a:xfrm>
            <a:off x="4905895" y="4831173"/>
            <a:ext cx="3683923" cy="0"/>
          </a:xfrm>
          <a:custGeom>
            <a:avLst/>
            <a:gdLst>
              <a:gd name="connsiteX0" fmla="*/ 0 w 4052315"/>
              <a:gd name="connsiteY0" fmla="*/ 3810 h 7620"/>
              <a:gd name="connsiteX1" fmla="*/ 4052315 w 4052315"/>
              <a:gd name="connsiteY1" fmla="*/ 3810 h 7620"/>
            </a:gdLst>
            <a:ahLst/>
            <a:cxnLst>
              <a:cxn ang="0">
                <a:pos x="connsiteX0" y="connsiteY0"/>
              </a:cxn>
              <a:cxn ang="1">
                <a:pos x="connsiteX1" y="connsiteY1"/>
              </a:cxn>
            </a:cxnLst>
            <a:rect l="l" t="t" r="r" b="b"/>
            <a:pathLst>
              <a:path w="4052315" h="7620">
                <a:moveTo>
                  <a:pt x="0" y="3810"/>
                </a:moveTo>
                <a:lnTo>
                  <a:pt x="4052315"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00" name="Freeform 3">
            <a:extLst>
              <a:ext uri="{FF2B5EF4-FFF2-40B4-BE49-F238E27FC236}">
                <a16:creationId xmlns:a16="http://schemas.microsoft.com/office/drawing/2014/main" id="{236BD4FA-7DE2-463A-8A52-671AD7A2AA28}"/>
              </a:ext>
            </a:extLst>
          </p:cNvPr>
          <p:cNvSpPr/>
          <p:nvPr/>
        </p:nvSpPr>
        <p:spPr>
          <a:xfrm>
            <a:off x="4907280" y="4477515"/>
            <a:ext cx="30480" cy="6724"/>
          </a:xfrm>
          <a:custGeom>
            <a:avLst/>
            <a:gdLst>
              <a:gd name="connsiteX0" fmla="*/ 0 w 33528"/>
              <a:gd name="connsiteY0" fmla="*/ 3810 h 7620"/>
              <a:gd name="connsiteX1" fmla="*/ 33528 w 33528"/>
              <a:gd name="connsiteY1" fmla="*/ 3810 h 7620"/>
            </a:gdLst>
            <a:ahLst/>
            <a:cxnLst>
              <a:cxn ang="0">
                <a:pos x="connsiteX0" y="connsiteY0"/>
              </a:cxn>
              <a:cxn ang="1">
                <a:pos x="connsiteX1" y="connsiteY1"/>
              </a:cxn>
            </a:cxnLst>
            <a:rect l="l" t="t" r="r" b="b"/>
            <a:pathLst>
              <a:path w="33528" h="7620">
                <a:moveTo>
                  <a:pt x="0" y="3810"/>
                </a:moveTo>
                <a:lnTo>
                  <a:pt x="33528"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1" name="Freeform 3">
            <a:extLst>
              <a:ext uri="{FF2B5EF4-FFF2-40B4-BE49-F238E27FC236}">
                <a16:creationId xmlns:a16="http://schemas.microsoft.com/office/drawing/2014/main" id="{D2A1B8AB-0A69-4A4D-AC94-BA2885D24AA4}"/>
              </a:ext>
            </a:extLst>
          </p:cNvPr>
          <p:cNvSpPr/>
          <p:nvPr/>
        </p:nvSpPr>
        <p:spPr>
          <a:xfrm>
            <a:off x="4908666" y="4119823"/>
            <a:ext cx="29094" cy="6724"/>
          </a:xfrm>
          <a:custGeom>
            <a:avLst/>
            <a:gdLst>
              <a:gd name="connsiteX0" fmla="*/ 0 w 32003"/>
              <a:gd name="connsiteY0" fmla="*/ 3809 h 7620"/>
              <a:gd name="connsiteX1" fmla="*/ 32003 w 32003"/>
              <a:gd name="connsiteY1" fmla="*/ 3809 h 7620"/>
            </a:gdLst>
            <a:ahLst/>
            <a:cxnLst>
              <a:cxn ang="0">
                <a:pos x="connsiteX0" y="connsiteY0"/>
              </a:cxn>
              <a:cxn ang="1">
                <a:pos x="connsiteX1" y="connsiteY1"/>
              </a:cxn>
            </a:cxnLst>
            <a:rect l="l" t="t" r="r" b="b"/>
            <a:pathLst>
              <a:path w="32003" h="7620">
                <a:moveTo>
                  <a:pt x="0" y="3809"/>
                </a:moveTo>
                <a:lnTo>
                  <a:pt x="32003"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2" name="Freeform 3">
            <a:extLst>
              <a:ext uri="{FF2B5EF4-FFF2-40B4-BE49-F238E27FC236}">
                <a16:creationId xmlns:a16="http://schemas.microsoft.com/office/drawing/2014/main" id="{6A345994-356D-446E-88F2-D0EE86C77D40}"/>
              </a:ext>
            </a:extLst>
          </p:cNvPr>
          <p:cNvSpPr/>
          <p:nvPr/>
        </p:nvSpPr>
        <p:spPr>
          <a:xfrm>
            <a:off x="4907280" y="3760787"/>
            <a:ext cx="30480" cy="8068"/>
          </a:xfrm>
          <a:custGeom>
            <a:avLst/>
            <a:gdLst>
              <a:gd name="connsiteX0" fmla="*/ 0 w 33528"/>
              <a:gd name="connsiteY0" fmla="*/ 4571 h 9144"/>
              <a:gd name="connsiteX1" fmla="*/ 33528 w 33528"/>
              <a:gd name="connsiteY1" fmla="*/ 4571 h 9144"/>
            </a:gdLst>
            <a:ahLst/>
            <a:cxnLst>
              <a:cxn ang="0">
                <a:pos x="connsiteX0" y="connsiteY0"/>
              </a:cxn>
              <a:cxn ang="1">
                <a:pos x="connsiteX1" y="connsiteY1"/>
              </a:cxn>
            </a:cxnLst>
            <a:rect l="l" t="t" r="r" b="b"/>
            <a:pathLst>
              <a:path w="33528" h="9144">
                <a:moveTo>
                  <a:pt x="0" y="4571"/>
                </a:moveTo>
                <a:lnTo>
                  <a:pt x="33528" y="4571"/>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3" name="Freeform 3">
            <a:extLst>
              <a:ext uri="{FF2B5EF4-FFF2-40B4-BE49-F238E27FC236}">
                <a16:creationId xmlns:a16="http://schemas.microsoft.com/office/drawing/2014/main" id="{43A6ACDA-1789-4FDF-9F9B-B9FEDEE814E2}"/>
              </a:ext>
            </a:extLst>
          </p:cNvPr>
          <p:cNvSpPr/>
          <p:nvPr/>
        </p:nvSpPr>
        <p:spPr>
          <a:xfrm>
            <a:off x="4907280" y="3403095"/>
            <a:ext cx="30480" cy="8068"/>
          </a:xfrm>
          <a:custGeom>
            <a:avLst/>
            <a:gdLst>
              <a:gd name="connsiteX0" fmla="*/ 0 w 33528"/>
              <a:gd name="connsiteY0" fmla="*/ 4572 h 9144"/>
              <a:gd name="connsiteX1" fmla="*/ 33528 w 33528"/>
              <a:gd name="connsiteY1" fmla="*/ 4572 h 9144"/>
            </a:gdLst>
            <a:ahLst/>
            <a:cxnLst>
              <a:cxn ang="0">
                <a:pos x="connsiteX0" y="connsiteY0"/>
              </a:cxn>
              <a:cxn ang="1">
                <a:pos x="connsiteX1" y="connsiteY1"/>
              </a:cxn>
            </a:cxnLst>
            <a:rect l="l" t="t" r="r" b="b"/>
            <a:pathLst>
              <a:path w="33528" h="9144">
                <a:moveTo>
                  <a:pt x="0" y="4572"/>
                </a:moveTo>
                <a:lnTo>
                  <a:pt x="33528" y="4572"/>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4" name="Freeform 3">
            <a:extLst>
              <a:ext uri="{FF2B5EF4-FFF2-40B4-BE49-F238E27FC236}">
                <a16:creationId xmlns:a16="http://schemas.microsoft.com/office/drawing/2014/main" id="{9D24A721-CC7E-43D9-A444-B7AF54804EF7}"/>
              </a:ext>
            </a:extLst>
          </p:cNvPr>
          <p:cNvSpPr/>
          <p:nvPr/>
        </p:nvSpPr>
        <p:spPr>
          <a:xfrm>
            <a:off x="4908666" y="3046748"/>
            <a:ext cx="29094" cy="8068"/>
          </a:xfrm>
          <a:custGeom>
            <a:avLst/>
            <a:gdLst>
              <a:gd name="connsiteX0" fmla="*/ 0 w 32003"/>
              <a:gd name="connsiteY0" fmla="*/ 4572 h 9144"/>
              <a:gd name="connsiteX1" fmla="*/ 32003 w 32003"/>
              <a:gd name="connsiteY1" fmla="*/ 4572 h 9144"/>
            </a:gdLst>
            <a:ahLst/>
            <a:cxnLst>
              <a:cxn ang="0">
                <a:pos x="connsiteX0" y="connsiteY0"/>
              </a:cxn>
              <a:cxn ang="1">
                <a:pos x="connsiteX1" y="connsiteY1"/>
              </a:cxn>
            </a:cxnLst>
            <a:rect l="l" t="t" r="r" b="b"/>
            <a:pathLst>
              <a:path w="32003" h="9144">
                <a:moveTo>
                  <a:pt x="0" y="4572"/>
                </a:moveTo>
                <a:lnTo>
                  <a:pt x="32003" y="4572"/>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5" name="Freeform 3">
            <a:extLst>
              <a:ext uri="{FF2B5EF4-FFF2-40B4-BE49-F238E27FC236}">
                <a16:creationId xmlns:a16="http://schemas.microsoft.com/office/drawing/2014/main" id="{865EE5D2-6F8E-4E1C-8A4E-087ECDE322B2}"/>
              </a:ext>
            </a:extLst>
          </p:cNvPr>
          <p:cNvSpPr/>
          <p:nvPr/>
        </p:nvSpPr>
        <p:spPr>
          <a:xfrm>
            <a:off x="4908666" y="2695780"/>
            <a:ext cx="29094" cy="6724"/>
          </a:xfrm>
          <a:custGeom>
            <a:avLst/>
            <a:gdLst>
              <a:gd name="connsiteX0" fmla="*/ 0 w 32003"/>
              <a:gd name="connsiteY0" fmla="*/ 3810 h 7620"/>
              <a:gd name="connsiteX1" fmla="*/ 32003 w 32003"/>
              <a:gd name="connsiteY1" fmla="*/ 3810 h 7620"/>
            </a:gdLst>
            <a:ahLst/>
            <a:cxnLst>
              <a:cxn ang="0">
                <a:pos x="connsiteX0" y="connsiteY0"/>
              </a:cxn>
              <a:cxn ang="1">
                <a:pos x="connsiteX1" y="connsiteY1"/>
              </a:cxn>
            </a:cxnLst>
            <a:rect l="l" t="t" r="r" b="b"/>
            <a:pathLst>
              <a:path w="32003" h="7620">
                <a:moveTo>
                  <a:pt x="0" y="3810"/>
                </a:moveTo>
                <a:lnTo>
                  <a:pt x="32003"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6" name="Freeform 3">
            <a:extLst>
              <a:ext uri="{FF2B5EF4-FFF2-40B4-BE49-F238E27FC236}">
                <a16:creationId xmlns:a16="http://schemas.microsoft.com/office/drawing/2014/main" id="{28296FD6-2B32-4EF8-92AB-9180560A98F8}"/>
              </a:ext>
            </a:extLst>
          </p:cNvPr>
          <p:cNvSpPr/>
          <p:nvPr/>
        </p:nvSpPr>
        <p:spPr>
          <a:xfrm>
            <a:off x="4907280" y="2331365"/>
            <a:ext cx="30480" cy="6724"/>
          </a:xfrm>
          <a:custGeom>
            <a:avLst/>
            <a:gdLst>
              <a:gd name="connsiteX0" fmla="*/ 0 w 33528"/>
              <a:gd name="connsiteY0" fmla="*/ 3810 h 7620"/>
              <a:gd name="connsiteX1" fmla="*/ 33528 w 33528"/>
              <a:gd name="connsiteY1" fmla="*/ 3810 h 7620"/>
            </a:gdLst>
            <a:ahLst/>
            <a:cxnLst>
              <a:cxn ang="0">
                <a:pos x="connsiteX0" y="connsiteY0"/>
              </a:cxn>
              <a:cxn ang="1">
                <a:pos x="connsiteX1" y="connsiteY1"/>
              </a:cxn>
            </a:cxnLst>
            <a:rect l="l" t="t" r="r" b="b"/>
            <a:pathLst>
              <a:path w="33528" h="7620">
                <a:moveTo>
                  <a:pt x="0" y="3810"/>
                </a:moveTo>
                <a:lnTo>
                  <a:pt x="33528"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7" name="Freeform 3">
            <a:extLst>
              <a:ext uri="{FF2B5EF4-FFF2-40B4-BE49-F238E27FC236}">
                <a16:creationId xmlns:a16="http://schemas.microsoft.com/office/drawing/2014/main" id="{355F3D9F-A1FA-4AF1-BA25-E7484974DFCC}"/>
              </a:ext>
            </a:extLst>
          </p:cNvPr>
          <p:cNvSpPr/>
          <p:nvPr/>
        </p:nvSpPr>
        <p:spPr>
          <a:xfrm>
            <a:off x="4934989" y="4835207"/>
            <a:ext cx="6927" cy="38996"/>
          </a:xfrm>
          <a:custGeom>
            <a:avLst/>
            <a:gdLst>
              <a:gd name="connsiteX0" fmla="*/ 3809 w 7620"/>
              <a:gd name="connsiteY0" fmla="*/ 0 h 44196"/>
              <a:gd name="connsiteX1" fmla="*/ 3809 w 7620"/>
              <a:gd name="connsiteY1" fmla="*/ 44196 h 44196"/>
            </a:gdLst>
            <a:ahLst/>
            <a:cxnLst>
              <a:cxn ang="0">
                <a:pos x="connsiteX0" y="connsiteY0"/>
              </a:cxn>
              <a:cxn ang="1">
                <a:pos x="connsiteX1" y="connsiteY1"/>
              </a:cxn>
            </a:cxnLst>
            <a:rect l="l" t="t" r="r" b="b"/>
            <a:pathLst>
              <a:path w="7620"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8" name="Freeform 3">
            <a:extLst>
              <a:ext uri="{FF2B5EF4-FFF2-40B4-BE49-F238E27FC236}">
                <a16:creationId xmlns:a16="http://schemas.microsoft.com/office/drawing/2014/main" id="{326C0868-C07E-4373-8B45-63506FBBC815}"/>
              </a:ext>
            </a:extLst>
          </p:cNvPr>
          <p:cNvSpPr/>
          <p:nvPr/>
        </p:nvSpPr>
        <p:spPr>
          <a:xfrm>
            <a:off x="5400502" y="4833863"/>
            <a:ext cx="8313" cy="40341"/>
          </a:xfrm>
          <a:custGeom>
            <a:avLst/>
            <a:gdLst>
              <a:gd name="connsiteX0" fmla="*/ 4571 w 9144"/>
              <a:gd name="connsiteY0" fmla="*/ 0 h 45720"/>
              <a:gd name="connsiteX1" fmla="*/ 4571 w 9144"/>
              <a:gd name="connsiteY1" fmla="*/ 45720 h 45720"/>
            </a:gdLst>
            <a:ahLst/>
            <a:cxnLst>
              <a:cxn ang="0">
                <a:pos x="connsiteX0" y="connsiteY0"/>
              </a:cxn>
              <a:cxn ang="1">
                <a:pos x="connsiteX1" y="connsiteY1"/>
              </a:cxn>
            </a:cxnLst>
            <a:rect l="l" t="t" r="r" b="b"/>
            <a:pathLst>
              <a:path w="9144" h="45720">
                <a:moveTo>
                  <a:pt x="4571" y="0"/>
                </a:moveTo>
                <a:lnTo>
                  <a:pt x="4571"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09" name="Freeform 3">
            <a:extLst>
              <a:ext uri="{FF2B5EF4-FFF2-40B4-BE49-F238E27FC236}">
                <a16:creationId xmlns:a16="http://schemas.microsoft.com/office/drawing/2014/main" id="{FA53DE63-A9EC-4290-B65E-7BCB02DA250B}"/>
              </a:ext>
            </a:extLst>
          </p:cNvPr>
          <p:cNvSpPr/>
          <p:nvPr/>
        </p:nvSpPr>
        <p:spPr>
          <a:xfrm>
            <a:off x="5848004" y="4832518"/>
            <a:ext cx="6927" cy="40341"/>
          </a:xfrm>
          <a:custGeom>
            <a:avLst/>
            <a:gdLst>
              <a:gd name="connsiteX0" fmla="*/ 3810 w 7620"/>
              <a:gd name="connsiteY0" fmla="*/ 0 h 45720"/>
              <a:gd name="connsiteX1" fmla="*/ 3810 w 7620"/>
              <a:gd name="connsiteY1" fmla="*/ 45720 h 45720"/>
            </a:gdLst>
            <a:ahLst/>
            <a:cxnLst>
              <a:cxn ang="0">
                <a:pos x="connsiteX0" y="connsiteY0"/>
              </a:cxn>
              <a:cxn ang="1">
                <a:pos x="connsiteX1" y="connsiteY1"/>
              </a:cxn>
            </a:cxnLst>
            <a:rect l="l" t="t" r="r" b="b"/>
            <a:pathLst>
              <a:path w="7620" h="45720">
                <a:moveTo>
                  <a:pt x="3810" y="0"/>
                </a:moveTo>
                <a:lnTo>
                  <a:pt x="3810"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0" name="Freeform 3">
            <a:extLst>
              <a:ext uri="{FF2B5EF4-FFF2-40B4-BE49-F238E27FC236}">
                <a16:creationId xmlns:a16="http://schemas.microsoft.com/office/drawing/2014/main" id="{13D564C3-E9BB-406B-9756-69860D9934B6}"/>
              </a:ext>
            </a:extLst>
          </p:cNvPr>
          <p:cNvSpPr/>
          <p:nvPr/>
        </p:nvSpPr>
        <p:spPr>
          <a:xfrm>
            <a:off x="6294119" y="4833863"/>
            <a:ext cx="6927" cy="40341"/>
          </a:xfrm>
          <a:custGeom>
            <a:avLst/>
            <a:gdLst>
              <a:gd name="connsiteX0" fmla="*/ 3809 w 7620"/>
              <a:gd name="connsiteY0" fmla="*/ 0 h 45720"/>
              <a:gd name="connsiteX1" fmla="*/ 3809 w 7620"/>
              <a:gd name="connsiteY1" fmla="*/ 45720 h 45720"/>
            </a:gdLst>
            <a:ahLst/>
            <a:cxnLst>
              <a:cxn ang="0">
                <a:pos x="connsiteX0" y="connsiteY0"/>
              </a:cxn>
              <a:cxn ang="1">
                <a:pos x="connsiteX1" y="connsiteY1"/>
              </a:cxn>
            </a:cxnLst>
            <a:rect l="l" t="t" r="r" b="b"/>
            <a:pathLst>
              <a:path w="7620" h="45720">
                <a:moveTo>
                  <a:pt x="3809" y="0"/>
                </a:moveTo>
                <a:lnTo>
                  <a:pt x="3809"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1" name="Freeform 3">
            <a:extLst>
              <a:ext uri="{FF2B5EF4-FFF2-40B4-BE49-F238E27FC236}">
                <a16:creationId xmlns:a16="http://schemas.microsoft.com/office/drawing/2014/main" id="{B1812D53-F9B1-4EF8-A2B4-0213282EC498}"/>
              </a:ext>
            </a:extLst>
          </p:cNvPr>
          <p:cNvSpPr/>
          <p:nvPr/>
        </p:nvSpPr>
        <p:spPr>
          <a:xfrm>
            <a:off x="6748550" y="4832518"/>
            <a:ext cx="6926" cy="40341"/>
          </a:xfrm>
          <a:custGeom>
            <a:avLst/>
            <a:gdLst>
              <a:gd name="connsiteX0" fmla="*/ 3809 w 7619"/>
              <a:gd name="connsiteY0" fmla="*/ 0 h 45720"/>
              <a:gd name="connsiteX1" fmla="*/ 3809 w 7619"/>
              <a:gd name="connsiteY1" fmla="*/ 45720 h 45720"/>
            </a:gdLst>
            <a:ahLst/>
            <a:cxnLst>
              <a:cxn ang="0">
                <a:pos x="connsiteX0" y="connsiteY0"/>
              </a:cxn>
              <a:cxn ang="1">
                <a:pos x="connsiteX1" y="connsiteY1"/>
              </a:cxn>
            </a:cxnLst>
            <a:rect l="l" t="t" r="r" b="b"/>
            <a:pathLst>
              <a:path w="7619" h="45720">
                <a:moveTo>
                  <a:pt x="3809" y="0"/>
                </a:moveTo>
                <a:lnTo>
                  <a:pt x="3809"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2" name="Freeform 3">
            <a:extLst>
              <a:ext uri="{FF2B5EF4-FFF2-40B4-BE49-F238E27FC236}">
                <a16:creationId xmlns:a16="http://schemas.microsoft.com/office/drawing/2014/main" id="{9AEFEAA4-5F4C-4134-B286-DF0D4EDEE083}"/>
              </a:ext>
            </a:extLst>
          </p:cNvPr>
          <p:cNvSpPr/>
          <p:nvPr/>
        </p:nvSpPr>
        <p:spPr>
          <a:xfrm>
            <a:off x="7202979" y="4832518"/>
            <a:ext cx="6926" cy="38996"/>
          </a:xfrm>
          <a:custGeom>
            <a:avLst/>
            <a:gdLst>
              <a:gd name="connsiteX0" fmla="*/ 3809 w 7619"/>
              <a:gd name="connsiteY0" fmla="*/ 0 h 44196"/>
              <a:gd name="connsiteX1" fmla="*/ 3809 w 7619"/>
              <a:gd name="connsiteY1" fmla="*/ 44196 h 44196"/>
            </a:gdLst>
            <a:ahLst/>
            <a:cxnLst>
              <a:cxn ang="0">
                <a:pos x="connsiteX0" y="connsiteY0"/>
              </a:cxn>
              <a:cxn ang="1">
                <a:pos x="connsiteX1" y="connsiteY1"/>
              </a:cxn>
            </a:cxnLst>
            <a:rect l="l" t="t" r="r" b="b"/>
            <a:pathLst>
              <a:path w="7619"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3" name="Freeform 3">
            <a:extLst>
              <a:ext uri="{FF2B5EF4-FFF2-40B4-BE49-F238E27FC236}">
                <a16:creationId xmlns:a16="http://schemas.microsoft.com/office/drawing/2014/main" id="{21B2CF43-E2A2-4B22-BF44-83600B4F1B93}"/>
              </a:ext>
            </a:extLst>
          </p:cNvPr>
          <p:cNvSpPr/>
          <p:nvPr/>
        </p:nvSpPr>
        <p:spPr>
          <a:xfrm>
            <a:off x="7650481" y="4833863"/>
            <a:ext cx="6926" cy="38996"/>
          </a:xfrm>
          <a:custGeom>
            <a:avLst/>
            <a:gdLst>
              <a:gd name="connsiteX0" fmla="*/ 3809 w 7619"/>
              <a:gd name="connsiteY0" fmla="*/ 0 h 44196"/>
              <a:gd name="connsiteX1" fmla="*/ 3809 w 7619"/>
              <a:gd name="connsiteY1" fmla="*/ 44196 h 44196"/>
            </a:gdLst>
            <a:ahLst/>
            <a:cxnLst>
              <a:cxn ang="0">
                <a:pos x="connsiteX0" y="connsiteY0"/>
              </a:cxn>
              <a:cxn ang="1">
                <a:pos x="connsiteX1" y="connsiteY1"/>
              </a:cxn>
            </a:cxnLst>
            <a:rect l="l" t="t" r="r" b="b"/>
            <a:pathLst>
              <a:path w="7619"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4" name="Freeform 3">
            <a:extLst>
              <a:ext uri="{FF2B5EF4-FFF2-40B4-BE49-F238E27FC236}">
                <a16:creationId xmlns:a16="http://schemas.microsoft.com/office/drawing/2014/main" id="{0CB00208-CB91-448A-BE2F-350E12007E3B}"/>
              </a:ext>
            </a:extLst>
          </p:cNvPr>
          <p:cNvSpPr/>
          <p:nvPr/>
        </p:nvSpPr>
        <p:spPr>
          <a:xfrm>
            <a:off x="8104910" y="4832518"/>
            <a:ext cx="6926" cy="38996"/>
          </a:xfrm>
          <a:custGeom>
            <a:avLst/>
            <a:gdLst>
              <a:gd name="connsiteX0" fmla="*/ 3809 w 7619"/>
              <a:gd name="connsiteY0" fmla="*/ 0 h 44196"/>
              <a:gd name="connsiteX1" fmla="*/ 3809 w 7619"/>
              <a:gd name="connsiteY1" fmla="*/ 44196 h 44196"/>
            </a:gdLst>
            <a:ahLst/>
            <a:cxnLst>
              <a:cxn ang="0">
                <a:pos x="connsiteX0" y="connsiteY0"/>
              </a:cxn>
              <a:cxn ang="1">
                <a:pos x="connsiteX1" y="connsiteY1"/>
              </a:cxn>
            </a:cxnLst>
            <a:rect l="l" t="t" r="r" b="b"/>
            <a:pathLst>
              <a:path w="7619"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5" name="Freeform 3">
            <a:extLst>
              <a:ext uri="{FF2B5EF4-FFF2-40B4-BE49-F238E27FC236}">
                <a16:creationId xmlns:a16="http://schemas.microsoft.com/office/drawing/2014/main" id="{2419FABD-76D4-4DCE-9AE5-A37C28FC5A9A}"/>
              </a:ext>
            </a:extLst>
          </p:cNvPr>
          <p:cNvSpPr/>
          <p:nvPr/>
        </p:nvSpPr>
        <p:spPr>
          <a:xfrm>
            <a:off x="8556568" y="4831173"/>
            <a:ext cx="6926" cy="40341"/>
          </a:xfrm>
          <a:custGeom>
            <a:avLst/>
            <a:gdLst>
              <a:gd name="connsiteX0" fmla="*/ 3809 w 7619"/>
              <a:gd name="connsiteY0" fmla="*/ 0 h 45720"/>
              <a:gd name="connsiteX1" fmla="*/ 3809 w 7619"/>
              <a:gd name="connsiteY1" fmla="*/ 45720 h 45720"/>
            </a:gdLst>
            <a:ahLst/>
            <a:cxnLst>
              <a:cxn ang="0">
                <a:pos x="connsiteX0" y="connsiteY0"/>
              </a:cxn>
              <a:cxn ang="1">
                <a:pos x="connsiteX1" y="connsiteY1"/>
              </a:cxn>
            </a:cxnLst>
            <a:rect l="l" t="t" r="r" b="b"/>
            <a:pathLst>
              <a:path w="7619" h="45720">
                <a:moveTo>
                  <a:pt x="3809" y="0"/>
                </a:moveTo>
                <a:lnTo>
                  <a:pt x="3809"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6" name="Freeform 3">
            <a:extLst>
              <a:ext uri="{FF2B5EF4-FFF2-40B4-BE49-F238E27FC236}">
                <a16:creationId xmlns:a16="http://schemas.microsoft.com/office/drawing/2014/main" id="{BFAB74FF-B661-4FBB-8781-55F0B40322D1}"/>
              </a:ext>
            </a:extLst>
          </p:cNvPr>
          <p:cNvSpPr/>
          <p:nvPr/>
        </p:nvSpPr>
        <p:spPr>
          <a:xfrm>
            <a:off x="4959928" y="3575218"/>
            <a:ext cx="3632661" cy="1214269"/>
          </a:xfrm>
          <a:custGeom>
            <a:avLst/>
            <a:gdLst>
              <a:gd name="connsiteX0" fmla="*/ 3995927 w 3995927"/>
              <a:gd name="connsiteY0" fmla="*/ 15239 h 1376171"/>
              <a:gd name="connsiteX1" fmla="*/ 3986784 w 3995927"/>
              <a:gd name="connsiteY1" fmla="*/ 15239 h 1376171"/>
              <a:gd name="connsiteX2" fmla="*/ 3994403 w 3995927"/>
              <a:gd name="connsiteY2" fmla="*/ 7619 h 1376171"/>
              <a:gd name="connsiteX3" fmla="*/ 3994403 w 3995927"/>
              <a:gd name="connsiteY3" fmla="*/ 80771 h 1376171"/>
              <a:gd name="connsiteX4" fmla="*/ 3994403 w 3995927"/>
              <a:gd name="connsiteY4" fmla="*/ 89915 h 1376171"/>
              <a:gd name="connsiteX5" fmla="*/ 3412236 w 3995927"/>
              <a:gd name="connsiteY5" fmla="*/ 89915 h 1376171"/>
              <a:gd name="connsiteX6" fmla="*/ 3419856 w 3995927"/>
              <a:gd name="connsiteY6" fmla="*/ 82295 h 1376171"/>
              <a:gd name="connsiteX7" fmla="*/ 3421380 w 3995927"/>
              <a:gd name="connsiteY7" fmla="*/ 89915 h 1376171"/>
              <a:gd name="connsiteX8" fmla="*/ 3421380 w 3995927"/>
              <a:gd name="connsiteY8" fmla="*/ 123444 h 1376171"/>
              <a:gd name="connsiteX9" fmla="*/ 3421380 w 3995927"/>
              <a:gd name="connsiteY9" fmla="*/ 131063 h 1376171"/>
              <a:gd name="connsiteX10" fmla="*/ 3276599 w 3995927"/>
              <a:gd name="connsiteY10" fmla="*/ 131063 h 1376171"/>
              <a:gd name="connsiteX11" fmla="*/ 3285744 w 3995927"/>
              <a:gd name="connsiteY11" fmla="*/ 123444 h 1376171"/>
              <a:gd name="connsiteX12" fmla="*/ 3285744 w 3995927"/>
              <a:gd name="connsiteY12" fmla="*/ 124967 h 1376171"/>
              <a:gd name="connsiteX13" fmla="*/ 3285744 w 3995927"/>
              <a:gd name="connsiteY13" fmla="*/ 123444 h 1376171"/>
              <a:gd name="connsiteX14" fmla="*/ 3285744 w 3995927"/>
              <a:gd name="connsiteY14" fmla="*/ 124967 h 1376171"/>
              <a:gd name="connsiteX15" fmla="*/ 3285744 w 3995927"/>
              <a:gd name="connsiteY15" fmla="*/ 135635 h 1376171"/>
              <a:gd name="connsiteX16" fmla="*/ 3285744 w 3995927"/>
              <a:gd name="connsiteY16" fmla="*/ 161544 h 1376171"/>
              <a:gd name="connsiteX17" fmla="*/ 3284220 w 3995927"/>
              <a:gd name="connsiteY17" fmla="*/ 166115 h 1376171"/>
              <a:gd name="connsiteX18" fmla="*/ 3279648 w 3995927"/>
              <a:gd name="connsiteY18" fmla="*/ 169163 h 1376171"/>
              <a:gd name="connsiteX19" fmla="*/ 2932175 w 3995927"/>
              <a:gd name="connsiteY19" fmla="*/ 169163 h 1376171"/>
              <a:gd name="connsiteX20" fmla="*/ 2939796 w 3995927"/>
              <a:gd name="connsiteY20" fmla="*/ 161544 h 1376171"/>
              <a:gd name="connsiteX21" fmla="*/ 2939796 w 3995927"/>
              <a:gd name="connsiteY21" fmla="*/ 176783 h 1376171"/>
              <a:gd name="connsiteX22" fmla="*/ 2939796 w 3995927"/>
              <a:gd name="connsiteY22" fmla="*/ 185927 h 1376171"/>
              <a:gd name="connsiteX23" fmla="*/ 2657856 w 3995927"/>
              <a:gd name="connsiteY23" fmla="*/ 185927 h 1376171"/>
              <a:gd name="connsiteX24" fmla="*/ 2665475 w 3995927"/>
              <a:gd name="connsiteY24" fmla="*/ 178307 h 1376171"/>
              <a:gd name="connsiteX25" fmla="*/ 2665475 w 3995927"/>
              <a:gd name="connsiteY25" fmla="*/ 227075 h 1376171"/>
              <a:gd name="connsiteX26" fmla="*/ 2561844 w 3995927"/>
              <a:gd name="connsiteY26" fmla="*/ 227075 h 1376171"/>
              <a:gd name="connsiteX27" fmla="*/ 2569463 w 3995927"/>
              <a:gd name="connsiteY27" fmla="*/ 219455 h 1376171"/>
              <a:gd name="connsiteX28" fmla="*/ 2569463 w 3995927"/>
              <a:gd name="connsiteY28" fmla="*/ 239267 h 1376171"/>
              <a:gd name="connsiteX29" fmla="*/ 2569463 w 3995927"/>
              <a:gd name="connsiteY29" fmla="*/ 246888 h 1376171"/>
              <a:gd name="connsiteX30" fmla="*/ 2459736 w 3995927"/>
              <a:gd name="connsiteY30" fmla="*/ 246888 h 1376171"/>
              <a:gd name="connsiteX31" fmla="*/ 2467356 w 3995927"/>
              <a:gd name="connsiteY31" fmla="*/ 239267 h 1376171"/>
              <a:gd name="connsiteX32" fmla="*/ 2467356 w 3995927"/>
              <a:gd name="connsiteY32" fmla="*/ 268223 h 1376171"/>
              <a:gd name="connsiteX33" fmla="*/ 2342387 w 3995927"/>
              <a:gd name="connsiteY33" fmla="*/ 268223 h 1376171"/>
              <a:gd name="connsiteX34" fmla="*/ 2351532 w 3995927"/>
              <a:gd name="connsiteY34" fmla="*/ 260603 h 1376171"/>
              <a:gd name="connsiteX35" fmla="*/ 2351532 w 3995927"/>
              <a:gd name="connsiteY35" fmla="*/ 275844 h 1376171"/>
              <a:gd name="connsiteX36" fmla="*/ 2351532 w 3995927"/>
              <a:gd name="connsiteY36" fmla="*/ 284988 h 1376171"/>
              <a:gd name="connsiteX37" fmla="*/ 2244851 w 3995927"/>
              <a:gd name="connsiteY37" fmla="*/ 284988 h 1376171"/>
              <a:gd name="connsiteX38" fmla="*/ 2252472 w 3995927"/>
              <a:gd name="connsiteY38" fmla="*/ 277367 h 1376171"/>
              <a:gd name="connsiteX39" fmla="*/ 2252472 w 3995927"/>
              <a:gd name="connsiteY39" fmla="*/ 288035 h 1376171"/>
              <a:gd name="connsiteX40" fmla="*/ 2252472 w 3995927"/>
              <a:gd name="connsiteY40" fmla="*/ 297179 h 1376171"/>
              <a:gd name="connsiteX41" fmla="*/ 2142744 w 3995927"/>
              <a:gd name="connsiteY41" fmla="*/ 297179 h 1376171"/>
              <a:gd name="connsiteX42" fmla="*/ 2150363 w 3995927"/>
              <a:gd name="connsiteY42" fmla="*/ 289559 h 1376171"/>
              <a:gd name="connsiteX43" fmla="*/ 2150363 w 3995927"/>
              <a:gd name="connsiteY43" fmla="*/ 304800 h 1376171"/>
              <a:gd name="connsiteX44" fmla="*/ 2150363 w 3995927"/>
              <a:gd name="connsiteY44" fmla="*/ 313944 h 1376171"/>
              <a:gd name="connsiteX45" fmla="*/ 2127503 w 3995927"/>
              <a:gd name="connsiteY45" fmla="*/ 313944 h 1376171"/>
              <a:gd name="connsiteX46" fmla="*/ 2135123 w 3995927"/>
              <a:gd name="connsiteY46" fmla="*/ 306323 h 1376171"/>
              <a:gd name="connsiteX47" fmla="*/ 2135123 w 3995927"/>
              <a:gd name="connsiteY47" fmla="*/ 326135 h 1376171"/>
              <a:gd name="connsiteX48" fmla="*/ 2135123 w 3995927"/>
              <a:gd name="connsiteY48" fmla="*/ 333756 h 1376171"/>
              <a:gd name="connsiteX49" fmla="*/ 2100072 w 3995927"/>
              <a:gd name="connsiteY49" fmla="*/ 333756 h 1376171"/>
              <a:gd name="connsiteX50" fmla="*/ 2107692 w 3995927"/>
              <a:gd name="connsiteY50" fmla="*/ 326135 h 1376171"/>
              <a:gd name="connsiteX51" fmla="*/ 2107692 w 3995927"/>
              <a:gd name="connsiteY51" fmla="*/ 342900 h 1376171"/>
              <a:gd name="connsiteX52" fmla="*/ 2107692 w 3995927"/>
              <a:gd name="connsiteY52" fmla="*/ 350519 h 1376171"/>
              <a:gd name="connsiteX53" fmla="*/ 2093975 w 3995927"/>
              <a:gd name="connsiteY53" fmla="*/ 350519 h 1376171"/>
              <a:gd name="connsiteX54" fmla="*/ 2101596 w 3995927"/>
              <a:gd name="connsiteY54" fmla="*/ 342900 h 1376171"/>
              <a:gd name="connsiteX55" fmla="*/ 2101596 w 3995927"/>
              <a:gd name="connsiteY55" fmla="*/ 358139 h 1376171"/>
              <a:gd name="connsiteX56" fmla="*/ 2101596 w 3995927"/>
              <a:gd name="connsiteY56" fmla="*/ 367283 h 1376171"/>
              <a:gd name="connsiteX57" fmla="*/ 2077211 w 3995927"/>
              <a:gd name="connsiteY57" fmla="*/ 367283 h 1376171"/>
              <a:gd name="connsiteX58" fmla="*/ 2086356 w 3995927"/>
              <a:gd name="connsiteY58" fmla="*/ 359663 h 1376171"/>
              <a:gd name="connsiteX59" fmla="*/ 2086356 w 3995927"/>
              <a:gd name="connsiteY59" fmla="*/ 384047 h 1376171"/>
              <a:gd name="connsiteX60" fmla="*/ 2058923 w 3995927"/>
              <a:gd name="connsiteY60" fmla="*/ 384047 h 1376171"/>
              <a:gd name="connsiteX61" fmla="*/ 2066544 w 3995927"/>
              <a:gd name="connsiteY61" fmla="*/ 376427 h 1376171"/>
              <a:gd name="connsiteX62" fmla="*/ 2066544 w 3995927"/>
              <a:gd name="connsiteY62" fmla="*/ 384047 h 1376171"/>
              <a:gd name="connsiteX63" fmla="*/ 2066544 w 3995927"/>
              <a:gd name="connsiteY63" fmla="*/ 391667 h 1376171"/>
              <a:gd name="connsiteX64" fmla="*/ 1941575 w 3995927"/>
              <a:gd name="connsiteY64" fmla="*/ 391667 h 1376171"/>
              <a:gd name="connsiteX65" fmla="*/ 1950720 w 3995927"/>
              <a:gd name="connsiteY65" fmla="*/ 384047 h 1376171"/>
              <a:gd name="connsiteX66" fmla="*/ 1950720 w 3995927"/>
              <a:gd name="connsiteY66" fmla="*/ 400811 h 1376171"/>
              <a:gd name="connsiteX67" fmla="*/ 1950720 w 3995927"/>
              <a:gd name="connsiteY67" fmla="*/ 408431 h 1376171"/>
              <a:gd name="connsiteX68" fmla="*/ 1926336 w 3995927"/>
              <a:gd name="connsiteY68" fmla="*/ 408431 h 1376171"/>
              <a:gd name="connsiteX69" fmla="*/ 1933956 w 3995927"/>
              <a:gd name="connsiteY69" fmla="*/ 400811 h 1376171"/>
              <a:gd name="connsiteX70" fmla="*/ 1933956 w 3995927"/>
              <a:gd name="connsiteY70" fmla="*/ 416051 h 1376171"/>
              <a:gd name="connsiteX71" fmla="*/ 1933956 w 3995927"/>
              <a:gd name="connsiteY71" fmla="*/ 425195 h 1376171"/>
              <a:gd name="connsiteX72" fmla="*/ 1834896 w 3995927"/>
              <a:gd name="connsiteY72" fmla="*/ 425195 h 1376171"/>
              <a:gd name="connsiteX73" fmla="*/ 1842515 w 3995927"/>
              <a:gd name="connsiteY73" fmla="*/ 417575 h 1376171"/>
              <a:gd name="connsiteX74" fmla="*/ 1842515 w 3995927"/>
              <a:gd name="connsiteY74" fmla="*/ 420623 h 1376171"/>
              <a:gd name="connsiteX75" fmla="*/ 1842515 w 3995927"/>
              <a:gd name="connsiteY75" fmla="*/ 429767 h 1376171"/>
              <a:gd name="connsiteX76" fmla="*/ 1812036 w 3995927"/>
              <a:gd name="connsiteY76" fmla="*/ 429767 h 1376171"/>
              <a:gd name="connsiteX77" fmla="*/ 1821179 w 3995927"/>
              <a:gd name="connsiteY77" fmla="*/ 422147 h 1376171"/>
              <a:gd name="connsiteX78" fmla="*/ 1821179 w 3995927"/>
              <a:gd name="connsiteY78" fmla="*/ 437388 h 1376171"/>
              <a:gd name="connsiteX79" fmla="*/ 1821179 w 3995927"/>
              <a:gd name="connsiteY79" fmla="*/ 446531 h 1376171"/>
              <a:gd name="connsiteX80" fmla="*/ 1766315 w 3995927"/>
              <a:gd name="connsiteY80" fmla="*/ 446531 h 1376171"/>
              <a:gd name="connsiteX81" fmla="*/ 1773936 w 3995927"/>
              <a:gd name="connsiteY81" fmla="*/ 438911 h 1376171"/>
              <a:gd name="connsiteX82" fmla="*/ 1773936 w 3995927"/>
              <a:gd name="connsiteY82" fmla="*/ 445007 h 1376171"/>
              <a:gd name="connsiteX83" fmla="*/ 1773936 w 3995927"/>
              <a:gd name="connsiteY83" fmla="*/ 454151 h 1376171"/>
              <a:gd name="connsiteX84" fmla="*/ 1760220 w 3995927"/>
              <a:gd name="connsiteY84" fmla="*/ 454151 h 1376171"/>
              <a:gd name="connsiteX85" fmla="*/ 1767839 w 3995927"/>
              <a:gd name="connsiteY85" fmla="*/ 446531 h 1376171"/>
              <a:gd name="connsiteX86" fmla="*/ 1767839 w 3995927"/>
              <a:gd name="connsiteY86" fmla="*/ 470915 h 1376171"/>
              <a:gd name="connsiteX87" fmla="*/ 1767839 w 3995927"/>
              <a:gd name="connsiteY87" fmla="*/ 478535 h 1376171"/>
              <a:gd name="connsiteX88" fmla="*/ 1744979 w 3995927"/>
              <a:gd name="connsiteY88" fmla="*/ 478535 h 1376171"/>
              <a:gd name="connsiteX89" fmla="*/ 1752599 w 3995927"/>
              <a:gd name="connsiteY89" fmla="*/ 470915 h 1376171"/>
              <a:gd name="connsiteX90" fmla="*/ 1752599 w 3995927"/>
              <a:gd name="connsiteY90" fmla="*/ 483107 h 1376171"/>
              <a:gd name="connsiteX91" fmla="*/ 1752599 w 3995927"/>
              <a:gd name="connsiteY91" fmla="*/ 492251 h 1376171"/>
              <a:gd name="connsiteX92" fmla="*/ 1738884 w 3995927"/>
              <a:gd name="connsiteY92" fmla="*/ 492251 h 1376171"/>
              <a:gd name="connsiteX93" fmla="*/ 1746503 w 3995927"/>
              <a:gd name="connsiteY93" fmla="*/ 483107 h 1376171"/>
              <a:gd name="connsiteX94" fmla="*/ 1746503 w 3995927"/>
              <a:gd name="connsiteY94" fmla="*/ 489203 h 1376171"/>
              <a:gd name="connsiteX95" fmla="*/ 1746503 w 3995927"/>
              <a:gd name="connsiteY95" fmla="*/ 499871 h 1376171"/>
              <a:gd name="connsiteX96" fmla="*/ 1664208 w 3995927"/>
              <a:gd name="connsiteY96" fmla="*/ 499871 h 1376171"/>
              <a:gd name="connsiteX97" fmla="*/ 1673351 w 3995927"/>
              <a:gd name="connsiteY97" fmla="*/ 490727 h 1376171"/>
              <a:gd name="connsiteX98" fmla="*/ 1673351 w 3995927"/>
              <a:gd name="connsiteY98" fmla="*/ 496823 h 1376171"/>
              <a:gd name="connsiteX99" fmla="*/ 1673351 w 3995927"/>
              <a:gd name="connsiteY99" fmla="*/ 512063 h 1376171"/>
              <a:gd name="connsiteX100" fmla="*/ 1667256 w 3995927"/>
              <a:gd name="connsiteY100" fmla="*/ 516635 h 1376171"/>
              <a:gd name="connsiteX101" fmla="*/ 1627632 w 3995927"/>
              <a:gd name="connsiteY101" fmla="*/ 516635 h 1376171"/>
              <a:gd name="connsiteX102" fmla="*/ 1635251 w 3995927"/>
              <a:gd name="connsiteY102" fmla="*/ 509015 h 1376171"/>
              <a:gd name="connsiteX103" fmla="*/ 1635251 w 3995927"/>
              <a:gd name="connsiteY103" fmla="*/ 519683 h 1376171"/>
              <a:gd name="connsiteX104" fmla="*/ 1635251 w 3995927"/>
              <a:gd name="connsiteY104" fmla="*/ 528827 h 1376171"/>
              <a:gd name="connsiteX105" fmla="*/ 1618487 w 3995927"/>
              <a:gd name="connsiteY105" fmla="*/ 528827 h 1376171"/>
              <a:gd name="connsiteX106" fmla="*/ 1626108 w 3995927"/>
              <a:gd name="connsiteY106" fmla="*/ 521207 h 1376171"/>
              <a:gd name="connsiteX107" fmla="*/ 1626108 w 3995927"/>
              <a:gd name="connsiteY107" fmla="*/ 533400 h 1376171"/>
              <a:gd name="connsiteX108" fmla="*/ 1626108 w 3995927"/>
              <a:gd name="connsiteY108" fmla="*/ 541019 h 1376171"/>
              <a:gd name="connsiteX109" fmla="*/ 1606296 w 3995927"/>
              <a:gd name="connsiteY109" fmla="*/ 541019 h 1376171"/>
              <a:gd name="connsiteX110" fmla="*/ 1613915 w 3995927"/>
              <a:gd name="connsiteY110" fmla="*/ 533400 h 1376171"/>
              <a:gd name="connsiteX111" fmla="*/ 1613915 w 3995927"/>
              <a:gd name="connsiteY111" fmla="*/ 541019 h 1376171"/>
              <a:gd name="connsiteX112" fmla="*/ 1613915 w 3995927"/>
              <a:gd name="connsiteY112" fmla="*/ 550163 h 1376171"/>
              <a:gd name="connsiteX113" fmla="*/ 1575815 w 3995927"/>
              <a:gd name="connsiteY113" fmla="*/ 550163 h 1376171"/>
              <a:gd name="connsiteX114" fmla="*/ 1583436 w 3995927"/>
              <a:gd name="connsiteY114" fmla="*/ 541019 h 1376171"/>
              <a:gd name="connsiteX115" fmla="*/ 1583436 w 3995927"/>
              <a:gd name="connsiteY115" fmla="*/ 545591 h 1376171"/>
              <a:gd name="connsiteX116" fmla="*/ 1583436 w 3995927"/>
              <a:gd name="connsiteY116" fmla="*/ 553212 h 1376171"/>
              <a:gd name="connsiteX117" fmla="*/ 1548384 w 3995927"/>
              <a:gd name="connsiteY117" fmla="*/ 553212 h 1376171"/>
              <a:gd name="connsiteX118" fmla="*/ 1556003 w 3995927"/>
              <a:gd name="connsiteY118" fmla="*/ 545591 h 1376171"/>
              <a:gd name="connsiteX119" fmla="*/ 1556003 w 3995927"/>
              <a:gd name="connsiteY119" fmla="*/ 560831 h 1376171"/>
              <a:gd name="connsiteX120" fmla="*/ 1556003 w 3995927"/>
              <a:gd name="connsiteY120" fmla="*/ 569975 h 1376171"/>
              <a:gd name="connsiteX121" fmla="*/ 1507236 w 3995927"/>
              <a:gd name="connsiteY121" fmla="*/ 569975 h 1376171"/>
              <a:gd name="connsiteX122" fmla="*/ 1514856 w 3995927"/>
              <a:gd name="connsiteY122" fmla="*/ 562356 h 1376171"/>
              <a:gd name="connsiteX123" fmla="*/ 1514856 w 3995927"/>
              <a:gd name="connsiteY123" fmla="*/ 569975 h 1376171"/>
              <a:gd name="connsiteX124" fmla="*/ 1514856 w 3995927"/>
              <a:gd name="connsiteY124" fmla="*/ 579119 h 1376171"/>
              <a:gd name="connsiteX125" fmla="*/ 1495044 w 3995927"/>
              <a:gd name="connsiteY125" fmla="*/ 579119 h 1376171"/>
              <a:gd name="connsiteX126" fmla="*/ 1502663 w 3995927"/>
              <a:gd name="connsiteY126" fmla="*/ 569975 h 1376171"/>
              <a:gd name="connsiteX127" fmla="*/ 1502663 w 3995927"/>
              <a:gd name="connsiteY127" fmla="*/ 576071 h 1376171"/>
              <a:gd name="connsiteX128" fmla="*/ 1502663 w 3995927"/>
              <a:gd name="connsiteY128" fmla="*/ 586739 h 1376171"/>
              <a:gd name="connsiteX129" fmla="*/ 1488948 w 3995927"/>
              <a:gd name="connsiteY129" fmla="*/ 586739 h 1376171"/>
              <a:gd name="connsiteX130" fmla="*/ 1496568 w 3995927"/>
              <a:gd name="connsiteY130" fmla="*/ 579119 h 1376171"/>
              <a:gd name="connsiteX131" fmla="*/ 1496568 w 3995927"/>
              <a:gd name="connsiteY131" fmla="*/ 582167 h 1376171"/>
              <a:gd name="connsiteX132" fmla="*/ 1496568 w 3995927"/>
              <a:gd name="connsiteY132" fmla="*/ 591312 h 1376171"/>
              <a:gd name="connsiteX133" fmla="*/ 1464563 w 3995927"/>
              <a:gd name="connsiteY133" fmla="*/ 591312 h 1376171"/>
              <a:gd name="connsiteX134" fmla="*/ 1472184 w 3995927"/>
              <a:gd name="connsiteY134" fmla="*/ 583691 h 1376171"/>
              <a:gd name="connsiteX135" fmla="*/ 1472184 w 3995927"/>
              <a:gd name="connsiteY135" fmla="*/ 594359 h 1376171"/>
              <a:gd name="connsiteX136" fmla="*/ 1472184 w 3995927"/>
              <a:gd name="connsiteY136" fmla="*/ 595883 h 1376171"/>
              <a:gd name="connsiteX137" fmla="*/ 1472184 w 3995927"/>
              <a:gd name="connsiteY137" fmla="*/ 601979 h 1376171"/>
              <a:gd name="connsiteX138" fmla="*/ 1472184 w 3995927"/>
              <a:gd name="connsiteY138" fmla="*/ 611123 h 1376171"/>
              <a:gd name="connsiteX139" fmla="*/ 1455420 w 3995927"/>
              <a:gd name="connsiteY139" fmla="*/ 611123 h 1376171"/>
              <a:gd name="connsiteX140" fmla="*/ 1463039 w 3995927"/>
              <a:gd name="connsiteY140" fmla="*/ 603503 h 1376171"/>
              <a:gd name="connsiteX141" fmla="*/ 1463039 w 3995927"/>
              <a:gd name="connsiteY141" fmla="*/ 618744 h 1376171"/>
              <a:gd name="connsiteX142" fmla="*/ 1463039 w 3995927"/>
              <a:gd name="connsiteY142" fmla="*/ 627888 h 1376171"/>
              <a:gd name="connsiteX143" fmla="*/ 1443227 w 3995927"/>
              <a:gd name="connsiteY143" fmla="*/ 627888 h 1376171"/>
              <a:gd name="connsiteX144" fmla="*/ 1450848 w 3995927"/>
              <a:gd name="connsiteY144" fmla="*/ 620267 h 1376171"/>
              <a:gd name="connsiteX145" fmla="*/ 1450848 w 3995927"/>
              <a:gd name="connsiteY145" fmla="*/ 632459 h 1376171"/>
              <a:gd name="connsiteX146" fmla="*/ 1450848 w 3995927"/>
              <a:gd name="connsiteY146" fmla="*/ 640079 h 1376171"/>
              <a:gd name="connsiteX147" fmla="*/ 1386839 w 3995927"/>
              <a:gd name="connsiteY147" fmla="*/ 640079 h 1376171"/>
              <a:gd name="connsiteX148" fmla="*/ 1394460 w 3995927"/>
              <a:gd name="connsiteY148" fmla="*/ 632459 h 1376171"/>
              <a:gd name="connsiteX149" fmla="*/ 1394460 w 3995927"/>
              <a:gd name="connsiteY149" fmla="*/ 640079 h 1376171"/>
              <a:gd name="connsiteX150" fmla="*/ 1394460 w 3995927"/>
              <a:gd name="connsiteY150" fmla="*/ 649223 h 1376171"/>
              <a:gd name="connsiteX151" fmla="*/ 1371599 w 3995927"/>
              <a:gd name="connsiteY151" fmla="*/ 649223 h 1376171"/>
              <a:gd name="connsiteX152" fmla="*/ 1379220 w 3995927"/>
              <a:gd name="connsiteY152" fmla="*/ 641603 h 1376171"/>
              <a:gd name="connsiteX153" fmla="*/ 1379220 w 3995927"/>
              <a:gd name="connsiteY153" fmla="*/ 669035 h 1376171"/>
              <a:gd name="connsiteX154" fmla="*/ 1341120 w 3995927"/>
              <a:gd name="connsiteY154" fmla="*/ 669035 h 1376171"/>
              <a:gd name="connsiteX155" fmla="*/ 1348739 w 3995927"/>
              <a:gd name="connsiteY155" fmla="*/ 661415 h 1376171"/>
              <a:gd name="connsiteX156" fmla="*/ 1348739 w 3995927"/>
              <a:gd name="connsiteY156" fmla="*/ 664463 h 1376171"/>
              <a:gd name="connsiteX157" fmla="*/ 1348739 w 3995927"/>
              <a:gd name="connsiteY157" fmla="*/ 673607 h 1376171"/>
              <a:gd name="connsiteX158" fmla="*/ 1298448 w 3995927"/>
              <a:gd name="connsiteY158" fmla="*/ 673607 h 1376171"/>
              <a:gd name="connsiteX159" fmla="*/ 1306068 w 3995927"/>
              <a:gd name="connsiteY159" fmla="*/ 665988 h 1376171"/>
              <a:gd name="connsiteX160" fmla="*/ 1306068 w 3995927"/>
              <a:gd name="connsiteY160" fmla="*/ 697991 h 1376171"/>
              <a:gd name="connsiteX161" fmla="*/ 1306068 w 3995927"/>
              <a:gd name="connsiteY161" fmla="*/ 707135 h 1376171"/>
              <a:gd name="connsiteX162" fmla="*/ 1260348 w 3995927"/>
              <a:gd name="connsiteY162" fmla="*/ 707135 h 1376171"/>
              <a:gd name="connsiteX163" fmla="*/ 1269491 w 3995927"/>
              <a:gd name="connsiteY163" fmla="*/ 699515 h 1376171"/>
              <a:gd name="connsiteX164" fmla="*/ 1269491 w 3995927"/>
              <a:gd name="connsiteY164" fmla="*/ 710183 h 1376171"/>
              <a:gd name="connsiteX165" fmla="*/ 1269491 w 3995927"/>
              <a:gd name="connsiteY165" fmla="*/ 719327 h 1376171"/>
              <a:gd name="connsiteX166" fmla="*/ 1223772 w 3995927"/>
              <a:gd name="connsiteY166" fmla="*/ 719327 h 1376171"/>
              <a:gd name="connsiteX167" fmla="*/ 1231391 w 3995927"/>
              <a:gd name="connsiteY167" fmla="*/ 711707 h 1376171"/>
              <a:gd name="connsiteX168" fmla="*/ 1231391 w 3995927"/>
              <a:gd name="connsiteY168" fmla="*/ 717803 h 1376171"/>
              <a:gd name="connsiteX169" fmla="*/ 1231391 w 3995927"/>
              <a:gd name="connsiteY169" fmla="*/ 726947 h 1376171"/>
              <a:gd name="connsiteX170" fmla="*/ 1190244 w 3995927"/>
              <a:gd name="connsiteY170" fmla="*/ 726947 h 1376171"/>
              <a:gd name="connsiteX171" fmla="*/ 1197863 w 3995927"/>
              <a:gd name="connsiteY171" fmla="*/ 719327 h 1376171"/>
              <a:gd name="connsiteX172" fmla="*/ 1197863 w 3995927"/>
              <a:gd name="connsiteY172" fmla="*/ 726947 h 1376171"/>
              <a:gd name="connsiteX173" fmla="*/ 1197863 w 3995927"/>
              <a:gd name="connsiteY173" fmla="*/ 736091 h 1376171"/>
              <a:gd name="connsiteX174" fmla="*/ 1171956 w 3995927"/>
              <a:gd name="connsiteY174" fmla="*/ 736091 h 1376171"/>
              <a:gd name="connsiteX175" fmla="*/ 1179575 w 3995927"/>
              <a:gd name="connsiteY175" fmla="*/ 728471 h 1376171"/>
              <a:gd name="connsiteX176" fmla="*/ 1179575 w 3995927"/>
              <a:gd name="connsiteY176" fmla="*/ 739139 h 1376171"/>
              <a:gd name="connsiteX177" fmla="*/ 1179575 w 3995927"/>
              <a:gd name="connsiteY177" fmla="*/ 748283 h 1376171"/>
              <a:gd name="connsiteX178" fmla="*/ 1156715 w 3995927"/>
              <a:gd name="connsiteY178" fmla="*/ 748283 h 1376171"/>
              <a:gd name="connsiteX179" fmla="*/ 1164336 w 3995927"/>
              <a:gd name="connsiteY179" fmla="*/ 740663 h 1376171"/>
              <a:gd name="connsiteX180" fmla="*/ 1164336 w 3995927"/>
              <a:gd name="connsiteY180" fmla="*/ 746759 h 1376171"/>
              <a:gd name="connsiteX181" fmla="*/ 1164336 w 3995927"/>
              <a:gd name="connsiteY181" fmla="*/ 755903 h 1376171"/>
              <a:gd name="connsiteX182" fmla="*/ 1139951 w 3995927"/>
              <a:gd name="connsiteY182" fmla="*/ 755903 h 1376171"/>
              <a:gd name="connsiteX183" fmla="*/ 1149096 w 3995927"/>
              <a:gd name="connsiteY183" fmla="*/ 748283 h 1376171"/>
              <a:gd name="connsiteX184" fmla="*/ 1149096 w 3995927"/>
              <a:gd name="connsiteY184" fmla="*/ 751331 h 1376171"/>
              <a:gd name="connsiteX185" fmla="*/ 1149096 w 3995927"/>
              <a:gd name="connsiteY185" fmla="*/ 760475 h 1376171"/>
              <a:gd name="connsiteX186" fmla="*/ 1011935 w 3995927"/>
              <a:gd name="connsiteY186" fmla="*/ 760475 h 1376171"/>
              <a:gd name="connsiteX187" fmla="*/ 1019556 w 3995927"/>
              <a:gd name="connsiteY187" fmla="*/ 752856 h 1376171"/>
              <a:gd name="connsiteX188" fmla="*/ 1019556 w 3995927"/>
              <a:gd name="connsiteY188" fmla="*/ 784859 h 1376171"/>
              <a:gd name="connsiteX189" fmla="*/ 1019556 w 3995927"/>
              <a:gd name="connsiteY189" fmla="*/ 794003 h 1376171"/>
              <a:gd name="connsiteX190" fmla="*/ 982979 w 3995927"/>
              <a:gd name="connsiteY190" fmla="*/ 794003 h 1376171"/>
              <a:gd name="connsiteX191" fmla="*/ 990600 w 3995927"/>
              <a:gd name="connsiteY191" fmla="*/ 786383 h 1376171"/>
              <a:gd name="connsiteX192" fmla="*/ 990600 w 3995927"/>
              <a:gd name="connsiteY192" fmla="*/ 813815 h 1376171"/>
              <a:gd name="connsiteX193" fmla="*/ 964691 w 3995927"/>
              <a:gd name="connsiteY193" fmla="*/ 813815 h 1376171"/>
              <a:gd name="connsiteX194" fmla="*/ 972312 w 3995927"/>
              <a:gd name="connsiteY194" fmla="*/ 806195 h 1376171"/>
              <a:gd name="connsiteX195" fmla="*/ 972312 w 3995927"/>
              <a:gd name="connsiteY195" fmla="*/ 809244 h 1376171"/>
              <a:gd name="connsiteX196" fmla="*/ 972312 w 3995927"/>
              <a:gd name="connsiteY196" fmla="*/ 818388 h 1376171"/>
              <a:gd name="connsiteX197" fmla="*/ 949451 w 3995927"/>
              <a:gd name="connsiteY197" fmla="*/ 818388 h 1376171"/>
              <a:gd name="connsiteX198" fmla="*/ 957071 w 3995927"/>
              <a:gd name="connsiteY198" fmla="*/ 810767 h 1376171"/>
              <a:gd name="connsiteX199" fmla="*/ 957071 w 3995927"/>
              <a:gd name="connsiteY199" fmla="*/ 818388 h 1376171"/>
              <a:gd name="connsiteX200" fmla="*/ 957071 w 3995927"/>
              <a:gd name="connsiteY200" fmla="*/ 826007 h 1376171"/>
              <a:gd name="connsiteX201" fmla="*/ 943356 w 3995927"/>
              <a:gd name="connsiteY201" fmla="*/ 826007 h 1376171"/>
              <a:gd name="connsiteX202" fmla="*/ 950976 w 3995927"/>
              <a:gd name="connsiteY202" fmla="*/ 818388 h 1376171"/>
              <a:gd name="connsiteX203" fmla="*/ 950976 w 3995927"/>
              <a:gd name="connsiteY203" fmla="*/ 822959 h 1376171"/>
              <a:gd name="connsiteX204" fmla="*/ 950976 w 3995927"/>
              <a:gd name="connsiteY204" fmla="*/ 830579 h 1376171"/>
              <a:gd name="connsiteX205" fmla="*/ 922020 w 3995927"/>
              <a:gd name="connsiteY205" fmla="*/ 830579 h 1376171"/>
              <a:gd name="connsiteX206" fmla="*/ 929639 w 3995927"/>
              <a:gd name="connsiteY206" fmla="*/ 822959 h 1376171"/>
              <a:gd name="connsiteX207" fmla="*/ 929639 w 3995927"/>
              <a:gd name="connsiteY207" fmla="*/ 847344 h 1376171"/>
              <a:gd name="connsiteX208" fmla="*/ 918971 w 3995927"/>
              <a:gd name="connsiteY208" fmla="*/ 847344 h 1376171"/>
              <a:gd name="connsiteX209" fmla="*/ 926591 w 3995927"/>
              <a:gd name="connsiteY209" fmla="*/ 839723 h 1376171"/>
              <a:gd name="connsiteX210" fmla="*/ 926591 w 3995927"/>
              <a:gd name="connsiteY210" fmla="*/ 847344 h 1376171"/>
              <a:gd name="connsiteX211" fmla="*/ 926591 w 3995927"/>
              <a:gd name="connsiteY211" fmla="*/ 854963 h 1376171"/>
              <a:gd name="connsiteX212" fmla="*/ 891539 w 3995927"/>
              <a:gd name="connsiteY212" fmla="*/ 854963 h 1376171"/>
              <a:gd name="connsiteX213" fmla="*/ 899159 w 3995927"/>
              <a:gd name="connsiteY213" fmla="*/ 847344 h 1376171"/>
              <a:gd name="connsiteX214" fmla="*/ 899159 w 3995927"/>
              <a:gd name="connsiteY214" fmla="*/ 876300 h 1376171"/>
              <a:gd name="connsiteX215" fmla="*/ 882395 w 3995927"/>
              <a:gd name="connsiteY215" fmla="*/ 876300 h 1376171"/>
              <a:gd name="connsiteX216" fmla="*/ 890015 w 3995927"/>
              <a:gd name="connsiteY216" fmla="*/ 868679 h 1376171"/>
              <a:gd name="connsiteX217" fmla="*/ 890015 w 3995927"/>
              <a:gd name="connsiteY217" fmla="*/ 888491 h 1376171"/>
              <a:gd name="connsiteX218" fmla="*/ 890015 w 3995927"/>
              <a:gd name="connsiteY218" fmla="*/ 896112 h 1376171"/>
              <a:gd name="connsiteX219" fmla="*/ 876300 w 3995927"/>
              <a:gd name="connsiteY219" fmla="*/ 896112 h 1376171"/>
              <a:gd name="connsiteX220" fmla="*/ 883920 w 3995927"/>
              <a:gd name="connsiteY220" fmla="*/ 888491 h 1376171"/>
              <a:gd name="connsiteX221" fmla="*/ 883920 w 3995927"/>
              <a:gd name="connsiteY221" fmla="*/ 905256 h 1376171"/>
              <a:gd name="connsiteX222" fmla="*/ 859535 w 3995927"/>
              <a:gd name="connsiteY222" fmla="*/ 905256 h 1376171"/>
              <a:gd name="connsiteX223" fmla="*/ 868679 w 3995927"/>
              <a:gd name="connsiteY223" fmla="*/ 897635 h 1376171"/>
              <a:gd name="connsiteX224" fmla="*/ 868679 w 3995927"/>
              <a:gd name="connsiteY224" fmla="*/ 900683 h 1376171"/>
              <a:gd name="connsiteX225" fmla="*/ 868679 w 3995927"/>
              <a:gd name="connsiteY225" fmla="*/ 909827 h 1376171"/>
              <a:gd name="connsiteX226" fmla="*/ 835151 w 3995927"/>
              <a:gd name="connsiteY226" fmla="*/ 909827 h 1376171"/>
              <a:gd name="connsiteX227" fmla="*/ 842771 w 3995927"/>
              <a:gd name="connsiteY227" fmla="*/ 900683 h 1376171"/>
              <a:gd name="connsiteX228" fmla="*/ 842771 w 3995927"/>
              <a:gd name="connsiteY228" fmla="*/ 929639 h 1376171"/>
              <a:gd name="connsiteX229" fmla="*/ 786383 w 3995927"/>
              <a:gd name="connsiteY229" fmla="*/ 929639 h 1376171"/>
              <a:gd name="connsiteX230" fmla="*/ 794003 w 3995927"/>
              <a:gd name="connsiteY230" fmla="*/ 922019 h 1376171"/>
              <a:gd name="connsiteX231" fmla="*/ 794003 w 3995927"/>
              <a:gd name="connsiteY231" fmla="*/ 929639 h 1376171"/>
              <a:gd name="connsiteX232" fmla="*/ 794003 w 3995927"/>
              <a:gd name="connsiteY232" fmla="*/ 938783 h 1376171"/>
              <a:gd name="connsiteX233" fmla="*/ 758951 w 3995927"/>
              <a:gd name="connsiteY233" fmla="*/ 938783 h 1376171"/>
              <a:gd name="connsiteX234" fmla="*/ 766571 w 3995927"/>
              <a:gd name="connsiteY234" fmla="*/ 929639 h 1376171"/>
              <a:gd name="connsiteX235" fmla="*/ 766571 w 3995927"/>
              <a:gd name="connsiteY235" fmla="*/ 937259 h 1376171"/>
              <a:gd name="connsiteX236" fmla="*/ 766571 w 3995927"/>
              <a:gd name="connsiteY236" fmla="*/ 946403 h 1376171"/>
              <a:gd name="connsiteX237" fmla="*/ 743712 w 3995927"/>
              <a:gd name="connsiteY237" fmla="*/ 946403 h 1376171"/>
              <a:gd name="connsiteX238" fmla="*/ 751332 w 3995927"/>
              <a:gd name="connsiteY238" fmla="*/ 938783 h 1376171"/>
              <a:gd name="connsiteX239" fmla="*/ 751332 w 3995927"/>
              <a:gd name="connsiteY239" fmla="*/ 946403 h 1376171"/>
              <a:gd name="connsiteX240" fmla="*/ 751332 w 3995927"/>
              <a:gd name="connsiteY240" fmla="*/ 954023 h 1376171"/>
              <a:gd name="connsiteX241" fmla="*/ 693420 w 3995927"/>
              <a:gd name="connsiteY241" fmla="*/ 954023 h 1376171"/>
              <a:gd name="connsiteX242" fmla="*/ 701039 w 3995927"/>
              <a:gd name="connsiteY242" fmla="*/ 946403 h 1376171"/>
              <a:gd name="connsiteX243" fmla="*/ 701039 w 3995927"/>
              <a:gd name="connsiteY243" fmla="*/ 963167 h 1376171"/>
              <a:gd name="connsiteX244" fmla="*/ 650747 w 3995927"/>
              <a:gd name="connsiteY244" fmla="*/ 963167 h 1376171"/>
              <a:gd name="connsiteX245" fmla="*/ 658367 w 3995927"/>
              <a:gd name="connsiteY245" fmla="*/ 955547 h 1376171"/>
              <a:gd name="connsiteX246" fmla="*/ 658367 w 3995927"/>
              <a:gd name="connsiteY246" fmla="*/ 979931 h 1376171"/>
              <a:gd name="connsiteX247" fmla="*/ 658367 w 3995927"/>
              <a:gd name="connsiteY247" fmla="*/ 987551 h 1376171"/>
              <a:gd name="connsiteX248" fmla="*/ 626364 w 3995927"/>
              <a:gd name="connsiteY248" fmla="*/ 987551 h 1376171"/>
              <a:gd name="connsiteX249" fmla="*/ 633983 w 3995927"/>
              <a:gd name="connsiteY249" fmla="*/ 979931 h 1376171"/>
              <a:gd name="connsiteX250" fmla="*/ 633983 w 3995927"/>
              <a:gd name="connsiteY250" fmla="*/ 995171 h 1376171"/>
              <a:gd name="connsiteX251" fmla="*/ 633983 w 3995927"/>
              <a:gd name="connsiteY251" fmla="*/ 1004315 h 1376171"/>
              <a:gd name="connsiteX252" fmla="*/ 585215 w 3995927"/>
              <a:gd name="connsiteY252" fmla="*/ 1004315 h 1376171"/>
              <a:gd name="connsiteX253" fmla="*/ 592835 w 3995927"/>
              <a:gd name="connsiteY253" fmla="*/ 996695 h 1376171"/>
              <a:gd name="connsiteX254" fmla="*/ 592835 w 3995927"/>
              <a:gd name="connsiteY254" fmla="*/ 1016507 h 1376171"/>
              <a:gd name="connsiteX255" fmla="*/ 592835 w 3995927"/>
              <a:gd name="connsiteY255" fmla="*/ 1025651 h 1376171"/>
              <a:gd name="connsiteX256" fmla="*/ 579120 w 3995927"/>
              <a:gd name="connsiteY256" fmla="*/ 1025651 h 1376171"/>
              <a:gd name="connsiteX257" fmla="*/ 586739 w 3995927"/>
              <a:gd name="connsiteY257" fmla="*/ 1016507 h 1376171"/>
              <a:gd name="connsiteX258" fmla="*/ 586739 w 3995927"/>
              <a:gd name="connsiteY258" fmla="*/ 1024127 h 1376171"/>
              <a:gd name="connsiteX259" fmla="*/ 586739 w 3995927"/>
              <a:gd name="connsiteY259" fmla="*/ 1033271 h 1376171"/>
              <a:gd name="connsiteX260" fmla="*/ 573023 w 3995927"/>
              <a:gd name="connsiteY260" fmla="*/ 1033271 h 1376171"/>
              <a:gd name="connsiteX261" fmla="*/ 580644 w 3995927"/>
              <a:gd name="connsiteY261" fmla="*/ 1025651 h 1376171"/>
              <a:gd name="connsiteX262" fmla="*/ 580644 w 3995927"/>
              <a:gd name="connsiteY262" fmla="*/ 1037844 h 1376171"/>
              <a:gd name="connsiteX263" fmla="*/ 554735 w 3995927"/>
              <a:gd name="connsiteY263" fmla="*/ 1037844 h 1376171"/>
              <a:gd name="connsiteX264" fmla="*/ 562356 w 3995927"/>
              <a:gd name="connsiteY264" fmla="*/ 1030223 h 1376171"/>
              <a:gd name="connsiteX265" fmla="*/ 562356 w 3995927"/>
              <a:gd name="connsiteY265" fmla="*/ 1040891 h 1376171"/>
              <a:gd name="connsiteX266" fmla="*/ 562356 w 3995927"/>
              <a:gd name="connsiteY266" fmla="*/ 1050035 h 1376171"/>
              <a:gd name="connsiteX267" fmla="*/ 527303 w 3995927"/>
              <a:gd name="connsiteY267" fmla="*/ 1050035 h 1376171"/>
              <a:gd name="connsiteX268" fmla="*/ 534923 w 3995927"/>
              <a:gd name="connsiteY268" fmla="*/ 1042415 h 1376171"/>
              <a:gd name="connsiteX269" fmla="*/ 534923 w 3995927"/>
              <a:gd name="connsiteY269" fmla="*/ 1066800 h 1376171"/>
              <a:gd name="connsiteX270" fmla="*/ 534923 w 3995927"/>
              <a:gd name="connsiteY270" fmla="*/ 1074419 h 1376171"/>
              <a:gd name="connsiteX271" fmla="*/ 509015 w 3995927"/>
              <a:gd name="connsiteY271" fmla="*/ 1074419 h 1376171"/>
              <a:gd name="connsiteX272" fmla="*/ 516635 w 3995927"/>
              <a:gd name="connsiteY272" fmla="*/ 1066800 h 1376171"/>
              <a:gd name="connsiteX273" fmla="*/ 516635 w 3995927"/>
              <a:gd name="connsiteY273" fmla="*/ 1074419 h 1376171"/>
              <a:gd name="connsiteX274" fmla="*/ 516635 w 3995927"/>
              <a:gd name="connsiteY274" fmla="*/ 1083563 h 1376171"/>
              <a:gd name="connsiteX275" fmla="*/ 502920 w 3995927"/>
              <a:gd name="connsiteY275" fmla="*/ 1083563 h 1376171"/>
              <a:gd name="connsiteX276" fmla="*/ 510539 w 3995927"/>
              <a:gd name="connsiteY276" fmla="*/ 1074419 h 1376171"/>
              <a:gd name="connsiteX277" fmla="*/ 510539 w 3995927"/>
              <a:gd name="connsiteY277" fmla="*/ 1078991 h 1376171"/>
              <a:gd name="connsiteX278" fmla="*/ 510539 w 3995927"/>
              <a:gd name="connsiteY278" fmla="*/ 1086612 h 1376171"/>
              <a:gd name="connsiteX279" fmla="*/ 499871 w 3995927"/>
              <a:gd name="connsiteY279" fmla="*/ 1086612 h 1376171"/>
              <a:gd name="connsiteX280" fmla="*/ 507491 w 3995927"/>
              <a:gd name="connsiteY280" fmla="*/ 1078991 h 1376171"/>
              <a:gd name="connsiteX281" fmla="*/ 507491 w 3995927"/>
              <a:gd name="connsiteY281" fmla="*/ 1095756 h 1376171"/>
              <a:gd name="connsiteX282" fmla="*/ 493776 w 3995927"/>
              <a:gd name="connsiteY282" fmla="*/ 1095756 h 1376171"/>
              <a:gd name="connsiteX283" fmla="*/ 501395 w 3995927"/>
              <a:gd name="connsiteY283" fmla="*/ 1088135 h 1376171"/>
              <a:gd name="connsiteX284" fmla="*/ 501395 w 3995927"/>
              <a:gd name="connsiteY284" fmla="*/ 1107947 h 1376171"/>
              <a:gd name="connsiteX285" fmla="*/ 501395 w 3995927"/>
              <a:gd name="connsiteY285" fmla="*/ 1115568 h 1376171"/>
              <a:gd name="connsiteX286" fmla="*/ 481583 w 3995927"/>
              <a:gd name="connsiteY286" fmla="*/ 1115568 h 1376171"/>
              <a:gd name="connsiteX287" fmla="*/ 489203 w 3995927"/>
              <a:gd name="connsiteY287" fmla="*/ 1107947 h 1376171"/>
              <a:gd name="connsiteX288" fmla="*/ 489203 w 3995927"/>
              <a:gd name="connsiteY288" fmla="*/ 1124712 h 1376171"/>
              <a:gd name="connsiteX289" fmla="*/ 422147 w 3995927"/>
              <a:gd name="connsiteY289" fmla="*/ 1124712 h 1376171"/>
              <a:gd name="connsiteX290" fmla="*/ 429767 w 3995927"/>
              <a:gd name="connsiteY290" fmla="*/ 1117091 h 1376171"/>
              <a:gd name="connsiteX291" fmla="*/ 429767 w 3995927"/>
              <a:gd name="connsiteY291" fmla="*/ 1127759 h 1376171"/>
              <a:gd name="connsiteX292" fmla="*/ 429767 w 3995927"/>
              <a:gd name="connsiteY292" fmla="*/ 1136903 h 1376171"/>
              <a:gd name="connsiteX293" fmla="*/ 376427 w 3995927"/>
              <a:gd name="connsiteY293" fmla="*/ 1136903 h 1376171"/>
              <a:gd name="connsiteX294" fmla="*/ 384047 w 3995927"/>
              <a:gd name="connsiteY294" fmla="*/ 1129283 h 1376171"/>
              <a:gd name="connsiteX295" fmla="*/ 384047 w 3995927"/>
              <a:gd name="connsiteY295" fmla="*/ 1156715 h 1376171"/>
              <a:gd name="connsiteX296" fmla="*/ 384047 w 3995927"/>
              <a:gd name="connsiteY296" fmla="*/ 1165859 h 1376171"/>
              <a:gd name="connsiteX297" fmla="*/ 367283 w 3995927"/>
              <a:gd name="connsiteY297" fmla="*/ 1165859 h 1376171"/>
              <a:gd name="connsiteX298" fmla="*/ 374903 w 3995927"/>
              <a:gd name="connsiteY298" fmla="*/ 1158239 h 1376171"/>
              <a:gd name="connsiteX299" fmla="*/ 374903 w 3995927"/>
              <a:gd name="connsiteY299" fmla="*/ 1173479 h 1376171"/>
              <a:gd name="connsiteX300" fmla="*/ 374903 w 3995927"/>
              <a:gd name="connsiteY300" fmla="*/ 1182624 h 1376171"/>
              <a:gd name="connsiteX301" fmla="*/ 358139 w 3995927"/>
              <a:gd name="connsiteY301" fmla="*/ 1182624 h 1376171"/>
              <a:gd name="connsiteX302" fmla="*/ 365759 w 3995927"/>
              <a:gd name="connsiteY302" fmla="*/ 1175003 h 1376171"/>
              <a:gd name="connsiteX303" fmla="*/ 365759 w 3995927"/>
              <a:gd name="connsiteY303" fmla="*/ 1181100 h 1376171"/>
              <a:gd name="connsiteX304" fmla="*/ 365759 w 3995927"/>
              <a:gd name="connsiteY304" fmla="*/ 1190244 h 1376171"/>
              <a:gd name="connsiteX305" fmla="*/ 301751 w 3995927"/>
              <a:gd name="connsiteY305" fmla="*/ 1190244 h 1376171"/>
              <a:gd name="connsiteX306" fmla="*/ 309371 w 3995927"/>
              <a:gd name="connsiteY306" fmla="*/ 1182624 h 1376171"/>
              <a:gd name="connsiteX307" fmla="*/ 309371 w 3995927"/>
              <a:gd name="connsiteY307" fmla="*/ 1202435 h 1376171"/>
              <a:gd name="connsiteX308" fmla="*/ 309371 w 3995927"/>
              <a:gd name="connsiteY308" fmla="*/ 1211579 h 1376171"/>
              <a:gd name="connsiteX309" fmla="*/ 280415 w 3995927"/>
              <a:gd name="connsiteY309" fmla="*/ 1211579 h 1376171"/>
              <a:gd name="connsiteX310" fmla="*/ 288035 w 3995927"/>
              <a:gd name="connsiteY310" fmla="*/ 1203959 h 1376171"/>
              <a:gd name="connsiteX311" fmla="*/ 288035 w 3995927"/>
              <a:gd name="connsiteY311" fmla="*/ 1207007 h 1376171"/>
              <a:gd name="connsiteX312" fmla="*/ 288035 w 3995927"/>
              <a:gd name="connsiteY312" fmla="*/ 1214627 h 1376171"/>
              <a:gd name="connsiteX313" fmla="*/ 271271 w 3995927"/>
              <a:gd name="connsiteY313" fmla="*/ 1214627 h 1376171"/>
              <a:gd name="connsiteX314" fmla="*/ 278891 w 3995927"/>
              <a:gd name="connsiteY314" fmla="*/ 1207007 h 1376171"/>
              <a:gd name="connsiteX315" fmla="*/ 278891 w 3995927"/>
              <a:gd name="connsiteY315" fmla="*/ 1223771 h 1376171"/>
              <a:gd name="connsiteX316" fmla="*/ 240791 w 3995927"/>
              <a:gd name="connsiteY316" fmla="*/ 1223771 h 1376171"/>
              <a:gd name="connsiteX317" fmla="*/ 248411 w 3995927"/>
              <a:gd name="connsiteY317" fmla="*/ 1216151 h 1376171"/>
              <a:gd name="connsiteX318" fmla="*/ 248411 w 3995927"/>
              <a:gd name="connsiteY318" fmla="*/ 1222247 h 1376171"/>
              <a:gd name="connsiteX319" fmla="*/ 248411 w 3995927"/>
              <a:gd name="connsiteY319" fmla="*/ 1231391 h 1376171"/>
              <a:gd name="connsiteX320" fmla="*/ 184403 w 3995927"/>
              <a:gd name="connsiteY320" fmla="*/ 1231391 h 1376171"/>
              <a:gd name="connsiteX321" fmla="*/ 193547 w 3995927"/>
              <a:gd name="connsiteY321" fmla="*/ 1223771 h 1376171"/>
              <a:gd name="connsiteX322" fmla="*/ 193547 w 3995927"/>
              <a:gd name="connsiteY322" fmla="*/ 1240535 h 1376171"/>
              <a:gd name="connsiteX323" fmla="*/ 166115 w 3995927"/>
              <a:gd name="connsiteY323" fmla="*/ 1240535 h 1376171"/>
              <a:gd name="connsiteX324" fmla="*/ 173735 w 3995927"/>
              <a:gd name="connsiteY324" fmla="*/ 1232915 h 1376171"/>
              <a:gd name="connsiteX325" fmla="*/ 173735 w 3995927"/>
              <a:gd name="connsiteY325" fmla="*/ 1260347 h 1376171"/>
              <a:gd name="connsiteX326" fmla="*/ 160020 w 3995927"/>
              <a:gd name="connsiteY326" fmla="*/ 1260347 h 1376171"/>
              <a:gd name="connsiteX327" fmla="*/ 167639 w 3995927"/>
              <a:gd name="connsiteY327" fmla="*/ 1252727 h 1376171"/>
              <a:gd name="connsiteX328" fmla="*/ 167639 w 3995927"/>
              <a:gd name="connsiteY328" fmla="*/ 1257300 h 1376171"/>
              <a:gd name="connsiteX329" fmla="*/ 167639 w 3995927"/>
              <a:gd name="connsiteY329" fmla="*/ 1264919 h 1376171"/>
              <a:gd name="connsiteX330" fmla="*/ 147827 w 3995927"/>
              <a:gd name="connsiteY330" fmla="*/ 1264919 h 1376171"/>
              <a:gd name="connsiteX331" fmla="*/ 155447 w 3995927"/>
              <a:gd name="connsiteY331" fmla="*/ 1257300 h 1376171"/>
              <a:gd name="connsiteX332" fmla="*/ 155447 w 3995927"/>
              <a:gd name="connsiteY332" fmla="*/ 1264919 h 1376171"/>
              <a:gd name="connsiteX333" fmla="*/ 155447 w 3995927"/>
              <a:gd name="connsiteY333" fmla="*/ 1272539 h 1376171"/>
              <a:gd name="connsiteX334" fmla="*/ 120395 w 3995927"/>
              <a:gd name="connsiteY334" fmla="*/ 1272539 h 1376171"/>
              <a:gd name="connsiteX335" fmla="*/ 128015 w 3995927"/>
              <a:gd name="connsiteY335" fmla="*/ 1264919 h 1376171"/>
              <a:gd name="connsiteX336" fmla="*/ 128015 w 3995927"/>
              <a:gd name="connsiteY336" fmla="*/ 1293875 h 1376171"/>
              <a:gd name="connsiteX337" fmla="*/ 102108 w 3995927"/>
              <a:gd name="connsiteY337" fmla="*/ 1293875 h 1376171"/>
              <a:gd name="connsiteX338" fmla="*/ 109727 w 3995927"/>
              <a:gd name="connsiteY338" fmla="*/ 1286256 h 1376171"/>
              <a:gd name="connsiteX339" fmla="*/ 109727 w 3995927"/>
              <a:gd name="connsiteY339" fmla="*/ 1310639 h 1376171"/>
              <a:gd name="connsiteX340" fmla="*/ 80771 w 3995927"/>
              <a:gd name="connsiteY340" fmla="*/ 1310639 h 1376171"/>
              <a:gd name="connsiteX341" fmla="*/ 88391 w 3995927"/>
              <a:gd name="connsiteY341" fmla="*/ 1303019 h 1376171"/>
              <a:gd name="connsiteX342" fmla="*/ 88391 w 3995927"/>
              <a:gd name="connsiteY342" fmla="*/ 1313688 h 1376171"/>
              <a:gd name="connsiteX343" fmla="*/ 88391 w 3995927"/>
              <a:gd name="connsiteY343" fmla="*/ 1322831 h 1376171"/>
              <a:gd name="connsiteX344" fmla="*/ 60959 w 3995927"/>
              <a:gd name="connsiteY344" fmla="*/ 1322831 h 1376171"/>
              <a:gd name="connsiteX345" fmla="*/ 70103 w 3995927"/>
              <a:gd name="connsiteY345" fmla="*/ 1315212 h 1376171"/>
              <a:gd name="connsiteX346" fmla="*/ 70103 w 3995927"/>
              <a:gd name="connsiteY346" fmla="*/ 1322831 h 1376171"/>
              <a:gd name="connsiteX347" fmla="*/ 70103 w 3995927"/>
              <a:gd name="connsiteY347" fmla="*/ 1330451 h 1376171"/>
              <a:gd name="connsiteX348" fmla="*/ 27432 w 3995927"/>
              <a:gd name="connsiteY348" fmla="*/ 1330451 h 1376171"/>
              <a:gd name="connsiteX349" fmla="*/ 35051 w 3995927"/>
              <a:gd name="connsiteY349" fmla="*/ 1322831 h 1376171"/>
              <a:gd name="connsiteX350" fmla="*/ 35051 w 3995927"/>
              <a:gd name="connsiteY350" fmla="*/ 1335024 h 1376171"/>
              <a:gd name="connsiteX351" fmla="*/ 35051 w 3995927"/>
              <a:gd name="connsiteY351" fmla="*/ 1344168 h 1376171"/>
              <a:gd name="connsiteX352" fmla="*/ 15239 w 3995927"/>
              <a:gd name="connsiteY352" fmla="*/ 1344168 h 1376171"/>
              <a:gd name="connsiteX353" fmla="*/ 22859 w 3995927"/>
              <a:gd name="connsiteY353" fmla="*/ 1335024 h 1376171"/>
              <a:gd name="connsiteX354" fmla="*/ 22859 w 3995927"/>
              <a:gd name="connsiteY354" fmla="*/ 1347215 h 1376171"/>
              <a:gd name="connsiteX355" fmla="*/ 22859 w 3995927"/>
              <a:gd name="connsiteY355" fmla="*/ 1356359 h 1376171"/>
              <a:gd name="connsiteX356" fmla="*/ 9144 w 3995927"/>
              <a:gd name="connsiteY356" fmla="*/ 1356359 h 1376171"/>
              <a:gd name="connsiteX357" fmla="*/ 16764 w 3995927"/>
              <a:gd name="connsiteY357" fmla="*/ 1348739 h 1376171"/>
              <a:gd name="connsiteX358" fmla="*/ 16764 w 3995927"/>
              <a:gd name="connsiteY358" fmla="*/ 1376171 h 1376171"/>
              <a:gd name="connsiteX359" fmla="*/ 0 w 3995927"/>
              <a:gd name="connsiteY359" fmla="*/ 1376171 h 1376171"/>
              <a:gd name="connsiteX360" fmla="*/ 0 w 3995927"/>
              <a:gd name="connsiteY360" fmla="*/ 1360931 h 1376171"/>
              <a:gd name="connsiteX361" fmla="*/ 9144 w 3995927"/>
              <a:gd name="connsiteY361" fmla="*/ 1360931 h 1376171"/>
              <a:gd name="connsiteX362" fmla="*/ 1523 w 3995927"/>
              <a:gd name="connsiteY362" fmla="*/ 1368551 h 1376171"/>
              <a:gd name="connsiteX363" fmla="*/ 1523 w 3995927"/>
              <a:gd name="connsiteY363" fmla="*/ 1339595 h 1376171"/>
              <a:gd name="connsiteX364" fmla="*/ 15239 w 3995927"/>
              <a:gd name="connsiteY364" fmla="*/ 1339595 h 1376171"/>
              <a:gd name="connsiteX365" fmla="*/ 7620 w 3995927"/>
              <a:gd name="connsiteY365" fmla="*/ 1348739 h 1376171"/>
              <a:gd name="connsiteX366" fmla="*/ 7620 w 3995927"/>
              <a:gd name="connsiteY366" fmla="*/ 1347215 h 1376171"/>
              <a:gd name="connsiteX367" fmla="*/ 7620 w 3995927"/>
              <a:gd name="connsiteY367" fmla="*/ 1327403 h 1376171"/>
              <a:gd name="connsiteX368" fmla="*/ 27432 w 3995927"/>
              <a:gd name="connsiteY368" fmla="*/ 1327403 h 1376171"/>
              <a:gd name="connsiteX369" fmla="*/ 19811 w 3995927"/>
              <a:gd name="connsiteY369" fmla="*/ 1335024 h 1376171"/>
              <a:gd name="connsiteX370" fmla="*/ 19811 w 3995927"/>
              <a:gd name="connsiteY370" fmla="*/ 1315212 h 1376171"/>
              <a:gd name="connsiteX371" fmla="*/ 60959 w 3995927"/>
              <a:gd name="connsiteY371" fmla="*/ 1315212 h 1376171"/>
              <a:gd name="connsiteX372" fmla="*/ 53339 w 3995927"/>
              <a:gd name="connsiteY372" fmla="*/ 1322831 h 1376171"/>
              <a:gd name="connsiteX373" fmla="*/ 53339 w 3995927"/>
              <a:gd name="connsiteY373" fmla="*/ 1307591 h 1376171"/>
              <a:gd name="connsiteX374" fmla="*/ 80771 w 3995927"/>
              <a:gd name="connsiteY374" fmla="*/ 1307591 h 1376171"/>
              <a:gd name="connsiteX375" fmla="*/ 71627 w 3995927"/>
              <a:gd name="connsiteY375" fmla="*/ 1315212 h 1376171"/>
              <a:gd name="connsiteX376" fmla="*/ 71627 w 3995927"/>
              <a:gd name="connsiteY376" fmla="*/ 1313688 h 1376171"/>
              <a:gd name="connsiteX377" fmla="*/ 71627 w 3995927"/>
              <a:gd name="connsiteY377" fmla="*/ 1295400 h 1376171"/>
              <a:gd name="connsiteX378" fmla="*/ 102108 w 3995927"/>
              <a:gd name="connsiteY378" fmla="*/ 1295400 h 1376171"/>
              <a:gd name="connsiteX379" fmla="*/ 94488 w 3995927"/>
              <a:gd name="connsiteY379" fmla="*/ 1303019 h 1376171"/>
              <a:gd name="connsiteX380" fmla="*/ 94488 w 3995927"/>
              <a:gd name="connsiteY380" fmla="*/ 1278635 h 1376171"/>
              <a:gd name="connsiteX381" fmla="*/ 120395 w 3995927"/>
              <a:gd name="connsiteY381" fmla="*/ 1278635 h 1376171"/>
              <a:gd name="connsiteX382" fmla="*/ 112776 w 3995927"/>
              <a:gd name="connsiteY382" fmla="*/ 1286256 h 1376171"/>
              <a:gd name="connsiteX383" fmla="*/ 112776 w 3995927"/>
              <a:gd name="connsiteY383" fmla="*/ 1257300 h 1376171"/>
              <a:gd name="connsiteX384" fmla="*/ 147827 w 3995927"/>
              <a:gd name="connsiteY384" fmla="*/ 1257300 h 1376171"/>
              <a:gd name="connsiteX385" fmla="*/ 140208 w 3995927"/>
              <a:gd name="connsiteY385" fmla="*/ 1264919 h 1376171"/>
              <a:gd name="connsiteX386" fmla="*/ 140208 w 3995927"/>
              <a:gd name="connsiteY386" fmla="*/ 1249679 h 1376171"/>
              <a:gd name="connsiteX387" fmla="*/ 160020 w 3995927"/>
              <a:gd name="connsiteY387" fmla="*/ 1249679 h 1376171"/>
              <a:gd name="connsiteX388" fmla="*/ 152400 w 3995927"/>
              <a:gd name="connsiteY388" fmla="*/ 1257300 h 1376171"/>
              <a:gd name="connsiteX389" fmla="*/ 152400 w 3995927"/>
              <a:gd name="connsiteY389" fmla="*/ 1245107 h 1376171"/>
              <a:gd name="connsiteX390" fmla="*/ 166115 w 3995927"/>
              <a:gd name="connsiteY390" fmla="*/ 1245107 h 1376171"/>
              <a:gd name="connsiteX391" fmla="*/ 158495 w 3995927"/>
              <a:gd name="connsiteY391" fmla="*/ 1252727 h 1376171"/>
              <a:gd name="connsiteX392" fmla="*/ 158495 w 3995927"/>
              <a:gd name="connsiteY392" fmla="*/ 1223771 h 1376171"/>
              <a:gd name="connsiteX393" fmla="*/ 184403 w 3995927"/>
              <a:gd name="connsiteY393" fmla="*/ 1223771 h 1376171"/>
              <a:gd name="connsiteX394" fmla="*/ 176783 w 3995927"/>
              <a:gd name="connsiteY394" fmla="*/ 1232915 h 1376171"/>
              <a:gd name="connsiteX395" fmla="*/ 176783 w 3995927"/>
              <a:gd name="connsiteY395" fmla="*/ 1216151 h 1376171"/>
              <a:gd name="connsiteX396" fmla="*/ 240791 w 3995927"/>
              <a:gd name="connsiteY396" fmla="*/ 1216151 h 1376171"/>
              <a:gd name="connsiteX397" fmla="*/ 233171 w 3995927"/>
              <a:gd name="connsiteY397" fmla="*/ 1223771 h 1376171"/>
              <a:gd name="connsiteX398" fmla="*/ 233171 w 3995927"/>
              <a:gd name="connsiteY398" fmla="*/ 1222247 h 1376171"/>
              <a:gd name="connsiteX399" fmla="*/ 233171 w 3995927"/>
              <a:gd name="connsiteY399" fmla="*/ 1208531 h 1376171"/>
              <a:gd name="connsiteX400" fmla="*/ 271271 w 3995927"/>
              <a:gd name="connsiteY400" fmla="*/ 1208531 h 1376171"/>
              <a:gd name="connsiteX401" fmla="*/ 263651 w 3995927"/>
              <a:gd name="connsiteY401" fmla="*/ 1216151 h 1376171"/>
              <a:gd name="connsiteX402" fmla="*/ 263651 w 3995927"/>
              <a:gd name="connsiteY402" fmla="*/ 1199388 h 1376171"/>
              <a:gd name="connsiteX403" fmla="*/ 280415 w 3995927"/>
              <a:gd name="connsiteY403" fmla="*/ 1199388 h 1376171"/>
              <a:gd name="connsiteX404" fmla="*/ 272795 w 3995927"/>
              <a:gd name="connsiteY404" fmla="*/ 1207007 h 1376171"/>
              <a:gd name="connsiteX405" fmla="*/ 272795 w 3995927"/>
              <a:gd name="connsiteY405" fmla="*/ 1194815 h 1376171"/>
              <a:gd name="connsiteX406" fmla="*/ 301751 w 3995927"/>
              <a:gd name="connsiteY406" fmla="*/ 1194815 h 1376171"/>
              <a:gd name="connsiteX407" fmla="*/ 294132 w 3995927"/>
              <a:gd name="connsiteY407" fmla="*/ 1203959 h 1376171"/>
              <a:gd name="connsiteX408" fmla="*/ 294132 w 3995927"/>
              <a:gd name="connsiteY408" fmla="*/ 1202435 h 1376171"/>
              <a:gd name="connsiteX409" fmla="*/ 294132 w 3995927"/>
              <a:gd name="connsiteY409" fmla="*/ 1175003 h 1376171"/>
              <a:gd name="connsiteX410" fmla="*/ 358139 w 3995927"/>
              <a:gd name="connsiteY410" fmla="*/ 1175003 h 1376171"/>
              <a:gd name="connsiteX411" fmla="*/ 348995 w 3995927"/>
              <a:gd name="connsiteY411" fmla="*/ 1182624 h 1376171"/>
              <a:gd name="connsiteX412" fmla="*/ 348995 w 3995927"/>
              <a:gd name="connsiteY412" fmla="*/ 1181100 h 1376171"/>
              <a:gd name="connsiteX413" fmla="*/ 348995 w 3995927"/>
              <a:gd name="connsiteY413" fmla="*/ 1165859 h 1376171"/>
              <a:gd name="connsiteX414" fmla="*/ 367283 w 3995927"/>
              <a:gd name="connsiteY414" fmla="*/ 1165859 h 1376171"/>
              <a:gd name="connsiteX415" fmla="*/ 359664 w 3995927"/>
              <a:gd name="connsiteY415" fmla="*/ 1175003 h 1376171"/>
              <a:gd name="connsiteX416" fmla="*/ 359664 w 3995927"/>
              <a:gd name="connsiteY416" fmla="*/ 1173479 h 1376171"/>
              <a:gd name="connsiteX417" fmla="*/ 359664 w 3995927"/>
              <a:gd name="connsiteY417" fmla="*/ 1150619 h 1376171"/>
              <a:gd name="connsiteX418" fmla="*/ 376427 w 3995927"/>
              <a:gd name="connsiteY418" fmla="*/ 1150619 h 1376171"/>
              <a:gd name="connsiteX419" fmla="*/ 368808 w 3995927"/>
              <a:gd name="connsiteY419" fmla="*/ 1158239 h 1376171"/>
              <a:gd name="connsiteX420" fmla="*/ 368808 w 3995927"/>
              <a:gd name="connsiteY420" fmla="*/ 1156715 h 1376171"/>
              <a:gd name="connsiteX421" fmla="*/ 368808 w 3995927"/>
              <a:gd name="connsiteY421" fmla="*/ 1121663 h 1376171"/>
              <a:gd name="connsiteX422" fmla="*/ 422147 w 3995927"/>
              <a:gd name="connsiteY422" fmla="*/ 1121663 h 1376171"/>
              <a:gd name="connsiteX423" fmla="*/ 414527 w 3995927"/>
              <a:gd name="connsiteY423" fmla="*/ 1129283 h 1376171"/>
              <a:gd name="connsiteX424" fmla="*/ 414527 w 3995927"/>
              <a:gd name="connsiteY424" fmla="*/ 1127759 h 1376171"/>
              <a:gd name="connsiteX425" fmla="*/ 414527 w 3995927"/>
              <a:gd name="connsiteY425" fmla="*/ 1107947 h 1376171"/>
              <a:gd name="connsiteX426" fmla="*/ 481583 w 3995927"/>
              <a:gd name="connsiteY426" fmla="*/ 1107947 h 1376171"/>
              <a:gd name="connsiteX427" fmla="*/ 472439 w 3995927"/>
              <a:gd name="connsiteY427" fmla="*/ 1117091 h 1376171"/>
              <a:gd name="connsiteX428" fmla="*/ 472439 w 3995927"/>
              <a:gd name="connsiteY428" fmla="*/ 1100327 h 1376171"/>
              <a:gd name="connsiteX429" fmla="*/ 493776 w 3995927"/>
              <a:gd name="connsiteY429" fmla="*/ 1100327 h 1376171"/>
              <a:gd name="connsiteX430" fmla="*/ 484632 w 3995927"/>
              <a:gd name="connsiteY430" fmla="*/ 1107947 h 1376171"/>
              <a:gd name="connsiteX431" fmla="*/ 484632 w 3995927"/>
              <a:gd name="connsiteY431" fmla="*/ 1078991 h 1376171"/>
              <a:gd name="connsiteX432" fmla="*/ 499871 w 3995927"/>
              <a:gd name="connsiteY432" fmla="*/ 1078991 h 1376171"/>
              <a:gd name="connsiteX433" fmla="*/ 492251 w 3995927"/>
              <a:gd name="connsiteY433" fmla="*/ 1088135 h 1376171"/>
              <a:gd name="connsiteX434" fmla="*/ 492251 w 3995927"/>
              <a:gd name="connsiteY434" fmla="*/ 1071371 h 1376171"/>
              <a:gd name="connsiteX435" fmla="*/ 502920 w 3995927"/>
              <a:gd name="connsiteY435" fmla="*/ 1071371 h 1376171"/>
              <a:gd name="connsiteX436" fmla="*/ 495300 w 3995927"/>
              <a:gd name="connsiteY436" fmla="*/ 1078991 h 1376171"/>
              <a:gd name="connsiteX437" fmla="*/ 495300 w 3995927"/>
              <a:gd name="connsiteY437" fmla="*/ 1066800 h 1376171"/>
              <a:gd name="connsiteX438" fmla="*/ 509015 w 3995927"/>
              <a:gd name="connsiteY438" fmla="*/ 1066800 h 1376171"/>
              <a:gd name="connsiteX439" fmla="*/ 501395 w 3995927"/>
              <a:gd name="connsiteY439" fmla="*/ 1074419 h 1376171"/>
              <a:gd name="connsiteX440" fmla="*/ 501395 w 3995927"/>
              <a:gd name="connsiteY440" fmla="*/ 1059179 h 1376171"/>
              <a:gd name="connsiteX441" fmla="*/ 527303 w 3995927"/>
              <a:gd name="connsiteY441" fmla="*/ 1059179 h 1376171"/>
              <a:gd name="connsiteX442" fmla="*/ 519683 w 3995927"/>
              <a:gd name="connsiteY442" fmla="*/ 1066800 h 1376171"/>
              <a:gd name="connsiteX443" fmla="*/ 519683 w 3995927"/>
              <a:gd name="connsiteY443" fmla="*/ 1034795 h 1376171"/>
              <a:gd name="connsiteX444" fmla="*/ 554735 w 3995927"/>
              <a:gd name="connsiteY444" fmla="*/ 1034795 h 1376171"/>
              <a:gd name="connsiteX445" fmla="*/ 547115 w 3995927"/>
              <a:gd name="connsiteY445" fmla="*/ 1042415 h 1376171"/>
              <a:gd name="connsiteX446" fmla="*/ 547115 w 3995927"/>
              <a:gd name="connsiteY446" fmla="*/ 1040891 h 1376171"/>
              <a:gd name="connsiteX447" fmla="*/ 547115 w 3995927"/>
              <a:gd name="connsiteY447" fmla="*/ 1021079 h 1376171"/>
              <a:gd name="connsiteX448" fmla="*/ 573023 w 3995927"/>
              <a:gd name="connsiteY448" fmla="*/ 1021079 h 1376171"/>
              <a:gd name="connsiteX449" fmla="*/ 565403 w 3995927"/>
              <a:gd name="connsiteY449" fmla="*/ 1030223 h 1376171"/>
              <a:gd name="connsiteX450" fmla="*/ 565403 w 3995927"/>
              <a:gd name="connsiteY450" fmla="*/ 1018031 h 1376171"/>
              <a:gd name="connsiteX451" fmla="*/ 579120 w 3995927"/>
              <a:gd name="connsiteY451" fmla="*/ 1018031 h 1376171"/>
              <a:gd name="connsiteX452" fmla="*/ 571500 w 3995927"/>
              <a:gd name="connsiteY452" fmla="*/ 1025651 h 1376171"/>
              <a:gd name="connsiteX453" fmla="*/ 571500 w 3995927"/>
              <a:gd name="connsiteY453" fmla="*/ 1024127 h 1376171"/>
              <a:gd name="connsiteX454" fmla="*/ 571500 w 3995927"/>
              <a:gd name="connsiteY454" fmla="*/ 1008888 h 1376171"/>
              <a:gd name="connsiteX455" fmla="*/ 585215 w 3995927"/>
              <a:gd name="connsiteY455" fmla="*/ 1008888 h 1376171"/>
              <a:gd name="connsiteX456" fmla="*/ 577595 w 3995927"/>
              <a:gd name="connsiteY456" fmla="*/ 1016507 h 1376171"/>
              <a:gd name="connsiteX457" fmla="*/ 577595 w 3995927"/>
              <a:gd name="connsiteY457" fmla="*/ 989075 h 1376171"/>
              <a:gd name="connsiteX458" fmla="*/ 626364 w 3995927"/>
              <a:gd name="connsiteY458" fmla="*/ 989075 h 1376171"/>
              <a:gd name="connsiteX459" fmla="*/ 617220 w 3995927"/>
              <a:gd name="connsiteY459" fmla="*/ 996695 h 1376171"/>
              <a:gd name="connsiteX460" fmla="*/ 617220 w 3995927"/>
              <a:gd name="connsiteY460" fmla="*/ 995171 h 1376171"/>
              <a:gd name="connsiteX461" fmla="*/ 617220 w 3995927"/>
              <a:gd name="connsiteY461" fmla="*/ 972312 h 1376171"/>
              <a:gd name="connsiteX462" fmla="*/ 650747 w 3995927"/>
              <a:gd name="connsiteY462" fmla="*/ 972312 h 1376171"/>
              <a:gd name="connsiteX463" fmla="*/ 643127 w 3995927"/>
              <a:gd name="connsiteY463" fmla="*/ 979931 h 1376171"/>
              <a:gd name="connsiteX464" fmla="*/ 643127 w 3995927"/>
              <a:gd name="connsiteY464" fmla="*/ 947927 h 1376171"/>
              <a:gd name="connsiteX465" fmla="*/ 693420 w 3995927"/>
              <a:gd name="connsiteY465" fmla="*/ 947927 h 1376171"/>
              <a:gd name="connsiteX466" fmla="*/ 685800 w 3995927"/>
              <a:gd name="connsiteY466" fmla="*/ 955547 h 1376171"/>
              <a:gd name="connsiteX467" fmla="*/ 685800 w 3995927"/>
              <a:gd name="connsiteY467" fmla="*/ 938783 h 1376171"/>
              <a:gd name="connsiteX468" fmla="*/ 743712 w 3995927"/>
              <a:gd name="connsiteY468" fmla="*/ 938783 h 1376171"/>
              <a:gd name="connsiteX469" fmla="*/ 734567 w 3995927"/>
              <a:gd name="connsiteY469" fmla="*/ 946403 h 1376171"/>
              <a:gd name="connsiteX470" fmla="*/ 734567 w 3995927"/>
              <a:gd name="connsiteY470" fmla="*/ 931163 h 1376171"/>
              <a:gd name="connsiteX471" fmla="*/ 758951 w 3995927"/>
              <a:gd name="connsiteY471" fmla="*/ 931163 h 1376171"/>
              <a:gd name="connsiteX472" fmla="*/ 749808 w 3995927"/>
              <a:gd name="connsiteY472" fmla="*/ 938783 h 1376171"/>
              <a:gd name="connsiteX473" fmla="*/ 749808 w 3995927"/>
              <a:gd name="connsiteY473" fmla="*/ 937259 h 1376171"/>
              <a:gd name="connsiteX474" fmla="*/ 749808 w 3995927"/>
              <a:gd name="connsiteY474" fmla="*/ 922019 h 1376171"/>
              <a:gd name="connsiteX475" fmla="*/ 786383 w 3995927"/>
              <a:gd name="connsiteY475" fmla="*/ 922019 h 1376171"/>
              <a:gd name="connsiteX476" fmla="*/ 778764 w 3995927"/>
              <a:gd name="connsiteY476" fmla="*/ 929639 h 1376171"/>
              <a:gd name="connsiteX477" fmla="*/ 778764 w 3995927"/>
              <a:gd name="connsiteY477" fmla="*/ 914400 h 1376171"/>
              <a:gd name="connsiteX478" fmla="*/ 835151 w 3995927"/>
              <a:gd name="connsiteY478" fmla="*/ 914400 h 1376171"/>
              <a:gd name="connsiteX479" fmla="*/ 827532 w 3995927"/>
              <a:gd name="connsiteY479" fmla="*/ 922019 h 1376171"/>
              <a:gd name="connsiteX480" fmla="*/ 827532 w 3995927"/>
              <a:gd name="connsiteY480" fmla="*/ 893063 h 1376171"/>
              <a:gd name="connsiteX481" fmla="*/ 859535 w 3995927"/>
              <a:gd name="connsiteY481" fmla="*/ 893063 h 1376171"/>
              <a:gd name="connsiteX482" fmla="*/ 851915 w 3995927"/>
              <a:gd name="connsiteY482" fmla="*/ 900683 h 1376171"/>
              <a:gd name="connsiteX483" fmla="*/ 851915 w 3995927"/>
              <a:gd name="connsiteY483" fmla="*/ 890015 h 1376171"/>
              <a:gd name="connsiteX484" fmla="*/ 876300 w 3995927"/>
              <a:gd name="connsiteY484" fmla="*/ 890015 h 1376171"/>
              <a:gd name="connsiteX485" fmla="*/ 867156 w 3995927"/>
              <a:gd name="connsiteY485" fmla="*/ 897635 h 1376171"/>
              <a:gd name="connsiteX486" fmla="*/ 867156 w 3995927"/>
              <a:gd name="connsiteY486" fmla="*/ 880871 h 1376171"/>
              <a:gd name="connsiteX487" fmla="*/ 882395 w 3995927"/>
              <a:gd name="connsiteY487" fmla="*/ 880871 h 1376171"/>
              <a:gd name="connsiteX488" fmla="*/ 873251 w 3995927"/>
              <a:gd name="connsiteY488" fmla="*/ 888491 h 1376171"/>
              <a:gd name="connsiteX489" fmla="*/ 873251 w 3995927"/>
              <a:gd name="connsiteY489" fmla="*/ 861059 h 1376171"/>
              <a:gd name="connsiteX490" fmla="*/ 891539 w 3995927"/>
              <a:gd name="connsiteY490" fmla="*/ 861059 h 1376171"/>
              <a:gd name="connsiteX491" fmla="*/ 882395 w 3995927"/>
              <a:gd name="connsiteY491" fmla="*/ 868679 h 1376171"/>
              <a:gd name="connsiteX492" fmla="*/ 882395 w 3995927"/>
              <a:gd name="connsiteY492" fmla="*/ 839723 h 1376171"/>
              <a:gd name="connsiteX493" fmla="*/ 918971 w 3995927"/>
              <a:gd name="connsiteY493" fmla="*/ 839723 h 1376171"/>
              <a:gd name="connsiteX494" fmla="*/ 911351 w 3995927"/>
              <a:gd name="connsiteY494" fmla="*/ 847344 h 1376171"/>
              <a:gd name="connsiteX495" fmla="*/ 911351 w 3995927"/>
              <a:gd name="connsiteY495" fmla="*/ 832103 h 1376171"/>
              <a:gd name="connsiteX496" fmla="*/ 922020 w 3995927"/>
              <a:gd name="connsiteY496" fmla="*/ 832103 h 1376171"/>
              <a:gd name="connsiteX497" fmla="*/ 914400 w 3995927"/>
              <a:gd name="connsiteY497" fmla="*/ 839723 h 1376171"/>
              <a:gd name="connsiteX498" fmla="*/ 914400 w 3995927"/>
              <a:gd name="connsiteY498" fmla="*/ 815339 h 1376171"/>
              <a:gd name="connsiteX499" fmla="*/ 943356 w 3995927"/>
              <a:gd name="connsiteY499" fmla="*/ 815339 h 1376171"/>
              <a:gd name="connsiteX500" fmla="*/ 935735 w 3995927"/>
              <a:gd name="connsiteY500" fmla="*/ 822959 h 1376171"/>
              <a:gd name="connsiteX501" fmla="*/ 935735 w 3995927"/>
              <a:gd name="connsiteY501" fmla="*/ 810767 h 1376171"/>
              <a:gd name="connsiteX502" fmla="*/ 949451 w 3995927"/>
              <a:gd name="connsiteY502" fmla="*/ 810767 h 1376171"/>
              <a:gd name="connsiteX503" fmla="*/ 941832 w 3995927"/>
              <a:gd name="connsiteY503" fmla="*/ 818388 h 1376171"/>
              <a:gd name="connsiteX504" fmla="*/ 941832 w 3995927"/>
              <a:gd name="connsiteY504" fmla="*/ 803147 h 1376171"/>
              <a:gd name="connsiteX505" fmla="*/ 964691 w 3995927"/>
              <a:gd name="connsiteY505" fmla="*/ 803147 h 1376171"/>
              <a:gd name="connsiteX506" fmla="*/ 957071 w 3995927"/>
              <a:gd name="connsiteY506" fmla="*/ 810767 h 1376171"/>
              <a:gd name="connsiteX507" fmla="*/ 957071 w 3995927"/>
              <a:gd name="connsiteY507" fmla="*/ 809244 h 1376171"/>
              <a:gd name="connsiteX508" fmla="*/ 957071 w 3995927"/>
              <a:gd name="connsiteY508" fmla="*/ 798575 h 1376171"/>
              <a:gd name="connsiteX509" fmla="*/ 982979 w 3995927"/>
              <a:gd name="connsiteY509" fmla="*/ 798575 h 1376171"/>
              <a:gd name="connsiteX510" fmla="*/ 975359 w 3995927"/>
              <a:gd name="connsiteY510" fmla="*/ 806195 h 1376171"/>
              <a:gd name="connsiteX511" fmla="*/ 975359 w 3995927"/>
              <a:gd name="connsiteY511" fmla="*/ 777239 h 1376171"/>
              <a:gd name="connsiteX512" fmla="*/ 1011935 w 3995927"/>
              <a:gd name="connsiteY512" fmla="*/ 777239 h 1376171"/>
              <a:gd name="connsiteX513" fmla="*/ 1002791 w 3995927"/>
              <a:gd name="connsiteY513" fmla="*/ 786383 h 1376171"/>
              <a:gd name="connsiteX514" fmla="*/ 1002791 w 3995927"/>
              <a:gd name="connsiteY514" fmla="*/ 784859 h 1376171"/>
              <a:gd name="connsiteX515" fmla="*/ 1002791 w 3995927"/>
              <a:gd name="connsiteY515" fmla="*/ 745235 h 1376171"/>
              <a:gd name="connsiteX516" fmla="*/ 1139951 w 3995927"/>
              <a:gd name="connsiteY516" fmla="*/ 745235 h 1376171"/>
              <a:gd name="connsiteX517" fmla="*/ 1132332 w 3995927"/>
              <a:gd name="connsiteY517" fmla="*/ 752856 h 1376171"/>
              <a:gd name="connsiteX518" fmla="*/ 1132332 w 3995927"/>
              <a:gd name="connsiteY518" fmla="*/ 751331 h 1376171"/>
              <a:gd name="connsiteX519" fmla="*/ 1132332 w 3995927"/>
              <a:gd name="connsiteY519" fmla="*/ 740663 h 1376171"/>
              <a:gd name="connsiteX520" fmla="*/ 1156715 w 3995927"/>
              <a:gd name="connsiteY520" fmla="*/ 740663 h 1376171"/>
              <a:gd name="connsiteX521" fmla="*/ 1147572 w 3995927"/>
              <a:gd name="connsiteY521" fmla="*/ 748283 h 1376171"/>
              <a:gd name="connsiteX522" fmla="*/ 1147572 w 3995927"/>
              <a:gd name="connsiteY522" fmla="*/ 746759 h 1376171"/>
              <a:gd name="connsiteX523" fmla="*/ 1147572 w 3995927"/>
              <a:gd name="connsiteY523" fmla="*/ 731519 h 1376171"/>
              <a:gd name="connsiteX524" fmla="*/ 1171956 w 3995927"/>
              <a:gd name="connsiteY524" fmla="*/ 731519 h 1376171"/>
              <a:gd name="connsiteX525" fmla="*/ 1164336 w 3995927"/>
              <a:gd name="connsiteY525" fmla="*/ 740663 h 1376171"/>
              <a:gd name="connsiteX526" fmla="*/ 1164336 w 3995927"/>
              <a:gd name="connsiteY526" fmla="*/ 739139 h 1376171"/>
              <a:gd name="connsiteX527" fmla="*/ 1164336 w 3995927"/>
              <a:gd name="connsiteY527" fmla="*/ 719327 h 1376171"/>
              <a:gd name="connsiteX528" fmla="*/ 1190244 w 3995927"/>
              <a:gd name="connsiteY528" fmla="*/ 719327 h 1376171"/>
              <a:gd name="connsiteX529" fmla="*/ 1182623 w 3995927"/>
              <a:gd name="connsiteY529" fmla="*/ 728471 h 1376171"/>
              <a:gd name="connsiteX530" fmla="*/ 1182623 w 3995927"/>
              <a:gd name="connsiteY530" fmla="*/ 726947 h 1376171"/>
              <a:gd name="connsiteX531" fmla="*/ 1182623 w 3995927"/>
              <a:gd name="connsiteY531" fmla="*/ 711707 h 1376171"/>
              <a:gd name="connsiteX532" fmla="*/ 1223772 w 3995927"/>
              <a:gd name="connsiteY532" fmla="*/ 711707 h 1376171"/>
              <a:gd name="connsiteX533" fmla="*/ 1216151 w 3995927"/>
              <a:gd name="connsiteY533" fmla="*/ 719327 h 1376171"/>
              <a:gd name="connsiteX534" fmla="*/ 1216151 w 3995927"/>
              <a:gd name="connsiteY534" fmla="*/ 717803 h 1376171"/>
              <a:gd name="connsiteX535" fmla="*/ 1216151 w 3995927"/>
              <a:gd name="connsiteY535" fmla="*/ 702563 h 1376171"/>
              <a:gd name="connsiteX536" fmla="*/ 1260348 w 3995927"/>
              <a:gd name="connsiteY536" fmla="*/ 702563 h 1376171"/>
              <a:gd name="connsiteX537" fmla="*/ 1252727 w 3995927"/>
              <a:gd name="connsiteY537" fmla="*/ 711707 h 1376171"/>
              <a:gd name="connsiteX538" fmla="*/ 1252727 w 3995927"/>
              <a:gd name="connsiteY538" fmla="*/ 710183 h 1376171"/>
              <a:gd name="connsiteX539" fmla="*/ 1252727 w 3995927"/>
              <a:gd name="connsiteY539" fmla="*/ 690371 h 1376171"/>
              <a:gd name="connsiteX540" fmla="*/ 1298448 w 3995927"/>
              <a:gd name="connsiteY540" fmla="*/ 690371 h 1376171"/>
              <a:gd name="connsiteX541" fmla="*/ 1290827 w 3995927"/>
              <a:gd name="connsiteY541" fmla="*/ 699515 h 1376171"/>
              <a:gd name="connsiteX542" fmla="*/ 1290827 w 3995927"/>
              <a:gd name="connsiteY542" fmla="*/ 697991 h 1376171"/>
              <a:gd name="connsiteX543" fmla="*/ 1290827 w 3995927"/>
              <a:gd name="connsiteY543" fmla="*/ 658367 h 1376171"/>
              <a:gd name="connsiteX544" fmla="*/ 1341120 w 3995927"/>
              <a:gd name="connsiteY544" fmla="*/ 658367 h 1376171"/>
              <a:gd name="connsiteX545" fmla="*/ 1333499 w 3995927"/>
              <a:gd name="connsiteY545" fmla="*/ 665988 h 1376171"/>
              <a:gd name="connsiteX546" fmla="*/ 1333499 w 3995927"/>
              <a:gd name="connsiteY546" fmla="*/ 664463 h 1376171"/>
              <a:gd name="connsiteX547" fmla="*/ 1333499 w 3995927"/>
              <a:gd name="connsiteY547" fmla="*/ 653795 h 1376171"/>
              <a:gd name="connsiteX548" fmla="*/ 1371599 w 3995927"/>
              <a:gd name="connsiteY548" fmla="*/ 653795 h 1376171"/>
              <a:gd name="connsiteX549" fmla="*/ 1363979 w 3995927"/>
              <a:gd name="connsiteY549" fmla="*/ 661415 h 1376171"/>
              <a:gd name="connsiteX550" fmla="*/ 1363979 w 3995927"/>
              <a:gd name="connsiteY550" fmla="*/ 632459 h 1376171"/>
              <a:gd name="connsiteX551" fmla="*/ 1386839 w 3995927"/>
              <a:gd name="connsiteY551" fmla="*/ 632459 h 1376171"/>
              <a:gd name="connsiteX552" fmla="*/ 1379220 w 3995927"/>
              <a:gd name="connsiteY552" fmla="*/ 641603 h 1376171"/>
              <a:gd name="connsiteX553" fmla="*/ 1379220 w 3995927"/>
              <a:gd name="connsiteY553" fmla="*/ 640079 h 1376171"/>
              <a:gd name="connsiteX554" fmla="*/ 1379220 w 3995927"/>
              <a:gd name="connsiteY554" fmla="*/ 624839 h 1376171"/>
              <a:gd name="connsiteX555" fmla="*/ 1443227 w 3995927"/>
              <a:gd name="connsiteY555" fmla="*/ 624839 h 1376171"/>
              <a:gd name="connsiteX556" fmla="*/ 1435608 w 3995927"/>
              <a:gd name="connsiteY556" fmla="*/ 632459 h 1376171"/>
              <a:gd name="connsiteX557" fmla="*/ 1435608 w 3995927"/>
              <a:gd name="connsiteY557" fmla="*/ 612647 h 1376171"/>
              <a:gd name="connsiteX558" fmla="*/ 1455420 w 3995927"/>
              <a:gd name="connsiteY558" fmla="*/ 612647 h 1376171"/>
              <a:gd name="connsiteX559" fmla="*/ 1447799 w 3995927"/>
              <a:gd name="connsiteY559" fmla="*/ 620267 h 1376171"/>
              <a:gd name="connsiteX560" fmla="*/ 1447799 w 3995927"/>
              <a:gd name="connsiteY560" fmla="*/ 618744 h 1376171"/>
              <a:gd name="connsiteX561" fmla="*/ 1447799 w 3995927"/>
              <a:gd name="connsiteY561" fmla="*/ 595883 h 1376171"/>
              <a:gd name="connsiteX562" fmla="*/ 1464563 w 3995927"/>
              <a:gd name="connsiteY562" fmla="*/ 595883 h 1376171"/>
              <a:gd name="connsiteX563" fmla="*/ 1456944 w 3995927"/>
              <a:gd name="connsiteY563" fmla="*/ 603503 h 1376171"/>
              <a:gd name="connsiteX564" fmla="*/ 1456944 w 3995927"/>
              <a:gd name="connsiteY564" fmla="*/ 601979 h 1376171"/>
              <a:gd name="connsiteX565" fmla="*/ 1456944 w 3995927"/>
              <a:gd name="connsiteY565" fmla="*/ 595883 h 1376171"/>
              <a:gd name="connsiteX566" fmla="*/ 1456944 w 3995927"/>
              <a:gd name="connsiteY566" fmla="*/ 594359 h 1376171"/>
              <a:gd name="connsiteX567" fmla="*/ 1456944 w 3995927"/>
              <a:gd name="connsiteY567" fmla="*/ 574547 h 1376171"/>
              <a:gd name="connsiteX568" fmla="*/ 1488948 w 3995927"/>
              <a:gd name="connsiteY568" fmla="*/ 574547 h 1376171"/>
              <a:gd name="connsiteX569" fmla="*/ 1481327 w 3995927"/>
              <a:gd name="connsiteY569" fmla="*/ 583691 h 1376171"/>
              <a:gd name="connsiteX570" fmla="*/ 1481327 w 3995927"/>
              <a:gd name="connsiteY570" fmla="*/ 582167 h 1376171"/>
              <a:gd name="connsiteX571" fmla="*/ 1481327 w 3995927"/>
              <a:gd name="connsiteY571" fmla="*/ 571500 h 1376171"/>
              <a:gd name="connsiteX572" fmla="*/ 1495044 w 3995927"/>
              <a:gd name="connsiteY572" fmla="*/ 571500 h 1376171"/>
              <a:gd name="connsiteX573" fmla="*/ 1487423 w 3995927"/>
              <a:gd name="connsiteY573" fmla="*/ 579119 h 1376171"/>
              <a:gd name="connsiteX574" fmla="*/ 1487423 w 3995927"/>
              <a:gd name="connsiteY574" fmla="*/ 576071 h 1376171"/>
              <a:gd name="connsiteX575" fmla="*/ 1487423 w 3995927"/>
              <a:gd name="connsiteY575" fmla="*/ 562356 h 1376171"/>
              <a:gd name="connsiteX576" fmla="*/ 1507236 w 3995927"/>
              <a:gd name="connsiteY576" fmla="*/ 562356 h 1376171"/>
              <a:gd name="connsiteX577" fmla="*/ 1499615 w 3995927"/>
              <a:gd name="connsiteY577" fmla="*/ 569975 h 1376171"/>
              <a:gd name="connsiteX578" fmla="*/ 1499615 w 3995927"/>
              <a:gd name="connsiteY578" fmla="*/ 554735 h 1376171"/>
              <a:gd name="connsiteX579" fmla="*/ 1548384 w 3995927"/>
              <a:gd name="connsiteY579" fmla="*/ 554735 h 1376171"/>
              <a:gd name="connsiteX580" fmla="*/ 1539239 w 3995927"/>
              <a:gd name="connsiteY580" fmla="*/ 562356 h 1376171"/>
              <a:gd name="connsiteX581" fmla="*/ 1539239 w 3995927"/>
              <a:gd name="connsiteY581" fmla="*/ 560831 h 1376171"/>
              <a:gd name="connsiteX582" fmla="*/ 1539239 w 3995927"/>
              <a:gd name="connsiteY582" fmla="*/ 537971 h 1376171"/>
              <a:gd name="connsiteX583" fmla="*/ 1575815 w 3995927"/>
              <a:gd name="connsiteY583" fmla="*/ 537971 h 1376171"/>
              <a:gd name="connsiteX584" fmla="*/ 1568196 w 3995927"/>
              <a:gd name="connsiteY584" fmla="*/ 545591 h 1376171"/>
              <a:gd name="connsiteX585" fmla="*/ 1568196 w 3995927"/>
              <a:gd name="connsiteY585" fmla="*/ 533400 h 1376171"/>
              <a:gd name="connsiteX586" fmla="*/ 1606296 w 3995927"/>
              <a:gd name="connsiteY586" fmla="*/ 533400 h 1376171"/>
              <a:gd name="connsiteX587" fmla="*/ 1598675 w 3995927"/>
              <a:gd name="connsiteY587" fmla="*/ 541019 h 1376171"/>
              <a:gd name="connsiteX588" fmla="*/ 1598675 w 3995927"/>
              <a:gd name="connsiteY588" fmla="*/ 525779 h 1376171"/>
              <a:gd name="connsiteX589" fmla="*/ 1618487 w 3995927"/>
              <a:gd name="connsiteY589" fmla="*/ 525779 h 1376171"/>
              <a:gd name="connsiteX590" fmla="*/ 1610868 w 3995927"/>
              <a:gd name="connsiteY590" fmla="*/ 533400 h 1376171"/>
              <a:gd name="connsiteX591" fmla="*/ 1610868 w 3995927"/>
              <a:gd name="connsiteY591" fmla="*/ 513588 h 1376171"/>
              <a:gd name="connsiteX592" fmla="*/ 1627632 w 3995927"/>
              <a:gd name="connsiteY592" fmla="*/ 513588 h 1376171"/>
              <a:gd name="connsiteX593" fmla="*/ 1620011 w 3995927"/>
              <a:gd name="connsiteY593" fmla="*/ 521207 h 1376171"/>
              <a:gd name="connsiteX594" fmla="*/ 1620011 w 3995927"/>
              <a:gd name="connsiteY594" fmla="*/ 519683 h 1376171"/>
              <a:gd name="connsiteX595" fmla="*/ 1620011 w 3995927"/>
              <a:gd name="connsiteY595" fmla="*/ 499871 h 1376171"/>
              <a:gd name="connsiteX596" fmla="*/ 1664208 w 3995927"/>
              <a:gd name="connsiteY596" fmla="*/ 499871 h 1376171"/>
              <a:gd name="connsiteX597" fmla="*/ 1659636 w 3995927"/>
              <a:gd name="connsiteY597" fmla="*/ 502919 h 1376171"/>
              <a:gd name="connsiteX598" fmla="*/ 1661160 w 3995927"/>
              <a:gd name="connsiteY598" fmla="*/ 501395 h 1376171"/>
              <a:gd name="connsiteX599" fmla="*/ 1658111 w 3995927"/>
              <a:gd name="connsiteY599" fmla="*/ 505967 h 1376171"/>
              <a:gd name="connsiteX600" fmla="*/ 1658111 w 3995927"/>
              <a:gd name="connsiteY600" fmla="*/ 504444 h 1376171"/>
              <a:gd name="connsiteX601" fmla="*/ 1658111 w 3995927"/>
              <a:gd name="connsiteY601" fmla="*/ 505967 h 1376171"/>
              <a:gd name="connsiteX602" fmla="*/ 1658111 w 3995927"/>
              <a:gd name="connsiteY602" fmla="*/ 502919 h 1376171"/>
              <a:gd name="connsiteX603" fmla="*/ 1658111 w 3995927"/>
              <a:gd name="connsiteY603" fmla="*/ 504444 h 1376171"/>
              <a:gd name="connsiteX604" fmla="*/ 1658111 w 3995927"/>
              <a:gd name="connsiteY604" fmla="*/ 501395 h 1376171"/>
              <a:gd name="connsiteX605" fmla="*/ 1658111 w 3995927"/>
              <a:gd name="connsiteY605" fmla="*/ 495300 h 1376171"/>
              <a:gd name="connsiteX606" fmla="*/ 1658111 w 3995927"/>
              <a:gd name="connsiteY606" fmla="*/ 495300 h 1376171"/>
              <a:gd name="connsiteX607" fmla="*/ 1656587 w 3995927"/>
              <a:gd name="connsiteY607" fmla="*/ 493775 h 1376171"/>
              <a:gd name="connsiteX608" fmla="*/ 1655063 w 3995927"/>
              <a:gd name="connsiteY608" fmla="*/ 484631 h 1376171"/>
              <a:gd name="connsiteX609" fmla="*/ 1738884 w 3995927"/>
              <a:gd name="connsiteY609" fmla="*/ 484631 h 1376171"/>
              <a:gd name="connsiteX610" fmla="*/ 1731263 w 3995927"/>
              <a:gd name="connsiteY610" fmla="*/ 492251 h 1376171"/>
              <a:gd name="connsiteX611" fmla="*/ 1731263 w 3995927"/>
              <a:gd name="connsiteY611" fmla="*/ 489203 h 1376171"/>
              <a:gd name="connsiteX612" fmla="*/ 1731263 w 3995927"/>
              <a:gd name="connsiteY612" fmla="*/ 475488 h 1376171"/>
              <a:gd name="connsiteX613" fmla="*/ 1744979 w 3995927"/>
              <a:gd name="connsiteY613" fmla="*/ 475488 h 1376171"/>
              <a:gd name="connsiteX614" fmla="*/ 1737360 w 3995927"/>
              <a:gd name="connsiteY614" fmla="*/ 483107 h 1376171"/>
              <a:gd name="connsiteX615" fmla="*/ 1737360 w 3995927"/>
              <a:gd name="connsiteY615" fmla="*/ 463295 h 1376171"/>
              <a:gd name="connsiteX616" fmla="*/ 1760220 w 3995927"/>
              <a:gd name="connsiteY616" fmla="*/ 463295 h 1376171"/>
              <a:gd name="connsiteX617" fmla="*/ 1752599 w 3995927"/>
              <a:gd name="connsiteY617" fmla="*/ 470915 h 1376171"/>
              <a:gd name="connsiteX618" fmla="*/ 1752599 w 3995927"/>
              <a:gd name="connsiteY618" fmla="*/ 438911 h 1376171"/>
              <a:gd name="connsiteX619" fmla="*/ 1766315 w 3995927"/>
              <a:gd name="connsiteY619" fmla="*/ 438911 h 1376171"/>
              <a:gd name="connsiteX620" fmla="*/ 1758696 w 3995927"/>
              <a:gd name="connsiteY620" fmla="*/ 446531 h 1376171"/>
              <a:gd name="connsiteX621" fmla="*/ 1758696 w 3995927"/>
              <a:gd name="connsiteY621" fmla="*/ 445007 h 1376171"/>
              <a:gd name="connsiteX622" fmla="*/ 1758696 w 3995927"/>
              <a:gd name="connsiteY622" fmla="*/ 429767 h 1376171"/>
              <a:gd name="connsiteX623" fmla="*/ 1812036 w 3995927"/>
              <a:gd name="connsiteY623" fmla="*/ 429767 h 1376171"/>
              <a:gd name="connsiteX624" fmla="*/ 1804415 w 3995927"/>
              <a:gd name="connsiteY624" fmla="*/ 438911 h 1376171"/>
              <a:gd name="connsiteX625" fmla="*/ 1804415 w 3995927"/>
              <a:gd name="connsiteY625" fmla="*/ 437388 h 1376171"/>
              <a:gd name="connsiteX626" fmla="*/ 1804415 w 3995927"/>
              <a:gd name="connsiteY626" fmla="*/ 413003 h 1376171"/>
              <a:gd name="connsiteX627" fmla="*/ 1834896 w 3995927"/>
              <a:gd name="connsiteY627" fmla="*/ 413003 h 1376171"/>
              <a:gd name="connsiteX628" fmla="*/ 1827275 w 3995927"/>
              <a:gd name="connsiteY628" fmla="*/ 422147 h 1376171"/>
              <a:gd name="connsiteX629" fmla="*/ 1827275 w 3995927"/>
              <a:gd name="connsiteY629" fmla="*/ 420623 h 1376171"/>
              <a:gd name="connsiteX630" fmla="*/ 1827275 w 3995927"/>
              <a:gd name="connsiteY630" fmla="*/ 409956 h 1376171"/>
              <a:gd name="connsiteX631" fmla="*/ 1926336 w 3995927"/>
              <a:gd name="connsiteY631" fmla="*/ 409956 h 1376171"/>
              <a:gd name="connsiteX632" fmla="*/ 1918715 w 3995927"/>
              <a:gd name="connsiteY632" fmla="*/ 417575 h 1376171"/>
              <a:gd name="connsiteX633" fmla="*/ 1918715 w 3995927"/>
              <a:gd name="connsiteY633" fmla="*/ 416051 h 1376171"/>
              <a:gd name="connsiteX634" fmla="*/ 1918715 w 3995927"/>
              <a:gd name="connsiteY634" fmla="*/ 393191 h 1376171"/>
              <a:gd name="connsiteX635" fmla="*/ 1941575 w 3995927"/>
              <a:gd name="connsiteY635" fmla="*/ 393191 h 1376171"/>
              <a:gd name="connsiteX636" fmla="*/ 1933956 w 3995927"/>
              <a:gd name="connsiteY636" fmla="*/ 400811 h 1376171"/>
              <a:gd name="connsiteX637" fmla="*/ 1933956 w 3995927"/>
              <a:gd name="connsiteY637" fmla="*/ 376427 h 1376171"/>
              <a:gd name="connsiteX638" fmla="*/ 2058923 w 3995927"/>
              <a:gd name="connsiteY638" fmla="*/ 376427 h 1376171"/>
              <a:gd name="connsiteX639" fmla="*/ 2051303 w 3995927"/>
              <a:gd name="connsiteY639" fmla="*/ 384047 h 1376171"/>
              <a:gd name="connsiteX640" fmla="*/ 2051303 w 3995927"/>
              <a:gd name="connsiteY640" fmla="*/ 368807 h 1376171"/>
              <a:gd name="connsiteX641" fmla="*/ 2077211 w 3995927"/>
              <a:gd name="connsiteY641" fmla="*/ 368807 h 1376171"/>
              <a:gd name="connsiteX642" fmla="*/ 2069591 w 3995927"/>
              <a:gd name="connsiteY642" fmla="*/ 376427 h 1376171"/>
              <a:gd name="connsiteX643" fmla="*/ 2069591 w 3995927"/>
              <a:gd name="connsiteY643" fmla="*/ 352044 h 1376171"/>
              <a:gd name="connsiteX644" fmla="*/ 2093975 w 3995927"/>
              <a:gd name="connsiteY644" fmla="*/ 352044 h 1376171"/>
              <a:gd name="connsiteX645" fmla="*/ 2084832 w 3995927"/>
              <a:gd name="connsiteY645" fmla="*/ 359663 h 1376171"/>
              <a:gd name="connsiteX646" fmla="*/ 2084832 w 3995927"/>
              <a:gd name="connsiteY646" fmla="*/ 358139 h 1376171"/>
              <a:gd name="connsiteX647" fmla="*/ 2084832 w 3995927"/>
              <a:gd name="connsiteY647" fmla="*/ 335279 h 1376171"/>
              <a:gd name="connsiteX648" fmla="*/ 2100072 w 3995927"/>
              <a:gd name="connsiteY648" fmla="*/ 335279 h 1376171"/>
              <a:gd name="connsiteX649" fmla="*/ 2090927 w 3995927"/>
              <a:gd name="connsiteY649" fmla="*/ 342900 h 1376171"/>
              <a:gd name="connsiteX650" fmla="*/ 2090927 w 3995927"/>
              <a:gd name="connsiteY650" fmla="*/ 318515 h 1376171"/>
              <a:gd name="connsiteX651" fmla="*/ 2127503 w 3995927"/>
              <a:gd name="connsiteY651" fmla="*/ 318515 h 1376171"/>
              <a:gd name="connsiteX652" fmla="*/ 2119884 w 3995927"/>
              <a:gd name="connsiteY652" fmla="*/ 326135 h 1376171"/>
              <a:gd name="connsiteX653" fmla="*/ 2119884 w 3995927"/>
              <a:gd name="connsiteY653" fmla="*/ 297179 h 1376171"/>
              <a:gd name="connsiteX654" fmla="*/ 2142744 w 3995927"/>
              <a:gd name="connsiteY654" fmla="*/ 297179 h 1376171"/>
              <a:gd name="connsiteX655" fmla="*/ 2135123 w 3995927"/>
              <a:gd name="connsiteY655" fmla="*/ 306323 h 1376171"/>
              <a:gd name="connsiteX656" fmla="*/ 2135123 w 3995927"/>
              <a:gd name="connsiteY656" fmla="*/ 304800 h 1376171"/>
              <a:gd name="connsiteX657" fmla="*/ 2135123 w 3995927"/>
              <a:gd name="connsiteY657" fmla="*/ 281939 h 1376171"/>
              <a:gd name="connsiteX658" fmla="*/ 2244851 w 3995927"/>
              <a:gd name="connsiteY658" fmla="*/ 281939 h 1376171"/>
              <a:gd name="connsiteX659" fmla="*/ 2237232 w 3995927"/>
              <a:gd name="connsiteY659" fmla="*/ 289559 h 1376171"/>
              <a:gd name="connsiteX660" fmla="*/ 2237232 w 3995927"/>
              <a:gd name="connsiteY660" fmla="*/ 288035 h 1376171"/>
              <a:gd name="connsiteX661" fmla="*/ 2237232 w 3995927"/>
              <a:gd name="connsiteY661" fmla="*/ 268223 h 1376171"/>
              <a:gd name="connsiteX662" fmla="*/ 2342387 w 3995927"/>
              <a:gd name="connsiteY662" fmla="*/ 268223 h 1376171"/>
              <a:gd name="connsiteX663" fmla="*/ 2334768 w 3995927"/>
              <a:gd name="connsiteY663" fmla="*/ 277367 h 1376171"/>
              <a:gd name="connsiteX664" fmla="*/ 2334768 w 3995927"/>
              <a:gd name="connsiteY664" fmla="*/ 275844 h 1376171"/>
              <a:gd name="connsiteX665" fmla="*/ 2334768 w 3995927"/>
              <a:gd name="connsiteY665" fmla="*/ 252983 h 1376171"/>
              <a:gd name="connsiteX666" fmla="*/ 2459736 w 3995927"/>
              <a:gd name="connsiteY666" fmla="*/ 252983 h 1376171"/>
              <a:gd name="connsiteX667" fmla="*/ 2452115 w 3995927"/>
              <a:gd name="connsiteY667" fmla="*/ 260603 h 1376171"/>
              <a:gd name="connsiteX668" fmla="*/ 2452115 w 3995927"/>
              <a:gd name="connsiteY668" fmla="*/ 231647 h 1376171"/>
              <a:gd name="connsiteX669" fmla="*/ 2561844 w 3995927"/>
              <a:gd name="connsiteY669" fmla="*/ 231647 h 1376171"/>
              <a:gd name="connsiteX670" fmla="*/ 2554223 w 3995927"/>
              <a:gd name="connsiteY670" fmla="*/ 239267 h 1376171"/>
              <a:gd name="connsiteX671" fmla="*/ 2554223 w 3995927"/>
              <a:gd name="connsiteY671" fmla="*/ 211835 h 1376171"/>
              <a:gd name="connsiteX672" fmla="*/ 2657856 w 3995927"/>
              <a:gd name="connsiteY672" fmla="*/ 211835 h 1376171"/>
              <a:gd name="connsiteX673" fmla="*/ 2650236 w 3995927"/>
              <a:gd name="connsiteY673" fmla="*/ 219455 h 1376171"/>
              <a:gd name="connsiteX674" fmla="*/ 2650236 w 3995927"/>
              <a:gd name="connsiteY674" fmla="*/ 169163 h 1376171"/>
              <a:gd name="connsiteX675" fmla="*/ 2932175 w 3995927"/>
              <a:gd name="connsiteY675" fmla="*/ 169163 h 1376171"/>
              <a:gd name="connsiteX676" fmla="*/ 2924556 w 3995927"/>
              <a:gd name="connsiteY676" fmla="*/ 178307 h 1376171"/>
              <a:gd name="connsiteX677" fmla="*/ 2924556 w 3995927"/>
              <a:gd name="connsiteY677" fmla="*/ 176783 h 1376171"/>
              <a:gd name="connsiteX678" fmla="*/ 2924556 w 3995927"/>
              <a:gd name="connsiteY678" fmla="*/ 153923 h 1376171"/>
              <a:gd name="connsiteX679" fmla="*/ 3276599 w 3995927"/>
              <a:gd name="connsiteY679" fmla="*/ 153923 h 1376171"/>
              <a:gd name="connsiteX680" fmla="*/ 3272027 w 3995927"/>
              <a:gd name="connsiteY680" fmla="*/ 155447 h 1376171"/>
              <a:gd name="connsiteX681" fmla="*/ 3272027 w 3995927"/>
              <a:gd name="connsiteY681" fmla="*/ 153923 h 1376171"/>
              <a:gd name="connsiteX682" fmla="*/ 3270503 w 3995927"/>
              <a:gd name="connsiteY682" fmla="*/ 158495 h 1376171"/>
              <a:gd name="connsiteX683" fmla="*/ 3270503 w 3995927"/>
              <a:gd name="connsiteY683" fmla="*/ 156971 h 1376171"/>
              <a:gd name="connsiteX684" fmla="*/ 3270503 w 3995927"/>
              <a:gd name="connsiteY684" fmla="*/ 158495 h 1376171"/>
              <a:gd name="connsiteX685" fmla="*/ 3270503 w 3995927"/>
              <a:gd name="connsiteY685" fmla="*/ 156971 h 1376171"/>
              <a:gd name="connsiteX686" fmla="*/ 3270503 w 3995927"/>
              <a:gd name="connsiteY686" fmla="*/ 153923 h 1376171"/>
              <a:gd name="connsiteX687" fmla="*/ 3270503 w 3995927"/>
              <a:gd name="connsiteY687" fmla="*/ 155447 h 1376171"/>
              <a:gd name="connsiteX688" fmla="*/ 3270503 w 3995927"/>
              <a:gd name="connsiteY688" fmla="*/ 149351 h 1376171"/>
              <a:gd name="connsiteX689" fmla="*/ 3270503 w 3995927"/>
              <a:gd name="connsiteY689" fmla="*/ 143255 h 1376171"/>
              <a:gd name="connsiteX690" fmla="*/ 3270503 w 3995927"/>
              <a:gd name="connsiteY690" fmla="*/ 129539 h 1376171"/>
              <a:gd name="connsiteX691" fmla="*/ 3270503 w 3995927"/>
              <a:gd name="connsiteY691" fmla="*/ 131063 h 1376171"/>
              <a:gd name="connsiteX692" fmla="*/ 3268980 w 3995927"/>
              <a:gd name="connsiteY692" fmla="*/ 128015 h 1376171"/>
              <a:gd name="connsiteX693" fmla="*/ 3268980 w 3995927"/>
              <a:gd name="connsiteY693" fmla="*/ 115823 h 1376171"/>
              <a:gd name="connsiteX694" fmla="*/ 3412236 w 3995927"/>
              <a:gd name="connsiteY694" fmla="*/ 115823 h 1376171"/>
              <a:gd name="connsiteX695" fmla="*/ 3404615 w 3995927"/>
              <a:gd name="connsiteY695" fmla="*/ 123444 h 1376171"/>
              <a:gd name="connsiteX696" fmla="*/ 3404615 w 3995927"/>
              <a:gd name="connsiteY696" fmla="*/ 89915 h 1376171"/>
              <a:gd name="connsiteX697" fmla="*/ 3404615 w 3995927"/>
              <a:gd name="connsiteY697" fmla="*/ 74675 h 1376171"/>
              <a:gd name="connsiteX698" fmla="*/ 3986784 w 3995927"/>
              <a:gd name="connsiteY698" fmla="*/ 74675 h 1376171"/>
              <a:gd name="connsiteX699" fmla="*/ 3979163 w 3995927"/>
              <a:gd name="connsiteY699" fmla="*/ 82295 h 1376171"/>
              <a:gd name="connsiteX700" fmla="*/ 3979163 w 3995927"/>
              <a:gd name="connsiteY700" fmla="*/ 80771 h 1376171"/>
              <a:gd name="connsiteX701" fmla="*/ 3979163 w 3995927"/>
              <a:gd name="connsiteY701" fmla="*/ 0 h 1376171"/>
              <a:gd name="connsiteX702" fmla="*/ 3995927 w 3995927"/>
              <a:gd name="connsiteY702" fmla="*/ 0 h 1376171"/>
              <a:gd name="connsiteX703" fmla="*/ 3995927 w 3995927"/>
              <a:gd name="connsiteY703" fmla="*/ 15239 h 13761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 ang="364">
                <a:pos x="connsiteX364" y="connsiteY364"/>
              </a:cxn>
              <a:cxn ang="365">
                <a:pos x="connsiteX365" y="connsiteY365"/>
              </a:cxn>
              <a:cxn ang="366">
                <a:pos x="connsiteX366" y="connsiteY366"/>
              </a:cxn>
              <a:cxn ang="367">
                <a:pos x="connsiteX367" y="connsiteY367"/>
              </a:cxn>
              <a:cxn ang="368">
                <a:pos x="connsiteX368" y="connsiteY368"/>
              </a:cxn>
              <a:cxn ang="369">
                <a:pos x="connsiteX369" y="connsiteY369"/>
              </a:cxn>
              <a:cxn ang="370">
                <a:pos x="connsiteX370" y="connsiteY370"/>
              </a:cxn>
              <a:cxn ang="371">
                <a:pos x="connsiteX371" y="connsiteY371"/>
              </a:cxn>
              <a:cxn ang="372">
                <a:pos x="connsiteX372" y="connsiteY372"/>
              </a:cxn>
              <a:cxn ang="373">
                <a:pos x="connsiteX373" y="connsiteY373"/>
              </a:cxn>
              <a:cxn ang="374">
                <a:pos x="connsiteX374" y="connsiteY374"/>
              </a:cxn>
              <a:cxn ang="375">
                <a:pos x="connsiteX375" y="connsiteY375"/>
              </a:cxn>
              <a:cxn ang="376">
                <a:pos x="connsiteX376" y="connsiteY376"/>
              </a:cxn>
              <a:cxn ang="377">
                <a:pos x="connsiteX377" y="connsiteY377"/>
              </a:cxn>
              <a:cxn ang="378">
                <a:pos x="connsiteX378" y="connsiteY378"/>
              </a:cxn>
              <a:cxn ang="379">
                <a:pos x="connsiteX379" y="connsiteY379"/>
              </a:cxn>
              <a:cxn ang="380">
                <a:pos x="connsiteX380" y="connsiteY380"/>
              </a:cxn>
              <a:cxn ang="381">
                <a:pos x="connsiteX381" y="connsiteY381"/>
              </a:cxn>
              <a:cxn ang="382">
                <a:pos x="connsiteX382" y="connsiteY382"/>
              </a:cxn>
              <a:cxn ang="383">
                <a:pos x="connsiteX383" y="connsiteY383"/>
              </a:cxn>
              <a:cxn ang="384">
                <a:pos x="connsiteX384" y="connsiteY384"/>
              </a:cxn>
              <a:cxn ang="385">
                <a:pos x="connsiteX385" y="connsiteY385"/>
              </a:cxn>
              <a:cxn ang="386">
                <a:pos x="connsiteX386" y="connsiteY386"/>
              </a:cxn>
              <a:cxn ang="387">
                <a:pos x="connsiteX387" y="connsiteY387"/>
              </a:cxn>
              <a:cxn ang="388">
                <a:pos x="connsiteX388" y="connsiteY388"/>
              </a:cxn>
              <a:cxn ang="389">
                <a:pos x="connsiteX389" y="connsiteY389"/>
              </a:cxn>
              <a:cxn ang="390">
                <a:pos x="connsiteX390" y="connsiteY390"/>
              </a:cxn>
              <a:cxn ang="391">
                <a:pos x="connsiteX391" y="connsiteY391"/>
              </a:cxn>
              <a:cxn ang="392">
                <a:pos x="connsiteX392" y="connsiteY392"/>
              </a:cxn>
              <a:cxn ang="393">
                <a:pos x="connsiteX393" y="connsiteY393"/>
              </a:cxn>
              <a:cxn ang="394">
                <a:pos x="connsiteX394" y="connsiteY394"/>
              </a:cxn>
              <a:cxn ang="395">
                <a:pos x="connsiteX395" y="connsiteY395"/>
              </a:cxn>
              <a:cxn ang="396">
                <a:pos x="connsiteX396" y="connsiteY396"/>
              </a:cxn>
              <a:cxn ang="397">
                <a:pos x="connsiteX397" y="connsiteY397"/>
              </a:cxn>
              <a:cxn ang="398">
                <a:pos x="connsiteX398" y="connsiteY398"/>
              </a:cxn>
              <a:cxn ang="399">
                <a:pos x="connsiteX399" y="connsiteY399"/>
              </a:cxn>
              <a:cxn ang="400">
                <a:pos x="connsiteX400" y="connsiteY400"/>
              </a:cxn>
              <a:cxn ang="401">
                <a:pos x="connsiteX401" y="connsiteY401"/>
              </a:cxn>
              <a:cxn ang="402">
                <a:pos x="connsiteX402" y="connsiteY402"/>
              </a:cxn>
              <a:cxn ang="403">
                <a:pos x="connsiteX403" y="connsiteY403"/>
              </a:cxn>
              <a:cxn ang="404">
                <a:pos x="connsiteX404" y="connsiteY404"/>
              </a:cxn>
              <a:cxn ang="405">
                <a:pos x="connsiteX405" y="connsiteY405"/>
              </a:cxn>
              <a:cxn ang="406">
                <a:pos x="connsiteX406" y="connsiteY406"/>
              </a:cxn>
              <a:cxn ang="407">
                <a:pos x="connsiteX407" y="connsiteY407"/>
              </a:cxn>
              <a:cxn ang="408">
                <a:pos x="connsiteX408" y="connsiteY408"/>
              </a:cxn>
              <a:cxn ang="409">
                <a:pos x="connsiteX409" y="connsiteY409"/>
              </a:cxn>
              <a:cxn ang="410">
                <a:pos x="connsiteX410" y="connsiteY410"/>
              </a:cxn>
              <a:cxn ang="411">
                <a:pos x="connsiteX411" y="connsiteY411"/>
              </a:cxn>
              <a:cxn ang="412">
                <a:pos x="connsiteX412" y="connsiteY412"/>
              </a:cxn>
              <a:cxn ang="413">
                <a:pos x="connsiteX413" y="connsiteY413"/>
              </a:cxn>
              <a:cxn ang="414">
                <a:pos x="connsiteX414" y="connsiteY414"/>
              </a:cxn>
              <a:cxn ang="415">
                <a:pos x="connsiteX415" y="connsiteY415"/>
              </a:cxn>
              <a:cxn ang="416">
                <a:pos x="connsiteX416" y="connsiteY416"/>
              </a:cxn>
              <a:cxn ang="417">
                <a:pos x="connsiteX417" y="connsiteY417"/>
              </a:cxn>
              <a:cxn ang="418">
                <a:pos x="connsiteX418" y="connsiteY418"/>
              </a:cxn>
              <a:cxn ang="419">
                <a:pos x="connsiteX419" y="connsiteY419"/>
              </a:cxn>
              <a:cxn ang="420">
                <a:pos x="connsiteX420" y="connsiteY420"/>
              </a:cxn>
              <a:cxn ang="421">
                <a:pos x="connsiteX421" y="connsiteY421"/>
              </a:cxn>
              <a:cxn ang="422">
                <a:pos x="connsiteX422" y="connsiteY422"/>
              </a:cxn>
              <a:cxn ang="423">
                <a:pos x="connsiteX423" y="connsiteY423"/>
              </a:cxn>
              <a:cxn ang="424">
                <a:pos x="connsiteX424" y="connsiteY424"/>
              </a:cxn>
              <a:cxn ang="425">
                <a:pos x="connsiteX425" y="connsiteY425"/>
              </a:cxn>
              <a:cxn ang="426">
                <a:pos x="connsiteX426" y="connsiteY426"/>
              </a:cxn>
              <a:cxn ang="427">
                <a:pos x="connsiteX427" y="connsiteY427"/>
              </a:cxn>
              <a:cxn ang="428">
                <a:pos x="connsiteX428" y="connsiteY428"/>
              </a:cxn>
              <a:cxn ang="429">
                <a:pos x="connsiteX429" y="connsiteY429"/>
              </a:cxn>
              <a:cxn ang="430">
                <a:pos x="connsiteX430" y="connsiteY430"/>
              </a:cxn>
              <a:cxn ang="431">
                <a:pos x="connsiteX431" y="connsiteY431"/>
              </a:cxn>
              <a:cxn ang="432">
                <a:pos x="connsiteX432" y="connsiteY432"/>
              </a:cxn>
              <a:cxn ang="433">
                <a:pos x="connsiteX433" y="connsiteY433"/>
              </a:cxn>
              <a:cxn ang="434">
                <a:pos x="connsiteX434" y="connsiteY434"/>
              </a:cxn>
              <a:cxn ang="435">
                <a:pos x="connsiteX435" y="connsiteY435"/>
              </a:cxn>
              <a:cxn ang="436">
                <a:pos x="connsiteX436" y="connsiteY436"/>
              </a:cxn>
              <a:cxn ang="437">
                <a:pos x="connsiteX437" y="connsiteY437"/>
              </a:cxn>
              <a:cxn ang="438">
                <a:pos x="connsiteX438" y="connsiteY438"/>
              </a:cxn>
              <a:cxn ang="439">
                <a:pos x="connsiteX439" y="connsiteY439"/>
              </a:cxn>
              <a:cxn ang="440">
                <a:pos x="connsiteX440" y="connsiteY440"/>
              </a:cxn>
              <a:cxn ang="441">
                <a:pos x="connsiteX441" y="connsiteY441"/>
              </a:cxn>
              <a:cxn ang="442">
                <a:pos x="connsiteX442" y="connsiteY442"/>
              </a:cxn>
              <a:cxn ang="443">
                <a:pos x="connsiteX443" y="connsiteY443"/>
              </a:cxn>
              <a:cxn ang="444">
                <a:pos x="connsiteX444" y="connsiteY444"/>
              </a:cxn>
              <a:cxn ang="445">
                <a:pos x="connsiteX445" y="connsiteY445"/>
              </a:cxn>
              <a:cxn ang="446">
                <a:pos x="connsiteX446" y="connsiteY446"/>
              </a:cxn>
              <a:cxn ang="447">
                <a:pos x="connsiteX447" y="connsiteY447"/>
              </a:cxn>
              <a:cxn ang="448">
                <a:pos x="connsiteX448" y="connsiteY448"/>
              </a:cxn>
              <a:cxn ang="449">
                <a:pos x="connsiteX449" y="connsiteY449"/>
              </a:cxn>
              <a:cxn ang="450">
                <a:pos x="connsiteX450" y="connsiteY450"/>
              </a:cxn>
              <a:cxn ang="451">
                <a:pos x="connsiteX451" y="connsiteY451"/>
              </a:cxn>
              <a:cxn ang="452">
                <a:pos x="connsiteX452" y="connsiteY452"/>
              </a:cxn>
              <a:cxn ang="453">
                <a:pos x="connsiteX453" y="connsiteY453"/>
              </a:cxn>
              <a:cxn ang="454">
                <a:pos x="connsiteX454" y="connsiteY454"/>
              </a:cxn>
              <a:cxn ang="455">
                <a:pos x="connsiteX455" y="connsiteY455"/>
              </a:cxn>
              <a:cxn ang="456">
                <a:pos x="connsiteX456" y="connsiteY456"/>
              </a:cxn>
              <a:cxn ang="457">
                <a:pos x="connsiteX457" y="connsiteY457"/>
              </a:cxn>
              <a:cxn ang="458">
                <a:pos x="connsiteX458" y="connsiteY458"/>
              </a:cxn>
              <a:cxn ang="459">
                <a:pos x="connsiteX459" y="connsiteY459"/>
              </a:cxn>
              <a:cxn ang="460">
                <a:pos x="connsiteX460" y="connsiteY460"/>
              </a:cxn>
              <a:cxn ang="461">
                <a:pos x="connsiteX461" y="connsiteY461"/>
              </a:cxn>
              <a:cxn ang="462">
                <a:pos x="connsiteX462" y="connsiteY462"/>
              </a:cxn>
              <a:cxn ang="463">
                <a:pos x="connsiteX463" y="connsiteY463"/>
              </a:cxn>
              <a:cxn ang="464">
                <a:pos x="connsiteX464" y="connsiteY464"/>
              </a:cxn>
              <a:cxn ang="465">
                <a:pos x="connsiteX465" y="connsiteY465"/>
              </a:cxn>
              <a:cxn ang="466">
                <a:pos x="connsiteX466" y="connsiteY466"/>
              </a:cxn>
              <a:cxn ang="467">
                <a:pos x="connsiteX467" y="connsiteY467"/>
              </a:cxn>
              <a:cxn ang="468">
                <a:pos x="connsiteX468" y="connsiteY468"/>
              </a:cxn>
              <a:cxn ang="469">
                <a:pos x="connsiteX469" y="connsiteY469"/>
              </a:cxn>
              <a:cxn ang="470">
                <a:pos x="connsiteX470" y="connsiteY470"/>
              </a:cxn>
              <a:cxn ang="471">
                <a:pos x="connsiteX471" y="connsiteY471"/>
              </a:cxn>
              <a:cxn ang="472">
                <a:pos x="connsiteX472" y="connsiteY472"/>
              </a:cxn>
              <a:cxn ang="473">
                <a:pos x="connsiteX473" y="connsiteY473"/>
              </a:cxn>
              <a:cxn ang="474">
                <a:pos x="connsiteX474" y="connsiteY474"/>
              </a:cxn>
              <a:cxn ang="475">
                <a:pos x="connsiteX475" y="connsiteY475"/>
              </a:cxn>
              <a:cxn ang="476">
                <a:pos x="connsiteX476" y="connsiteY476"/>
              </a:cxn>
              <a:cxn ang="477">
                <a:pos x="connsiteX477" y="connsiteY477"/>
              </a:cxn>
              <a:cxn ang="478">
                <a:pos x="connsiteX478" y="connsiteY478"/>
              </a:cxn>
              <a:cxn ang="479">
                <a:pos x="connsiteX479" y="connsiteY479"/>
              </a:cxn>
              <a:cxn ang="480">
                <a:pos x="connsiteX480" y="connsiteY480"/>
              </a:cxn>
              <a:cxn ang="481">
                <a:pos x="connsiteX481" y="connsiteY481"/>
              </a:cxn>
              <a:cxn ang="482">
                <a:pos x="connsiteX482" y="connsiteY482"/>
              </a:cxn>
              <a:cxn ang="483">
                <a:pos x="connsiteX483" y="connsiteY483"/>
              </a:cxn>
              <a:cxn ang="484">
                <a:pos x="connsiteX484" y="connsiteY484"/>
              </a:cxn>
              <a:cxn ang="485">
                <a:pos x="connsiteX485" y="connsiteY485"/>
              </a:cxn>
              <a:cxn ang="486">
                <a:pos x="connsiteX486" y="connsiteY486"/>
              </a:cxn>
              <a:cxn ang="487">
                <a:pos x="connsiteX487" y="connsiteY487"/>
              </a:cxn>
              <a:cxn ang="488">
                <a:pos x="connsiteX488" y="connsiteY488"/>
              </a:cxn>
              <a:cxn ang="489">
                <a:pos x="connsiteX489" y="connsiteY489"/>
              </a:cxn>
              <a:cxn ang="490">
                <a:pos x="connsiteX490" y="connsiteY490"/>
              </a:cxn>
              <a:cxn ang="491">
                <a:pos x="connsiteX491" y="connsiteY491"/>
              </a:cxn>
              <a:cxn ang="492">
                <a:pos x="connsiteX492" y="connsiteY492"/>
              </a:cxn>
              <a:cxn ang="493">
                <a:pos x="connsiteX493" y="connsiteY493"/>
              </a:cxn>
              <a:cxn ang="494">
                <a:pos x="connsiteX494" y="connsiteY494"/>
              </a:cxn>
              <a:cxn ang="495">
                <a:pos x="connsiteX495" y="connsiteY495"/>
              </a:cxn>
              <a:cxn ang="496">
                <a:pos x="connsiteX496" y="connsiteY496"/>
              </a:cxn>
              <a:cxn ang="497">
                <a:pos x="connsiteX497" y="connsiteY497"/>
              </a:cxn>
              <a:cxn ang="498">
                <a:pos x="connsiteX498" y="connsiteY498"/>
              </a:cxn>
              <a:cxn ang="499">
                <a:pos x="connsiteX499" y="connsiteY499"/>
              </a:cxn>
              <a:cxn ang="500">
                <a:pos x="connsiteX500" y="connsiteY500"/>
              </a:cxn>
              <a:cxn ang="501">
                <a:pos x="connsiteX501" y="connsiteY501"/>
              </a:cxn>
              <a:cxn ang="502">
                <a:pos x="connsiteX502" y="connsiteY502"/>
              </a:cxn>
              <a:cxn ang="503">
                <a:pos x="connsiteX503" y="connsiteY503"/>
              </a:cxn>
              <a:cxn ang="504">
                <a:pos x="connsiteX504" y="connsiteY504"/>
              </a:cxn>
              <a:cxn ang="505">
                <a:pos x="connsiteX505" y="connsiteY505"/>
              </a:cxn>
              <a:cxn ang="506">
                <a:pos x="connsiteX506" y="connsiteY506"/>
              </a:cxn>
              <a:cxn ang="507">
                <a:pos x="connsiteX507" y="connsiteY507"/>
              </a:cxn>
              <a:cxn ang="508">
                <a:pos x="connsiteX508" y="connsiteY508"/>
              </a:cxn>
              <a:cxn ang="509">
                <a:pos x="connsiteX509" y="connsiteY509"/>
              </a:cxn>
              <a:cxn ang="510">
                <a:pos x="connsiteX510" y="connsiteY510"/>
              </a:cxn>
              <a:cxn ang="511">
                <a:pos x="connsiteX511" y="connsiteY511"/>
              </a:cxn>
              <a:cxn ang="512">
                <a:pos x="connsiteX512" y="connsiteY512"/>
              </a:cxn>
              <a:cxn ang="513">
                <a:pos x="connsiteX513" y="connsiteY513"/>
              </a:cxn>
              <a:cxn ang="514">
                <a:pos x="connsiteX514" y="connsiteY514"/>
              </a:cxn>
              <a:cxn ang="515">
                <a:pos x="connsiteX515" y="connsiteY515"/>
              </a:cxn>
              <a:cxn ang="516">
                <a:pos x="connsiteX516" y="connsiteY516"/>
              </a:cxn>
              <a:cxn ang="517">
                <a:pos x="connsiteX517" y="connsiteY517"/>
              </a:cxn>
              <a:cxn ang="518">
                <a:pos x="connsiteX518" y="connsiteY518"/>
              </a:cxn>
              <a:cxn ang="519">
                <a:pos x="connsiteX519" y="connsiteY519"/>
              </a:cxn>
              <a:cxn ang="520">
                <a:pos x="connsiteX520" y="connsiteY520"/>
              </a:cxn>
              <a:cxn ang="521">
                <a:pos x="connsiteX521" y="connsiteY521"/>
              </a:cxn>
              <a:cxn ang="522">
                <a:pos x="connsiteX522" y="connsiteY522"/>
              </a:cxn>
              <a:cxn ang="523">
                <a:pos x="connsiteX523" y="connsiteY523"/>
              </a:cxn>
              <a:cxn ang="524">
                <a:pos x="connsiteX524" y="connsiteY524"/>
              </a:cxn>
              <a:cxn ang="525">
                <a:pos x="connsiteX525" y="connsiteY525"/>
              </a:cxn>
              <a:cxn ang="526">
                <a:pos x="connsiteX526" y="connsiteY526"/>
              </a:cxn>
              <a:cxn ang="527">
                <a:pos x="connsiteX527" y="connsiteY527"/>
              </a:cxn>
              <a:cxn ang="528">
                <a:pos x="connsiteX528" y="connsiteY528"/>
              </a:cxn>
              <a:cxn ang="529">
                <a:pos x="connsiteX529" y="connsiteY529"/>
              </a:cxn>
              <a:cxn ang="530">
                <a:pos x="connsiteX530" y="connsiteY530"/>
              </a:cxn>
              <a:cxn ang="531">
                <a:pos x="connsiteX531" y="connsiteY531"/>
              </a:cxn>
              <a:cxn ang="532">
                <a:pos x="connsiteX532" y="connsiteY532"/>
              </a:cxn>
              <a:cxn ang="533">
                <a:pos x="connsiteX533" y="connsiteY533"/>
              </a:cxn>
              <a:cxn ang="534">
                <a:pos x="connsiteX534" y="connsiteY534"/>
              </a:cxn>
              <a:cxn ang="535">
                <a:pos x="connsiteX535" y="connsiteY535"/>
              </a:cxn>
              <a:cxn ang="536">
                <a:pos x="connsiteX536" y="connsiteY536"/>
              </a:cxn>
              <a:cxn ang="537">
                <a:pos x="connsiteX537" y="connsiteY537"/>
              </a:cxn>
              <a:cxn ang="538">
                <a:pos x="connsiteX538" y="connsiteY538"/>
              </a:cxn>
              <a:cxn ang="539">
                <a:pos x="connsiteX539" y="connsiteY539"/>
              </a:cxn>
              <a:cxn ang="540">
                <a:pos x="connsiteX540" y="connsiteY540"/>
              </a:cxn>
              <a:cxn ang="541">
                <a:pos x="connsiteX541" y="connsiteY541"/>
              </a:cxn>
              <a:cxn ang="542">
                <a:pos x="connsiteX542" y="connsiteY542"/>
              </a:cxn>
              <a:cxn ang="543">
                <a:pos x="connsiteX543" y="connsiteY543"/>
              </a:cxn>
              <a:cxn ang="544">
                <a:pos x="connsiteX544" y="connsiteY544"/>
              </a:cxn>
              <a:cxn ang="545">
                <a:pos x="connsiteX545" y="connsiteY545"/>
              </a:cxn>
              <a:cxn ang="546">
                <a:pos x="connsiteX546" y="connsiteY546"/>
              </a:cxn>
              <a:cxn ang="547">
                <a:pos x="connsiteX547" y="connsiteY547"/>
              </a:cxn>
              <a:cxn ang="548">
                <a:pos x="connsiteX548" y="connsiteY548"/>
              </a:cxn>
              <a:cxn ang="549">
                <a:pos x="connsiteX549" y="connsiteY549"/>
              </a:cxn>
              <a:cxn ang="550">
                <a:pos x="connsiteX550" y="connsiteY550"/>
              </a:cxn>
              <a:cxn ang="551">
                <a:pos x="connsiteX551" y="connsiteY551"/>
              </a:cxn>
              <a:cxn ang="552">
                <a:pos x="connsiteX552" y="connsiteY552"/>
              </a:cxn>
              <a:cxn ang="553">
                <a:pos x="connsiteX553" y="connsiteY553"/>
              </a:cxn>
              <a:cxn ang="554">
                <a:pos x="connsiteX554" y="connsiteY554"/>
              </a:cxn>
              <a:cxn ang="555">
                <a:pos x="connsiteX555" y="connsiteY555"/>
              </a:cxn>
              <a:cxn ang="556">
                <a:pos x="connsiteX556" y="connsiteY556"/>
              </a:cxn>
              <a:cxn ang="557">
                <a:pos x="connsiteX557" y="connsiteY557"/>
              </a:cxn>
              <a:cxn ang="558">
                <a:pos x="connsiteX558" y="connsiteY558"/>
              </a:cxn>
              <a:cxn ang="559">
                <a:pos x="connsiteX559" y="connsiteY559"/>
              </a:cxn>
              <a:cxn ang="560">
                <a:pos x="connsiteX560" y="connsiteY560"/>
              </a:cxn>
              <a:cxn ang="561">
                <a:pos x="connsiteX561" y="connsiteY561"/>
              </a:cxn>
              <a:cxn ang="562">
                <a:pos x="connsiteX562" y="connsiteY562"/>
              </a:cxn>
              <a:cxn ang="563">
                <a:pos x="connsiteX563" y="connsiteY563"/>
              </a:cxn>
              <a:cxn ang="564">
                <a:pos x="connsiteX564" y="connsiteY564"/>
              </a:cxn>
              <a:cxn ang="565">
                <a:pos x="connsiteX565" y="connsiteY565"/>
              </a:cxn>
              <a:cxn ang="566">
                <a:pos x="connsiteX566" y="connsiteY566"/>
              </a:cxn>
              <a:cxn ang="567">
                <a:pos x="connsiteX567" y="connsiteY567"/>
              </a:cxn>
              <a:cxn ang="568">
                <a:pos x="connsiteX568" y="connsiteY568"/>
              </a:cxn>
              <a:cxn ang="569">
                <a:pos x="connsiteX569" y="connsiteY569"/>
              </a:cxn>
              <a:cxn ang="570">
                <a:pos x="connsiteX570" y="connsiteY570"/>
              </a:cxn>
              <a:cxn ang="571">
                <a:pos x="connsiteX571" y="connsiteY571"/>
              </a:cxn>
              <a:cxn ang="572">
                <a:pos x="connsiteX572" y="connsiteY572"/>
              </a:cxn>
              <a:cxn ang="573">
                <a:pos x="connsiteX573" y="connsiteY573"/>
              </a:cxn>
              <a:cxn ang="574">
                <a:pos x="connsiteX574" y="connsiteY574"/>
              </a:cxn>
              <a:cxn ang="575">
                <a:pos x="connsiteX575" y="connsiteY575"/>
              </a:cxn>
              <a:cxn ang="576">
                <a:pos x="connsiteX576" y="connsiteY576"/>
              </a:cxn>
              <a:cxn ang="577">
                <a:pos x="connsiteX577" y="connsiteY577"/>
              </a:cxn>
              <a:cxn ang="578">
                <a:pos x="connsiteX578" y="connsiteY578"/>
              </a:cxn>
              <a:cxn ang="579">
                <a:pos x="connsiteX579" y="connsiteY579"/>
              </a:cxn>
              <a:cxn ang="580">
                <a:pos x="connsiteX580" y="connsiteY580"/>
              </a:cxn>
              <a:cxn ang="581">
                <a:pos x="connsiteX581" y="connsiteY581"/>
              </a:cxn>
              <a:cxn ang="582">
                <a:pos x="connsiteX582" y="connsiteY582"/>
              </a:cxn>
              <a:cxn ang="583">
                <a:pos x="connsiteX583" y="connsiteY583"/>
              </a:cxn>
              <a:cxn ang="584">
                <a:pos x="connsiteX584" y="connsiteY584"/>
              </a:cxn>
              <a:cxn ang="585">
                <a:pos x="connsiteX585" y="connsiteY585"/>
              </a:cxn>
              <a:cxn ang="586">
                <a:pos x="connsiteX586" y="connsiteY586"/>
              </a:cxn>
              <a:cxn ang="587">
                <a:pos x="connsiteX587" y="connsiteY587"/>
              </a:cxn>
              <a:cxn ang="588">
                <a:pos x="connsiteX588" y="connsiteY588"/>
              </a:cxn>
              <a:cxn ang="589">
                <a:pos x="connsiteX589" y="connsiteY589"/>
              </a:cxn>
              <a:cxn ang="590">
                <a:pos x="connsiteX590" y="connsiteY590"/>
              </a:cxn>
              <a:cxn ang="591">
                <a:pos x="connsiteX591" y="connsiteY591"/>
              </a:cxn>
              <a:cxn ang="592">
                <a:pos x="connsiteX592" y="connsiteY592"/>
              </a:cxn>
              <a:cxn ang="593">
                <a:pos x="connsiteX593" y="connsiteY593"/>
              </a:cxn>
              <a:cxn ang="594">
                <a:pos x="connsiteX594" y="connsiteY594"/>
              </a:cxn>
              <a:cxn ang="595">
                <a:pos x="connsiteX595" y="connsiteY595"/>
              </a:cxn>
              <a:cxn ang="596">
                <a:pos x="connsiteX596" y="connsiteY596"/>
              </a:cxn>
              <a:cxn ang="597">
                <a:pos x="connsiteX597" y="connsiteY597"/>
              </a:cxn>
              <a:cxn ang="598">
                <a:pos x="connsiteX598" y="connsiteY598"/>
              </a:cxn>
              <a:cxn ang="599">
                <a:pos x="connsiteX599" y="connsiteY599"/>
              </a:cxn>
              <a:cxn ang="600">
                <a:pos x="connsiteX600" y="connsiteY600"/>
              </a:cxn>
              <a:cxn ang="601">
                <a:pos x="connsiteX601" y="connsiteY601"/>
              </a:cxn>
              <a:cxn ang="602">
                <a:pos x="connsiteX602" y="connsiteY602"/>
              </a:cxn>
              <a:cxn ang="603">
                <a:pos x="connsiteX603" y="connsiteY603"/>
              </a:cxn>
              <a:cxn ang="604">
                <a:pos x="connsiteX604" y="connsiteY604"/>
              </a:cxn>
              <a:cxn ang="605">
                <a:pos x="connsiteX605" y="connsiteY605"/>
              </a:cxn>
              <a:cxn ang="606">
                <a:pos x="connsiteX606" y="connsiteY606"/>
              </a:cxn>
              <a:cxn ang="607">
                <a:pos x="connsiteX607" y="connsiteY607"/>
              </a:cxn>
              <a:cxn ang="608">
                <a:pos x="connsiteX608" y="connsiteY608"/>
              </a:cxn>
              <a:cxn ang="609">
                <a:pos x="connsiteX609" y="connsiteY609"/>
              </a:cxn>
              <a:cxn ang="610">
                <a:pos x="connsiteX610" y="connsiteY610"/>
              </a:cxn>
              <a:cxn ang="611">
                <a:pos x="connsiteX611" y="connsiteY611"/>
              </a:cxn>
              <a:cxn ang="612">
                <a:pos x="connsiteX612" y="connsiteY612"/>
              </a:cxn>
              <a:cxn ang="613">
                <a:pos x="connsiteX613" y="connsiteY613"/>
              </a:cxn>
              <a:cxn ang="614">
                <a:pos x="connsiteX614" y="connsiteY614"/>
              </a:cxn>
              <a:cxn ang="615">
                <a:pos x="connsiteX615" y="connsiteY615"/>
              </a:cxn>
              <a:cxn ang="616">
                <a:pos x="connsiteX616" y="connsiteY616"/>
              </a:cxn>
              <a:cxn ang="617">
                <a:pos x="connsiteX617" y="connsiteY617"/>
              </a:cxn>
              <a:cxn ang="618">
                <a:pos x="connsiteX618" y="connsiteY618"/>
              </a:cxn>
              <a:cxn ang="619">
                <a:pos x="connsiteX619" y="connsiteY619"/>
              </a:cxn>
              <a:cxn ang="620">
                <a:pos x="connsiteX620" y="connsiteY620"/>
              </a:cxn>
              <a:cxn ang="621">
                <a:pos x="connsiteX621" y="connsiteY621"/>
              </a:cxn>
              <a:cxn ang="622">
                <a:pos x="connsiteX622" y="connsiteY622"/>
              </a:cxn>
              <a:cxn ang="623">
                <a:pos x="connsiteX623" y="connsiteY623"/>
              </a:cxn>
              <a:cxn ang="624">
                <a:pos x="connsiteX624" y="connsiteY624"/>
              </a:cxn>
              <a:cxn ang="625">
                <a:pos x="connsiteX625" y="connsiteY625"/>
              </a:cxn>
              <a:cxn ang="626">
                <a:pos x="connsiteX626" y="connsiteY626"/>
              </a:cxn>
              <a:cxn ang="627">
                <a:pos x="connsiteX627" y="connsiteY627"/>
              </a:cxn>
              <a:cxn ang="628">
                <a:pos x="connsiteX628" y="connsiteY628"/>
              </a:cxn>
              <a:cxn ang="629">
                <a:pos x="connsiteX629" y="connsiteY629"/>
              </a:cxn>
              <a:cxn ang="630">
                <a:pos x="connsiteX630" y="connsiteY630"/>
              </a:cxn>
              <a:cxn ang="631">
                <a:pos x="connsiteX631" y="connsiteY631"/>
              </a:cxn>
              <a:cxn ang="632">
                <a:pos x="connsiteX632" y="connsiteY632"/>
              </a:cxn>
              <a:cxn ang="633">
                <a:pos x="connsiteX633" y="connsiteY633"/>
              </a:cxn>
              <a:cxn ang="634">
                <a:pos x="connsiteX634" y="connsiteY634"/>
              </a:cxn>
              <a:cxn ang="635">
                <a:pos x="connsiteX635" y="connsiteY635"/>
              </a:cxn>
              <a:cxn ang="636">
                <a:pos x="connsiteX636" y="connsiteY636"/>
              </a:cxn>
              <a:cxn ang="637">
                <a:pos x="connsiteX637" y="connsiteY637"/>
              </a:cxn>
              <a:cxn ang="638">
                <a:pos x="connsiteX638" y="connsiteY638"/>
              </a:cxn>
              <a:cxn ang="639">
                <a:pos x="connsiteX639" y="connsiteY639"/>
              </a:cxn>
              <a:cxn ang="640">
                <a:pos x="connsiteX640" y="connsiteY640"/>
              </a:cxn>
              <a:cxn ang="641">
                <a:pos x="connsiteX641" y="connsiteY641"/>
              </a:cxn>
              <a:cxn ang="642">
                <a:pos x="connsiteX642" y="connsiteY642"/>
              </a:cxn>
              <a:cxn ang="643">
                <a:pos x="connsiteX643" y="connsiteY643"/>
              </a:cxn>
              <a:cxn ang="644">
                <a:pos x="connsiteX644" y="connsiteY644"/>
              </a:cxn>
              <a:cxn ang="645">
                <a:pos x="connsiteX645" y="connsiteY645"/>
              </a:cxn>
              <a:cxn ang="646">
                <a:pos x="connsiteX646" y="connsiteY646"/>
              </a:cxn>
              <a:cxn ang="647">
                <a:pos x="connsiteX647" y="connsiteY647"/>
              </a:cxn>
              <a:cxn ang="648">
                <a:pos x="connsiteX648" y="connsiteY648"/>
              </a:cxn>
              <a:cxn ang="649">
                <a:pos x="connsiteX649" y="connsiteY649"/>
              </a:cxn>
              <a:cxn ang="650">
                <a:pos x="connsiteX650" y="connsiteY650"/>
              </a:cxn>
              <a:cxn ang="651">
                <a:pos x="connsiteX651" y="connsiteY651"/>
              </a:cxn>
              <a:cxn ang="652">
                <a:pos x="connsiteX652" y="connsiteY652"/>
              </a:cxn>
              <a:cxn ang="653">
                <a:pos x="connsiteX653" y="connsiteY653"/>
              </a:cxn>
              <a:cxn ang="654">
                <a:pos x="connsiteX654" y="connsiteY654"/>
              </a:cxn>
              <a:cxn ang="655">
                <a:pos x="connsiteX655" y="connsiteY655"/>
              </a:cxn>
              <a:cxn ang="656">
                <a:pos x="connsiteX656" y="connsiteY656"/>
              </a:cxn>
              <a:cxn ang="657">
                <a:pos x="connsiteX657" y="connsiteY657"/>
              </a:cxn>
              <a:cxn ang="658">
                <a:pos x="connsiteX658" y="connsiteY658"/>
              </a:cxn>
              <a:cxn ang="659">
                <a:pos x="connsiteX659" y="connsiteY659"/>
              </a:cxn>
              <a:cxn ang="660">
                <a:pos x="connsiteX660" y="connsiteY660"/>
              </a:cxn>
              <a:cxn ang="661">
                <a:pos x="connsiteX661" y="connsiteY661"/>
              </a:cxn>
              <a:cxn ang="662">
                <a:pos x="connsiteX662" y="connsiteY662"/>
              </a:cxn>
              <a:cxn ang="663">
                <a:pos x="connsiteX663" y="connsiteY663"/>
              </a:cxn>
              <a:cxn ang="664">
                <a:pos x="connsiteX664" y="connsiteY664"/>
              </a:cxn>
              <a:cxn ang="665">
                <a:pos x="connsiteX665" y="connsiteY665"/>
              </a:cxn>
              <a:cxn ang="666">
                <a:pos x="connsiteX666" y="connsiteY666"/>
              </a:cxn>
              <a:cxn ang="667">
                <a:pos x="connsiteX667" y="connsiteY667"/>
              </a:cxn>
              <a:cxn ang="668">
                <a:pos x="connsiteX668" y="connsiteY668"/>
              </a:cxn>
              <a:cxn ang="669">
                <a:pos x="connsiteX669" y="connsiteY669"/>
              </a:cxn>
              <a:cxn ang="670">
                <a:pos x="connsiteX670" y="connsiteY670"/>
              </a:cxn>
              <a:cxn ang="671">
                <a:pos x="connsiteX671" y="connsiteY671"/>
              </a:cxn>
              <a:cxn ang="672">
                <a:pos x="connsiteX672" y="connsiteY672"/>
              </a:cxn>
              <a:cxn ang="673">
                <a:pos x="connsiteX673" y="connsiteY673"/>
              </a:cxn>
              <a:cxn ang="674">
                <a:pos x="connsiteX674" y="connsiteY674"/>
              </a:cxn>
              <a:cxn ang="675">
                <a:pos x="connsiteX675" y="connsiteY675"/>
              </a:cxn>
              <a:cxn ang="676">
                <a:pos x="connsiteX676" y="connsiteY676"/>
              </a:cxn>
              <a:cxn ang="677">
                <a:pos x="connsiteX677" y="connsiteY677"/>
              </a:cxn>
              <a:cxn ang="678">
                <a:pos x="connsiteX678" y="connsiteY678"/>
              </a:cxn>
              <a:cxn ang="679">
                <a:pos x="connsiteX679" y="connsiteY679"/>
              </a:cxn>
              <a:cxn ang="680">
                <a:pos x="connsiteX680" y="connsiteY680"/>
              </a:cxn>
              <a:cxn ang="681">
                <a:pos x="connsiteX681" y="connsiteY681"/>
              </a:cxn>
              <a:cxn ang="682">
                <a:pos x="connsiteX682" y="connsiteY682"/>
              </a:cxn>
              <a:cxn ang="683">
                <a:pos x="connsiteX683" y="connsiteY683"/>
              </a:cxn>
              <a:cxn ang="684">
                <a:pos x="connsiteX684" y="connsiteY684"/>
              </a:cxn>
              <a:cxn ang="685">
                <a:pos x="connsiteX685" y="connsiteY685"/>
              </a:cxn>
              <a:cxn ang="686">
                <a:pos x="connsiteX686" y="connsiteY686"/>
              </a:cxn>
              <a:cxn ang="687">
                <a:pos x="connsiteX687" y="connsiteY687"/>
              </a:cxn>
              <a:cxn ang="688">
                <a:pos x="connsiteX688" y="connsiteY688"/>
              </a:cxn>
              <a:cxn ang="689">
                <a:pos x="connsiteX689" y="connsiteY689"/>
              </a:cxn>
              <a:cxn ang="690">
                <a:pos x="connsiteX690" y="connsiteY690"/>
              </a:cxn>
              <a:cxn ang="691">
                <a:pos x="connsiteX691" y="connsiteY691"/>
              </a:cxn>
              <a:cxn ang="692">
                <a:pos x="connsiteX692" y="connsiteY692"/>
              </a:cxn>
              <a:cxn ang="693">
                <a:pos x="connsiteX693" y="connsiteY693"/>
              </a:cxn>
              <a:cxn ang="694">
                <a:pos x="connsiteX694" y="connsiteY694"/>
              </a:cxn>
              <a:cxn ang="695">
                <a:pos x="connsiteX695" y="connsiteY695"/>
              </a:cxn>
              <a:cxn ang="696">
                <a:pos x="connsiteX696" y="connsiteY696"/>
              </a:cxn>
              <a:cxn ang="697">
                <a:pos x="connsiteX697" y="connsiteY697"/>
              </a:cxn>
              <a:cxn ang="698">
                <a:pos x="connsiteX698" y="connsiteY698"/>
              </a:cxn>
              <a:cxn ang="699">
                <a:pos x="connsiteX699" y="connsiteY699"/>
              </a:cxn>
              <a:cxn ang="700">
                <a:pos x="connsiteX700" y="connsiteY700"/>
              </a:cxn>
              <a:cxn ang="701">
                <a:pos x="connsiteX701" y="connsiteY701"/>
              </a:cxn>
              <a:cxn ang="702">
                <a:pos x="connsiteX702" y="connsiteY702"/>
              </a:cxn>
              <a:cxn ang="703">
                <a:pos x="connsiteX703" y="connsiteY703"/>
              </a:cxn>
            </a:cxnLst>
            <a:rect l="l" t="t" r="r" b="b"/>
            <a:pathLst>
              <a:path w="3995927" h="1376171">
                <a:moveTo>
                  <a:pt x="3995927" y="15239"/>
                </a:moveTo>
                <a:lnTo>
                  <a:pt x="3986784" y="15239"/>
                </a:lnTo>
                <a:lnTo>
                  <a:pt x="3994403" y="7619"/>
                </a:lnTo>
                <a:lnTo>
                  <a:pt x="3994403" y="80771"/>
                </a:lnTo>
                <a:lnTo>
                  <a:pt x="3994403" y="89915"/>
                </a:lnTo>
                <a:lnTo>
                  <a:pt x="3412236" y="89915"/>
                </a:lnTo>
                <a:lnTo>
                  <a:pt x="3419856" y="82295"/>
                </a:lnTo>
                <a:lnTo>
                  <a:pt x="3421380" y="89915"/>
                </a:lnTo>
                <a:lnTo>
                  <a:pt x="3421380" y="123444"/>
                </a:lnTo>
                <a:lnTo>
                  <a:pt x="3421380" y="131063"/>
                </a:lnTo>
                <a:lnTo>
                  <a:pt x="3276599" y="131063"/>
                </a:lnTo>
                <a:lnTo>
                  <a:pt x="3285744" y="123444"/>
                </a:lnTo>
                <a:lnTo>
                  <a:pt x="3285744" y="124967"/>
                </a:lnTo>
                <a:lnTo>
                  <a:pt x="3285744" y="123444"/>
                </a:lnTo>
                <a:lnTo>
                  <a:pt x="3285744" y="124967"/>
                </a:lnTo>
                <a:lnTo>
                  <a:pt x="3285744" y="135635"/>
                </a:lnTo>
                <a:lnTo>
                  <a:pt x="3285744" y="161544"/>
                </a:lnTo>
                <a:lnTo>
                  <a:pt x="3284220" y="166115"/>
                </a:lnTo>
                <a:lnTo>
                  <a:pt x="3279648" y="169163"/>
                </a:lnTo>
                <a:lnTo>
                  <a:pt x="2932175" y="169163"/>
                </a:lnTo>
                <a:lnTo>
                  <a:pt x="2939796" y="161544"/>
                </a:lnTo>
                <a:lnTo>
                  <a:pt x="2939796" y="176783"/>
                </a:lnTo>
                <a:lnTo>
                  <a:pt x="2939796" y="185927"/>
                </a:lnTo>
                <a:lnTo>
                  <a:pt x="2657856" y="185927"/>
                </a:lnTo>
                <a:lnTo>
                  <a:pt x="2665475" y="178307"/>
                </a:lnTo>
                <a:lnTo>
                  <a:pt x="2665475" y="227075"/>
                </a:lnTo>
                <a:lnTo>
                  <a:pt x="2561844" y="227075"/>
                </a:lnTo>
                <a:lnTo>
                  <a:pt x="2569463" y="219455"/>
                </a:lnTo>
                <a:lnTo>
                  <a:pt x="2569463" y="239267"/>
                </a:lnTo>
                <a:lnTo>
                  <a:pt x="2569463" y="246888"/>
                </a:lnTo>
                <a:lnTo>
                  <a:pt x="2459736" y="246888"/>
                </a:lnTo>
                <a:lnTo>
                  <a:pt x="2467356" y="239267"/>
                </a:lnTo>
                <a:lnTo>
                  <a:pt x="2467356" y="268223"/>
                </a:lnTo>
                <a:lnTo>
                  <a:pt x="2342387" y="268223"/>
                </a:lnTo>
                <a:lnTo>
                  <a:pt x="2351532" y="260603"/>
                </a:lnTo>
                <a:lnTo>
                  <a:pt x="2351532" y="275844"/>
                </a:lnTo>
                <a:lnTo>
                  <a:pt x="2351532" y="284988"/>
                </a:lnTo>
                <a:lnTo>
                  <a:pt x="2244851" y="284988"/>
                </a:lnTo>
                <a:lnTo>
                  <a:pt x="2252472" y="277367"/>
                </a:lnTo>
                <a:lnTo>
                  <a:pt x="2252472" y="288035"/>
                </a:lnTo>
                <a:lnTo>
                  <a:pt x="2252472" y="297179"/>
                </a:lnTo>
                <a:lnTo>
                  <a:pt x="2142744" y="297179"/>
                </a:lnTo>
                <a:lnTo>
                  <a:pt x="2150363" y="289559"/>
                </a:lnTo>
                <a:lnTo>
                  <a:pt x="2150363" y="304800"/>
                </a:lnTo>
                <a:lnTo>
                  <a:pt x="2150363" y="313944"/>
                </a:lnTo>
                <a:lnTo>
                  <a:pt x="2127503" y="313944"/>
                </a:lnTo>
                <a:lnTo>
                  <a:pt x="2135123" y="306323"/>
                </a:lnTo>
                <a:lnTo>
                  <a:pt x="2135123" y="326135"/>
                </a:lnTo>
                <a:lnTo>
                  <a:pt x="2135123" y="333756"/>
                </a:lnTo>
                <a:lnTo>
                  <a:pt x="2100072" y="333756"/>
                </a:lnTo>
                <a:lnTo>
                  <a:pt x="2107692" y="326135"/>
                </a:lnTo>
                <a:lnTo>
                  <a:pt x="2107692" y="342900"/>
                </a:lnTo>
                <a:lnTo>
                  <a:pt x="2107692" y="350519"/>
                </a:lnTo>
                <a:lnTo>
                  <a:pt x="2093975" y="350519"/>
                </a:lnTo>
                <a:lnTo>
                  <a:pt x="2101596" y="342900"/>
                </a:lnTo>
                <a:lnTo>
                  <a:pt x="2101596" y="358139"/>
                </a:lnTo>
                <a:lnTo>
                  <a:pt x="2101596" y="367283"/>
                </a:lnTo>
                <a:lnTo>
                  <a:pt x="2077211" y="367283"/>
                </a:lnTo>
                <a:lnTo>
                  <a:pt x="2086356" y="359663"/>
                </a:lnTo>
                <a:lnTo>
                  <a:pt x="2086356" y="384047"/>
                </a:lnTo>
                <a:lnTo>
                  <a:pt x="2058923" y="384047"/>
                </a:lnTo>
                <a:lnTo>
                  <a:pt x="2066544" y="376427"/>
                </a:lnTo>
                <a:lnTo>
                  <a:pt x="2066544" y="384047"/>
                </a:lnTo>
                <a:lnTo>
                  <a:pt x="2066544" y="391667"/>
                </a:lnTo>
                <a:lnTo>
                  <a:pt x="1941575" y="391667"/>
                </a:lnTo>
                <a:lnTo>
                  <a:pt x="1950720" y="384047"/>
                </a:lnTo>
                <a:lnTo>
                  <a:pt x="1950720" y="400811"/>
                </a:lnTo>
                <a:lnTo>
                  <a:pt x="1950720" y="408431"/>
                </a:lnTo>
                <a:lnTo>
                  <a:pt x="1926336" y="408431"/>
                </a:lnTo>
                <a:lnTo>
                  <a:pt x="1933956" y="400811"/>
                </a:lnTo>
                <a:lnTo>
                  <a:pt x="1933956" y="416051"/>
                </a:lnTo>
                <a:lnTo>
                  <a:pt x="1933956" y="425195"/>
                </a:lnTo>
                <a:lnTo>
                  <a:pt x="1834896" y="425195"/>
                </a:lnTo>
                <a:lnTo>
                  <a:pt x="1842515" y="417575"/>
                </a:lnTo>
                <a:lnTo>
                  <a:pt x="1842515" y="420623"/>
                </a:lnTo>
                <a:lnTo>
                  <a:pt x="1842515" y="429767"/>
                </a:lnTo>
                <a:lnTo>
                  <a:pt x="1812036" y="429767"/>
                </a:lnTo>
                <a:lnTo>
                  <a:pt x="1821179" y="422147"/>
                </a:lnTo>
                <a:lnTo>
                  <a:pt x="1821179" y="437388"/>
                </a:lnTo>
                <a:lnTo>
                  <a:pt x="1821179" y="446531"/>
                </a:lnTo>
                <a:lnTo>
                  <a:pt x="1766315" y="446531"/>
                </a:lnTo>
                <a:lnTo>
                  <a:pt x="1773936" y="438911"/>
                </a:lnTo>
                <a:lnTo>
                  <a:pt x="1773936" y="445007"/>
                </a:lnTo>
                <a:lnTo>
                  <a:pt x="1773936" y="454151"/>
                </a:lnTo>
                <a:lnTo>
                  <a:pt x="1760220" y="454151"/>
                </a:lnTo>
                <a:lnTo>
                  <a:pt x="1767839" y="446531"/>
                </a:lnTo>
                <a:lnTo>
                  <a:pt x="1767839" y="470915"/>
                </a:lnTo>
                <a:lnTo>
                  <a:pt x="1767839" y="478535"/>
                </a:lnTo>
                <a:lnTo>
                  <a:pt x="1744979" y="478535"/>
                </a:lnTo>
                <a:lnTo>
                  <a:pt x="1752599" y="470915"/>
                </a:lnTo>
                <a:lnTo>
                  <a:pt x="1752599" y="483107"/>
                </a:lnTo>
                <a:lnTo>
                  <a:pt x="1752599" y="492251"/>
                </a:lnTo>
                <a:lnTo>
                  <a:pt x="1738884" y="492251"/>
                </a:lnTo>
                <a:lnTo>
                  <a:pt x="1746503" y="483107"/>
                </a:lnTo>
                <a:lnTo>
                  <a:pt x="1746503" y="489203"/>
                </a:lnTo>
                <a:lnTo>
                  <a:pt x="1746503" y="499871"/>
                </a:lnTo>
                <a:lnTo>
                  <a:pt x="1664208" y="499871"/>
                </a:lnTo>
                <a:lnTo>
                  <a:pt x="1673351" y="490727"/>
                </a:lnTo>
                <a:lnTo>
                  <a:pt x="1673351" y="496823"/>
                </a:lnTo>
                <a:lnTo>
                  <a:pt x="1673351" y="512063"/>
                </a:lnTo>
                <a:lnTo>
                  <a:pt x="1667256" y="516635"/>
                </a:lnTo>
                <a:lnTo>
                  <a:pt x="1627632" y="516635"/>
                </a:lnTo>
                <a:lnTo>
                  <a:pt x="1635251" y="509015"/>
                </a:lnTo>
                <a:lnTo>
                  <a:pt x="1635251" y="519683"/>
                </a:lnTo>
                <a:lnTo>
                  <a:pt x="1635251" y="528827"/>
                </a:lnTo>
                <a:lnTo>
                  <a:pt x="1618487" y="528827"/>
                </a:lnTo>
                <a:lnTo>
                  <a:pt x="1626108" y="521207"/>
                </a:lnTo>
                <a:lnTo>
                  <a:pt x="1626108" y="533400"/>
                </a:lnTo>
                <a:lnTo>
                  <a:pt x="1626108" y="541019"/>
                </a:lnTo>
                <a:lnTo>
                  <a:pt x="1606296" y="541019"/>
                </a:lnTo>
                <a:lnTo>
                  <a:pt x="1613915" y="533400"/>
                </a:lnTo>
                <a:lnTo>
                  <a:pt x="1613915" y="541019"/>
                </a:lnTo>
                <a:lnTo>
                  <a:pt x="1613915" y="550163"/>
                </a:lnTo>
                <a:lnTo>
                  <a:pt x="1575815" y="550163"/>
                </a:lnTo>
                <a:lnTo>
                  <a:pt x="1583436" y="541019"/>
                </a:lnTo>
                <a:lnTo>
                  <a:pt x="1583436" y="545591"/>
                </a:lnTo>
                <a:lnTo>
                  <a:pt x="1583436" y="553212"/>
                </a:lnTo>
                <a:lnTo>
                  <a:pt x="1548384" y="553212"/>
                </a:lnTo>
                <a:lnTo>
                  <a:pt x="1556003" y="545591"/>
                </a:lnTo>
                <a:lnTo>
                  <a:pt x="1556003" y="560831"/>
                </a:lnTo>
                <a:lnTo>
                  <a:pt x="1556003" y="569975"/>
                </a:lnTo>
                <a:lnTo>
                  <a:pt x="1507236" y="569975"/>
                </a:lnTo>
                <a:lnTo>
                  <a:pt x="1514856" y="562356"/>
                </a:lnTo>
                <a:lnTo>
                  <a:pt x="1514856" y="569975"/>
                </a:lnTo>
                <a:lnTo>
                  <a:pt x="1514856" y="579119"/>
                </a:lnTo>
                <a:lnTo>
                  <a:pt x="1495044" y="579119"/>
                </a:lnTo>
                <a:lnTo>
                  <a:pt x="1502663" y="569975"/>
                </a:lnTo>
                <a:lnTo>
                  <a:pt x="1502663" y="576071"/>
                </a:lnTo>
                <a:lnTo>
                  <a:pt x="1502663" y="586739"/>
                </a:lnTo>
                <a:lnTo>
                  <a:pt x="1488948" y="586739"/>
                </a:lnTo>
                <a:lnTo>
                  <a:pt x="1496568" y="579119"/>
                </a:lnTo>
                <a:lnTo>
                  <a:pt x="1496568" y="582167"/>
                </a:lnTo>
                <a:lnTo>
                  <a:pt x="1496568" y="591312"/>
                </a:lnTo>
                <a:lnTo>
                  <a:pt x="1464563" y="591312"/>
                </a:lnTo>
                <a:lnTo>
                  <a:pt x="1472184" y="583691"/>
                </a:lnTo>
                <a:lnTo>
                  <a:pt x="1472184" y="594359"/>
                </a:lnTo>
                <a:lnTo>
                  <a:pt x="1472184" y="595883"/>
                </a:lnTo>
                <a:lnTo>
                  <a:pt x="1472184" y="601979"/>
                </a:lnTo>
                <a:lnTo>
                  <a:pt x="1472184" y="611123"/>
                </a:lnTo>
                <a:lnTo>
                  <a:pt x="1455420" y="611123"/>
                </a:lnTo>
                <a:lnTo>
                  <a:pt x="1463039" y="603503"/>
                </a:lnTo>
                <a:lnTo>
                  <a:pt x="1463039" y="618744"/>
                </a:lnTo>
                <a:lnTo>
                  <a:pt x="1463039" y="627888"/>
                </a:lnTo>
                <a:lnTo>
                  <a:pt x="1443227" y="627888"/>
                </a:lnTo>
                <a:lnTo>
                  <a:pt x="1450848" y="620267"/>
                </a:lnTo>
                <a:lnTo>
                  <a:pt x="1450848" y="632459"/>
                </a:lnTo>
                <a:lnTo>
                  <a:pt x="1450848" y="640079"/>
                </a:lnTo>
                <a:lnTo>
                  <a:pt x="1386839" y="640079"/>
                </a:lnTo>
                <a:lnTo>
                  <a:pt x="1394460" y="632459"/>
                </a:lnTo>
                <a:lnTo>
                  <a:pt x="1394460" y="640079"/>
                </a:lnTo>
                <a:lnTo>
                  <a:pt x="1394460" y="649223"/>
                </a:lnTo>
                <a:lnTo>
                  <a:pt x="1371599" y="649223"/>
                </a:lnTo>
                <a:lnTo>
                  <a:pt x="1379220" y="641603"/>
                </a:lnTo>
                <a:lnTo>
                  <a:pt x="1379220" y="669035"/>
                </a:lnTo>
                <a:lnTo>
                  <a:pt x="1341120" y="669035"/>
                </a:lnTo>
                <a:lnTo>
                  <a:pt x="1348739" y="661415"/>
                </a:lnTo>
                <a:lnTo>
                  <a:pt x="1348739" y="664463"/>
                </a:lnTo>
                <a:lnTo>
                  <a:pt x="1348739" y="673607"/>
                </a:lnTo>
                <a:lnTo>
                  <a:pt x="1298448" y="673607"/>
                </a:lnTo>
                <a:lnTo>
                  <a:pt x="1306068" y="665988"/>
                </a:lnTo>
                <a:lnTo>
                  <a:pt x="1306068" y="697991"/>
                </a:lnTo>
                <a:lnTo>
                  <a:pt x="1306068" y="707135"/>
                </a:lnTo>
                <a:lnTo>
                  <a:pt x="1260348" y="707135"/>
                </a:lnTo>
                <a:lnTo>
                  <a:pt x="1269491" y="699515"/>
                </a:lnTo>
                <a:lnTo>
                  <a:pt x="1269491" y="710183"/>
                </a:lnTo>
                <a:lnTo>
                  <a:pt x="1269491" y="719327"/>
                </a:lnTo>
                <a:lnTo>
                  <a:pt x="1223772" y="719327"/>
                </a:lnTo>
                <a:lnTo>
                  <a:pt x="1231391" y="711707"/>
                </a:lnTo>
                <a:lnTo>
                  <a:pt x="1231391" y="717803"/>
                </a:lnTo>
                <a:lnTo>
                  <a:pt x="1231391" y="726947"/>
                </a:lnTo>
                <a:lnTo>
                  <a:pt x="1190244" y="726947"/>
                </a:lnTo>
                <a:lnTo>
                  <a:pt x="1197863" y="719327"/>
                </a:lnTo>
                <a:lnTo>
                  <a:pt x="1197863" y="726947"/>
                </a:lnTo>
                <a:lnTo>
                  <a:pt x="1197863" y="736091"/>
                </a:lnTo>
                <a:lnTo>
                  <a:pt x="1171956" y="736091"/>
                </a:lnTo>
                <a:lnTo>
                  <a:pt x="1179575" y="728471"/>
                </a:lnTo>
                <a:lnTo>
                  <a:pt x="1179575" y="739139"/>
                </a:lnTo>
                <a:lnTo>
                  <a:pt x="1179575" y="748283"/>
                </a:lnTo>
                <a:lnTo>
                  <a:pt x="1156715" y="748283"/>
                </a:lnTo>
                <a:lnTo>
                  <a:pt x="1164336" y="740663"/>
                </a:lnTo>
                <a:lnTo>
                  <a:pt x="1164336" y="746759"/>
                </a:lnTo>
                <a:lnTo>
                  <a:pt x="1164336" y="755903"/>
                </a:lnTo>
                <a:lnTo>
                  <a:pt x="1139951" y="755903"/>
                </a:lnTo>
                <a:lnTo>
                  <a:pt x="1149096" y="748283"/>
                </a:lnTo>
                <a:lnTo>
                  <a:pt x="1149096" y="751331"/>
                </a:lnTo>
                <a:lnTo>
                  <a:pt x="1149096" y="760475"/>
                </a:lnTo>
                <a:lnTo>
                  <a:pt x="1011935" y="760475"/>
                </a:lnTo>
                <a:lnTo>
                  <a:pt x="1019556" y="752856"/>
                </a:lnTo>
                <a:lnTo>
                  <a:pt x="1019556" y="784859"/>
                </a:lnTo>
                <a:lnTo>
                  <a:pt x="1019556" y="794003"/>
                </a:lnTo>
                <a:lnTo>
                  <a:pt x="982979" y="794003"/>
                </a:lnTo>
                <a:lnTo>
                  <a:pt x="990600" y="786383"/>
                </a:lnTo>
                <a:lnTo>
                  <a:pt x="990600" y="813815"/>
                </a:lnTo>
                <a:lnTo>
                  <a:pt x="964691" y="813815"/>
                </a:lnTo>
                <a:lnTo>
                  <a:pt x="972312" y="806195"/>
                </a:lnTo>
                <a:lnTo>
                  <a:pt x="972312" y="809244"/>
                </a:lnTo>
                <a:lnTo>
                  <a:pt x="972312" y="818388"/>
                </a:lnTo>
                <a:lnTo>
                  <a:pt x="949451" y="818388"/>
                </a:lnTo>
                <a:lnTo>
                  <a:pt x="957071" y="810767"/>
                </a:lnTo>
                <a:lnTo>
                  <a:pt x="957071" y="818388"/>
                </a:lnTo>
                <a:lnTo>
                  <a:pt x="957071" y="826007"/>
                </a:lnTo>
                <a:lnTo>
                  <a:pt x="943356" y="826007"/>
                </a:lnTo>
                <a:lnTo>
                  <a:pt x="950976" y="818388"/>
                </a:lnTo>
                <a:lnTo>
                  <a:pt x="950976" y="822959"/>
                </a:lnTo>
                <a:lnTo>
                  <a:pt x="950976" y="830579"/>
                </a:lnTo>
                <a:lnTo>
                  <a:pt x="922020" y="830579"/>
                </a:lnTo>
                <a:lnTo>
                  <a:pt x="929639" y="822959"/>
                </a:lnTo>
                <a:lnTo>
                  <a:pt x="929639" y="847344"/>
                </a:lnTo>
                <a:lnTo>
                  <a:pt x="918971" y="847344"/>
                </a:lnTo>
                <a:lnTo>
                  <a:pt x="926591" y="839723"/>
                </a:lnTo>
                <a:lnTo>
                  <a:pt x="926591" y="847344"/>
                </a:lnTo>
                <a:lnTo>
                  <a:pt x="926591" y="854963"/>
                </a:lnTo>
                <a:lnTo>
                  <a:pt x="891539" y="854963"/>
                </a:lnTo>
                <a:lnTo>
                  <a:pt x="899159" y="847344"/>
                </a:lnTo>
                <a:lnTo>
                  <a:pt x="899159" y="876300"/>
                </a:lnTo>
                <a:lnTo>
                  <a:pt x="882395" y="876300"/>
                </a:lnTo>
                <a:lnTo>
                  <a:pt x="890015" y="868679"/>
                </a:lnTo>
                <a:lnTo>
                  <a:pt x="890015" y="888491"/>
                </a:lnTo>
                <a:lnTo>
                  <a:pt x="890015" y="896112"/>
                </a:lnTo>
                <a:lnTo>
                  <a:pt x="876300" y="896112"/>
                </a:lnTo>
                <a:lnTo>
                  <a:pt x="883920" y="888491"/>
                </a:lnTo>
                <a:lnTo>
                  <a:pt x="883920" y="905256"/>
                </a:lnTo>
                <a:lnTo>
                  <a:pt x="859535" y="905256"/>
                </a:lnTo>
                <a:lnTo>
                  <a:pt x="868679" y="897635"/>
                </a:lnTo>
                <a:lnTo>
                  <a:pt x="868679" y="900683"/>
                </a:lnTo>
                <a:lnTo>
                  <a:pt x="868679" y="909827"/>
                </a:lnTo>
                <a:lnTo>
                  <a:pt x="835151" y="909827"/>
                </a:lnTo>
                <a:lnTo>
                  <a:pt x="842771" y="900683"/>
                </a:lnTo>
                <a:lnTo>
                  <a:pt x="842771" y="929639"/>
                </a:lnTo>
                <a:lnTo>
                  <a:pt x="786383" y="929639"/>
                </a:lnTo>
                <a:lnTo>
                  <a:pt x="794003" y="922019"/>
                </a:lnTo>
                <a:lnTo>
                  <a:pt x="794003" y="929639"/>
                </a:lnTo>
                <a:lnTo>
                  <a:pt x="794003" y="938783"/>
                </a:lnTo>
                <a:lnTo>
                  <a:pt x="758951" y="938783"/>
                </a:lnTo>
                <a:lnTo>
                  <a:pt x="766571" y="929639"/>
                </a:lnTo>
                <a:lnTo>
                  <a:pt x="766571" y="937259"/>
                </a:lnTo>
                <a:lnTo>
                  <a:pt x="766571" y="946403"/>
                </a:lnTo>
                <a:lnTo>
                  <a:pt x="743712" y="946403"/>
                </a:lnTo>
                <a:lnTo>
                  <a:pt x="751332" y="938783"/>
                </a:lnTo>
                <a:lnTo>
                  <a:pt x="751332" y="946403"/>
                </a:lnTo>
                <a:lnTo>
                  <a:pt x="751332" y="954023"/>
                </a:lnTo>
                <a:lnTo>
                  <a:pt x="693420" y="954023"/>
                </a:lnTo>
                <a:lnTo>
                  <a:pt x="701039" y="946403"/>
                </a:lnTo>
                <a:lnTo>
                  <a:pt x="701039" y="963167"/>
                </a:lnTo>
                <a:lnTo>
                  <a:pt x="650747" y="963167"/>
                </a:lnTo>
                <a:lnTo>
                  <a:pt x="658367" y="955547"/>
                </a:lnTo>
                <a:lnTo>
                  <a:pt x="658367" y="979931"/>
                </a:lnTo>
                <a:lnTo>
                  <a:pt x="658367" y="987551"/>
                </a:lnTo>
                <a:lnTo>
                  <a:pt x="626364" y="987551"/>
                </a:lnTo>
                <a:lnTo>
                  <a:pt x="633983" y="979931"/>
                </a:lnTo>
                <a:lnTo>
                  <a:pt x="633983" y="995171"/>
                </a:lnTo>
                <a:lnTo>
                  <a:pt x="633983" y="1004315"/>
                </a:lnTo>
                <a:lnTo>
                  <a:pt x="585215" y="1004315"/>
                </a:lnTo>
                <a:lnTo>
                  <a:pt x="592835" y="996695"/>
                </a:lnTo>
                <a:lnTo>
                  <a:pt x="592835" y="1016507"/>
                </a:lnTo>
                <a:lnTo>
                  <a:pt x="592835" y="1025651"/>
                </a:lnTo>
                <a:lnTo>
                  <a:pt x="579120" y="1025651"/>
                </a:lnTo>
                <a:lnTo>
                  <a:pt x="586739" y="1016507"/>
                </a:lnTo>
                <a:lnTo>
                  <a:pt x="586739" y="1024127"/>
                </a:lnTo>
                <a:lnTo>
                  <a:pt x="586739" y="1033271"/>
                </a:lnTo>
                <a:lnTo>
                  <a:pt x="573023" y="1033271"/>
                </a:lnTo>
                <a:lnTo>
                  <a:pt x="580644" y="1025651"/>
                </a:lnTo>
                <a:lnTo>
                  <a:pt x="580644" y="1037844"/>
                </a:lnTo>
                <a:lnTo>
                  <a:pt x="554735" y="1037844"/>
                </a:lnTo>
                <a:lnTo>
                  <a:pt x="562356" y="1030223"/>
                </a:lnTo>
                <a:lnTo>
                  <a:pt x="562356" y="1040891"/>
                </a:lnTo>
                <a:lnTo>
                  <a:pt x="562356" y="1050035"/>
                </a:lnTo>
                <a:lnTo>
                  <a:pt x="527303" y="1050035"/>
                </a:lnTo>
                <a:lnTo>
                  <a:pt x="534923" y="1042415"/>
                </a:lnTo>
                <a:lnTo>
                  <a:pt x="534923" y="1066800"/>
                </a:lnTo>
                <a:lnTo>
                  <a:pt x="534923" y="1074419"/>
                </a:lnTo>
                <a:lnTo>
                  <a:pt x="509015" y="1074419"/>
                </a:lnTo>
                <a:lnTo>
                  <a:pt x="516635" y="1066800"/>
                </a:lnTo>
                <a:lnTo>
                  <a:pt x="516635" y="1074419"/>
                </a:lnTo>
                <a:lnTo>
                  <a:pt x="516635" y="1083563"/>
                </a:lnTo>
                <a:lnTo>
                  <a:pt x="502920" y="1083563"/>
                </a:lnTo>
                <a:lnTo>
                  <a:pt x="510539" y="1074419"/>
                </a:lnTo>
                <a:lnTo>
                  <a:pt x="510539" y="1078991"/>
                </a:lnTo>
                <a:lnTo>
                  <a:pt x="510539" y="1086612"/>
                </a:lnTo>
                <a:lnTo>
                  <a:pt x="499871" y="1086612"/>
                </a:lnTo>
                <a:lnTo>
                  <a:pt x="507491" y="1078991"/>
                </a:lnTo>
                <a:lnTo>
                  <a:pt x="507491" y="1095756"/>
                </a:lnTo>
                <a:lnTo>
                  <a:pt x="493776" y="1095756"/>
                </a:lnTo>
                <a:lnTo>
                  <a:pt x="501395" y="1088135"/>
                </a:lnTo>
                <a:lnTo>
                  <a:pt x="501395" y="1107947"/>
                </a:lnTo>
                <a:lnTo>
                  <a:pt x="501395" y="1115568"/>
                </a:lnTo>
                <a:lnTo>
                  <a:pt x="481583" y="1115568"/>
                </a:lnTo>
                <a:lnTo>
                  <a:pt x="489203" y="1107947"/>
                </a:lnTo>
                <a:lnTo>
                  <a:pt x="489203" y="1124712"/>
                </a:lnTo>
                <a:lnTo>
                  <a:pt x="422147" y="1124712"/>
                </a:lnTo>
                <a:lnTo>
                  <a:pt x="429767" y="1117091"/>
                </a:lnTo>
                <a:lnTo>
                  <a:pt x="429767" y="1127759"/>
                </a:lnTo>
                <a:lnTo>
                  <a:pt x="429767" y="1136903"/>
                </a:lnTo>
                <a:lnTo>
                  <a:pt x="376427" y="1136903"/>
                </a:lnTo>
                <a:lnTo>
                  <a:pt x="384047" y="1129283"/>
                </a:lnTo>
                <a:lnTo>
                  <a:pt x="384047" y="1156715"/>
                </a:lnTo>
                <a:lnTo>
                  <a:pt x="384047" y="1165859"/>
                </a:lnTo>
                <a:lnTo>
                  <a:pt x="367283" y="1165859"/>
                </a:lnTo>
                <a:lnTo>
                  <a:pt x="374903" y="1158239"/>
                </a:lnTo>
                <a:lnTo>
                  <a:pt x="374903" y="1173479"/>
                </a:lnTo>
                <a:lnTo>
                  <a:pt x="374903" y="1182624"/>
                </a:lnTo>
                <a:lnTo>
                  <a:pt x="358139" y="1182624"/>
                </a:lnTo>
                <a:lnTo>
                  <a:pt x="365759" y="1175003"/>
                </a:lnTo>
                <a:lnTo>
                  <a:pt x="365759" y="1181100"/>
                </a:lnTo>
                <a:lnTo>
                  <a:pt x="365759" y="1190244"/>
                </a:lnTo>
                <a:lnTo>
                  <a:pt x="301751" y="1190244"/>
                </a:lnTo>
                <a:lnTo>
                  <a:pt x="309371" y="1182624"/>
                </a:lnTo>
                <a:lnTo>
                  <a:pt x="309371" y="1202435"/>
                </a:lnTo>
                <a:lnTo>
                  <a:pt x="309371" y="1211579"/>
                </a:lnTo>
                <a:lnTo>
                  <a:pt x="280415" y="1211579"/>
                </a:lnTo>
                <a:lnTo>
                  <a:pt x="288035" y="1203959"/>
                </a:lnTo>
                <a:lnTo>
                  <a:pt x="288035" y="1207007"/>
                </a:lnTo>
                <a:lnTo>
                  <a:pt x="288035" y="1214627"/>
                </a:lnTo>
                <a:lnTo>
                  <a:pt x="271271" y="1214627"/>
                </a:lnTo>
                <a:lnTo>
                  <a:pt x="278891" y="1207007"/>
                </a:lnTo>
                <a:lnTo>
                  <a:pt x="278891" y="1223771"/>
                </a:lnTo>
                <a:lnTo>
                  <a:pt x="240791" y="1223771"/>
                </a:lnTo>
                <a:lnTo>
                  <a:pt x="248411" y="1216151"/>
                </a:lnTo>
                <a:lnTo>
                  <a:pt x="248411" y="1222247"/>
                </a:lnTo>
                <a:lnTo>
                  <a:pt x="248411" y="1231391"/>
                </a:lnTo>
                <a:lnTo>
                  <a:pt x="184403" y="1231391"/>
                </a:lnTo>
                <a:lnTo>
                  <a:pt x="193547" y="1223771"/>
                </a:lnTo>
                <a:lnTo>
                  <a:pt x="193547" y="1240535"/>
                </a:lnTo>
                <a:lnTo>
                  <a:pt x="166115" y="1240535"/>
                </a:lnTo>
                <a:lnTo>
                  <a:pt x="173735" y="1232915"/>
                </a:lnTo>
                <a:lnTo>
                  <a:pt x="173735" y="1260347"/>
                </a:lnTo>
                <a:lnTo>
                  <a:pt x="160020" y="1260347"/>
                </a:lnTo>
                <a:lnTo>
                  <a:pt x="167639" y="1252727"/>
                </a:lnTo>
                <a:lnTo>
                  <a:pt x="167639" y="1257300"/>
                </a:lnTo>
                <a:lnTo>
                  <a:pt x="167639" y="1264919"/>
                </a:lnTo>
                <a:lnTo>
                  <a:pt x="147827" y="1264919"/>
                </a:lnTo>
                <a:lnTo>
                  <a:pt x="155447" y="1257300"/>
                </a:lnTo>
                <a:lnTo>
                  <a:pt x="155447" y="1264919"/>
                </a:lnTo>
                <a:lnTo>
                  <a:pt x="155447" y="1272539"/>
                </a:lnTo>
                <a:lnTo>
                  <a:pt x="120395" y="1272539"/>
                </a:lnTo>
                <a:lnTo>
                  <a:pt x="128015" y="1264919"/>
                </a:lnTo>
                <a:lnTo>
                  <a:pt x="128015" y="1293875"/>
                </a:lnTo>
                <a:lnTo>
                  <a:pt x="102108" y="1293875"/>
                </a:lnTo>
                <a:lnTo>
                  <a:pt x="109727" y="1286256"/>
                </a:lnTo>
                <a:lnTo>
                  <a:pt x="109727" y="1310639"/>
                </a:lnTo>
                <a:lnTo>
                  <a:pt x="80771" y="1310639"/>
                </a:lnTo>
                <a:lnTo>
                  <a:pt x="88391" y="1303019"/>
                </a:lnTo>
                <a:lnTo>
                  <a:pt x="88391" y="1313688"/>
                </a:lnTo>
                <a:lnTo>
                  <a:pt x="88391" y="1322831"/>
                </a:lnTo>
                <a:lnTo>
                  <a:pt x="60959" y="1322831"/>
                </a:lnTo>
                <a:lnTo>
                  <a:pt x="70103" y="1315212"/>
                </a:lnTo>
                <a:lnTo>
                  <a:pt x="70103" y="1322831"/>
                </a:lnTo>
                <a:lnTo>
                  <a:pt x="70103" y="1330451"/>
                </a:lnTo>
                <a:lnTo>
                  <a:pt x="27432" y="1330451"/>
                </a:lnTo>
                <a:lnTo>
                  <a:pt x="35051" y="1322831"/>
                </a:lnTo>
                <a:lnTo>
                  <a:pt x="35051" y="1335024"/>
                </a:lnTo>
                <a:lnTo>
                  <a:pt x="35051" y="1344168"/>
                </a:lnTo>
                <a:lnTo>
                  <a:pt x="15239" y="1344168"/>
                </a:lnTo>
                <a:lnTo>
                  <a:pt x="22859" y="1335024"/>
                </a:lnTo>
                <a:lnTo>
                  <a:pt x="22859" y="1347215"/>
                </a:lnTo>
                <a:lnTo>
                  <a:pt x="22859" y="1356359"/>
                </a:lnTo>
                <a:lnTo>
                  <a:pt x="9144" y="1356359"/>
                </a:lnTo>
                <a:lnTo>
                  <a:pt x="16764" y="1348739"/>
                </a:lnTo>
                <a:lnTo>
                  <a:pt x="16764" y="1376171"/>
                </a:lnTo>
                <a:lnTo>
                  <a:pt x="0" y="1376171"/>
                </a:lnTo>
                <a:lnTo>
                  <a:pt x="0" y="1360931"/>
                </a:lnTo>
                <a:lnTo>
                  <a:pt x="9144" y="1360931"/>
                </a:lnTo>
                <a:lnTo>
                  <a:pt x="1523" y="1368551"/>
                </a:lnTo>
                <a:lnTo>
                  <a:pt x="1523" y="1339595"/>
                </a:lnTo>
                <a:lnTo>
                  <a:pt x="15239" y="1339595"/>
                </a:lnTo>
                <a:lnTo>
                  <a:pt x="7620" y="1348739"/>
                </a:lnTo>
                <a:lnTo>
                  <a:pt x="7620" y="1347215"/>
                </a:lnTo>
                <a:lnTo>
                  <a:pt x="7620" y="1327403"/>
                </a:lnTo>
                <a:lnTo>
                  <a:pt x="27432" y="1327403"/>
                </a:lnTo>
                <a:lnTo>
                  <a:pt x="19811" y="1335024"/>
                </a:lnTo>
                <a:lnTo>
                  <a:pt x="19811" y="1315212"/>
                </a:lnTo>
                <a:lnTo>
                  <a:pt x="60959" y="1315212"/>
                </a:lnTo>
                <a:lnTo>
                  <a:pt x="53339" y="1322831"/>
                </a:lnTo>
                <a:lnTo>
                  <a:pt x="53339" y="1307591"/>
                </a:lnTo>
                <a:lnTo>
                  <a:pt x="80771" y="1307591"/>
                </a:lnTo>
                <a:lnTo>
                  <a:pt x="71627" y="1315212"/>
                </a:lnTo>
                <a:lnTo>
                  <a:pt x="71627" y="1313688"/>
                </a:lnTo>
                <a:lnTo>
                  <a:pt x="71627" y="1295400"/>
                </a:lnTo>
                <a:lnTo>
                  <a:pt x="102108" y="1295400"/>
                </a:lnTo>
                <a:lnTo>
                  <a:pt x="94488" y="1303019"/>
                </a:lnTo>
                <a:lnTo>
                  <a:pt x="94488" y="1278635"/>
                </a:lnTo>
                <a:lnTo>
                  <a:pt x="120395" y="1278635"/>
                </a:lnTo>
                <a:lnTo>
                  <a:pt x="112776" y="1286256"/>
                </a:lnTo>
                <a:lnTo>
                  <a:pt x="112776" y="1257300"/>
                </a:lnTo>
                <a:lnTo>
                  <a:pt x="147827" y="1257300"/>
                </a:lnTo>
                <a:lnTo>
                  <a:pt x="140208" y="1264919"/>
                </a:lnTo>
                <a:lnTo>
                  <a:pt x="140208" y="1249679"/>
                </a:lnTo>
                <a:lnTo>
                  <a:pt x="160020" y="1249679"/>
                </a:lnTo>
                <a:lnTo>
                  <a:pt x="152400" y="1257300"/>
                </a:lnTo>
                <a:lnTo>
                  <a:pt x="152400" y="1245107"/>
                </a:lnTo>
                <a:lnTo>
                  <a:pt x="166115" y="1245107"/>
                </a:lnTo>
                <a:lnTo>
                  <a:pt x="158495" y="1252727"/>
                </a:lnTo>
                <a:lnTo>
                  <a:pt x="158495" y="1223771"/>
                </a:lnTo>
                <a:lnTo>
                  <a:pt x="184403" y="1223771"/>
                </a:lnTo>
                <a:lnTo>
                  <a:pt x="176783" y="1232915"/>
                </a:lnTo>
                <a:lnTo>
                  <a:pt x="176783" y="1216151"/>
                </a:lnTo>
                <a:lnTo>
                  <a:pt x="240791" y="1216151"/>
                </a:lnTo>
                <a:lnTo>
                  <a:pt x="233171" y="1223771"/>
                </a:lnTo>
                <a:lnTo>
                  <a:pt x="233171" y="1222247"/>
                </a:lnTo>
                <a:lnTo>
                  <a:pt x="233171" y="1208531"/>
                </a:lnTo>
                <a:lnTo>
                  <a:pt x="271271" y="1208531"/>
                </a:lnTo>
                <a:lnTo>
                  <a:pt x="263651" y="1216151"/>
                </a:lnTo>
                <a:lnTo>
                  <a:pt x="263651" y="1199388"/>
                </a:lnTo>
                <a:lnTo>
                  <a:pt x="280415" y="1199388"/>
                </a:lnTo>
                <a:lnTo>
                  <a:pt x="272795" y="1207007"/>
                </a:lnTo>
                <a:lnTo>
                  <a:pt x="272795" y="1194815"/>
                </a:lnTo>
                <a:lnTo>
                  <a:pt x="301751" y="1194815"/>
                </a:lnTo>
                <a:lnTo>
                  <a:pt x="294132" y="1203959"/>
                </a:lnTo>
                <a:lnTo>
                  <a:pt x="294132" y="1202435"/>
                </a:lnTo>
                <a:lnTo>
                  <a:pt x="294132" y="1175003"/>
                </a:lnTo>
                <a:lnTo>
                  <a:pt x="358139" y="1175003"/>
                </a:lnTo>
                <a:lnTo>
                  <a:pt x="348995" y="1182624"/>
                </a:lnTo>
                <a:lnTo>
                  <a:pt x="348995" y="1181100"/>
                </a:lnTo>
                <a:lnTo>
                  <a:pt x="348995" y="1165859"/>
                </a:lnTo>
                <a:lnTo>
                  <a:pt x="367283" y="1165859"/>
                </a:lnTo>
                <a:lnTo>
                  <a:pt x="359664" y="1175003"/>
                </a:lnTo>
                <a:lnTo>
                  <a:pt x="359664" y="1173479"/>
                </a:lnTo>
                <a:lnTo>
                  <a:pt x="359664" y="1150619"/>
                </a:lnTo>
                <a:lnTo>
                  <a:pt x="376427" y="1150619"/>
                </a:lnTo>
                <a:lnTo>
                  <a:pt x="368808" y="1158239"/>
                </a:lnTo>
                <a:lnTo>
                  <a:pt x="368808" y="1156715"/>
                </a:lnTo>
                <a:lnTo>
                  <a:pt x="368808" y="1121663"/>
                </a:lnTo>
                <a:lnTo>
                  <a:pt x="422147" y="1121663"/>
                </a:lnTo>
                <a:lnTo>
                  <a:pt x="414527" y="1129283"/>
                </a:lnTo>
                <a:lnTo>
                  <a:pt x="414527" y="1127759"/>
                </a:lnTo>
                <a:lnTo>
                  <a:pt x="414527" y="1107947"/>
                </a:lnTo>
                <a:lnTo>
                  <a:pt x="481583" y="1107947"/>
                </a:lnTo>
                <a:lnTo>
                  <a:pt x="472439" y="1117091"/>
                </a:lnTo>
                <a:lnTo>
                  <a:pt x="472439" y="1100327"/>
                </a:lnTo>
                <a:lnTo>
                  <a:pt x="493776" y="1100327"/>
                </a:lnTo>
                <a:lnTo>
                  <a:pt x="484632" y="1107947"/>
                </a:lnTo>
                <a:lnTo>
                  <a:pt x="484632" y="1078991"/>
                </a:lnTo>
                <a:lnTo>
                  <a:pt x="499871" y="1078991"/>
                </a:lnTo>
                <a:lnTo>
                  <a:pt x="492251" y="1088135"/>
                </a:lnTo>
                <a:lnTo>
                  <a:pt x="492251" y="1071371"/>
                </a:lnTo>
                <a:lnTo>
                  <a:pt x="502920" y="1071371"/>
                </a:lnTo>
                <a:lnTo>
                  <a:pt x="495300" y="1078991"/>
                </a:lnTo>
                <a:lnTo>
                  <a:pt x="495300" y="1066800"/>
                </a:lnTo>
                <a:lnTo>
                  <a:pt x="509015" y="1066800"/>
                </a:lnTo>
                <a:lnTo>
                  <a:pt x="501395" y="1074419"/>
                </a:lnTo>
                <a:lnTo>
                  <a:pt x="501395" y="1059179"/>
                </a:lnTo>
                <a:lnTo>
                  <a:pt x="527303" y="1059179"/>
                </a:lnTo>
                <a:lnTo>
                  <a:pt x="519683" y="1066800"/>
                </a:lnTo>
                <a:lnTo>
                  <a:pt x="519683" y="1034795"/>
                </a:lnTo>
                <a:lnTo>
                  <a:pt x="554735" y="1034795"/>
                </a:lnTo>
                <a:lnTo>
                  <a:pt x="547115" y="1042415"/>
                </a:lnTo>
                <a:lnTo>
                  <a:pt x="547115" y="1040891"/>
                </a:lnTo>
                <a:lnTo>
                  <a:pt x="547115" y="1021079"/>
                </a:lnTo>
                <a:lnTo>
                  <a:pt x="573023" y="1021079"/>
                </a:lnTo>
                <a:lnTo>
                  <a:pt x="565403" y="1030223"/>
                </a:lnTo>
                <a:lnTo>
                  <a:pt x="565403" y="1018031"/>
                </a:lnTo>
                <a:lnTo>
                  <a:pt x="579120" y="1018031"/>
                </a:lnTo>
                <a:lnTo>
                  <a:pt x="571500" y="1025651"/>
                </a:lnTo>
                <a:lnTo>
                  <a:pt x="571500" y="1024127"/>
                </a:lnTo>
                <a:lnTo>
                  <a:pt x="571500" y="1008888"/>
                </a:lnTo>
                <a:lnTo>
                  <a:pt x="585215" y="1008888"/>
                </a:lnTo>
                <a:lnTo>
                  <a:pt x="577595" y="1016507"/>
                </a:lnTo>
                <a:lnTo>
                  <a:pt x="577595" y="989075"/>
                </a:lnTo>
                <a:lnTo>
                  <a:pt x="626364" y="989075"/>
                </a:lnTo>
                <a:lnTo>
                  <a:pt x="617220" y="996695"/>
                </a:lnTo>
                <a:lnTo>
                  <a:pt x="617220" y="995171"/>
                </a:lnTo>
                <a:lnTo>
                  <a:pt x="617220" y="972312"/>
                </a:lnTo>
                <a:lnTo>
                  <a:pt x="650747" y="972312"/>
                </a:lnTo>
                <a:lnTo>
                  <a:pt x="643127" y="979931"/>
                </a:lnTo>
                <a:lnTo>
                  <a:pt x="643127" y="947927"/>
                </a:lnTo>
                <a:lnTo>
                  <a:pt x="693420" y="947927"/>
                </a:lnTo>
                <a:lnTo>
                  <a:pt x="685800" y="955547"/>
                </a:lnTo>
                <a:lnTo>
                  <a:pt x="685800" y="938783"/>
                </a:lnTo>
                <a:lnTo>
                  <a:pt x="743712" y="938783"/>
                </a:lnTo>
                <a:lnTo>
                  <a:pt x="734567" y="946403"/>
                </a:lnTo>
                <a:lnTo>
                  <a:pt x="734567" y="931163"/>
                </a:lnTo>
                <a:lnTo>
                  <a:pt x="758951" y="931163"/>
                </a:lnTo>
                <a:lnTo>
                  <a:pt x="749808" y="938783"/>
                </a:lnTo>
                <a:lnTo>
                  <a:pt x="749808" y="937259"/>
                </a:lnTo>
                <a:lnTo>
                  <a:pt x="749808" y="922019"/>
                </a:lnTo>
                <a:lnTo>
                  <a:pt x="786383" y="922019"/>
                </a:lnTo>
                <a:lnTo>
                  <a:pt x="778764" y="929639"/>
                </a:lnTo>
                <a:lnTo>
                  <a:pt x="778764" y="914400"/>
                </a:lnTo>
                <a:lnTo>
                  <a:pt x="835151" y="914400"/>
                </a:lnTo>
                <a:lnTo>
                  <a:pt x="827532" y="922019"/>
                </a:lnTo>
                <a:lnTo>
                  <a:pt x="827532" y="893063"/>
                </a:lnTo>
                <a:lnTo>
                  <a:pt x="859535" y="893063"/>
                </a:lnTo>
                <a:lnTo>
                  <a:pt x="851915" y="900683"/>
                </a:lnTo>
                <a:lnTo>
                  <a:pt x="851915" y="890015"/>
                </a:lnTo>
                <a:lnTo>
                  <a:pt x="876300" y="890015"/>
                </a:lnTo>
                <a:lnTo>
                  <a:pt x="867156" y="897635"/>
                </a:lnTo>
                <a:lnTo>
                  <a:pt x="867156" y="880871"/>
                </a:lnTo>
                <a:lnTo>
                  <a:pt x="882395" y="880871"/>
                </a:lnTo>
                <a:lnTo>
                  <a:pt x="873251" y="888491"/>
                </a:lnTo>
                <a:lnTo>
                  <a:pt x="873251" y="861059"/>
                </a:lnTo>
                <a:lnTo>
                  <a:pt x="891539" y="861059"/>
                </a:lnTo>
                <a:lnTo>
                  <a:pt x="882395" y="868679"/>
                </a:lnTo>
                <a:lnTo>
                  <a:pt x="882395" y="839723"/>
                </a:lnTo>
                <a:lnTo>
                  <a:pt x="918971" y="839723"/>
                </a:lnTo>
                <a:lnTo>
                  <a:pt x="911351" y="847344"/>
                </a:lnTo>
                <a:lnTo>
                  <a:pt x="911351" y="832103"/>
                </a:lnTo>
                <a:lnTo>
                  <a:pt x="922020" y="832103"/>
                </a:lnTo>
                <a:lnTo>
                  <a:pt x="914400" y="839723"/>
                </a:lnTo>
                <a:lnTo>
                  <a:pt x="914400" y="815339"/>
                </a:lnTo>
                <a:lnTo>
                  <a:pt x="943356" y="815339"/>
                </a:lnTo>
                <a:lnTo>
                  <a:pt x="935735" y="822959"/>
                </a:lnTo>
                <a:lnTo>
                  <a:pt x="935735" y="810767"/>
                </a:lnTo>
                <a:lnTo>
                  <a:pt x="949451" y="810767"/>
                </a:lnTo>
                <a:lnTo>
                  <a:pt x="941832" y="818388"/>
                </a:lnTo>
                <a:lnTo>
                  <a:pt x="941832" y="803147"/>
                </a:lnTo>
                <a:lnTo>
                  <a:pt x="964691" y="803147"/>
                </a:lnTo>
                <a:lnTo>
                  <a:pt x="957071" y="810767"/>
                </a:lnTo>
                <a:lnTo>
                  <a:pt x="957071" y="809244"/>
                </a:lnTo>
                <a:lnTo>
                  <a:pt x="957071" y="798575"/>
                </a:lnTo>
                <a:lnTo>
                  <a:pt x="982979" y="798575"/>
                </a:lnTo>
                <a:lnTo>
                  <a:pt x="975359" y="806195"/>
                </a:lnTo>
                <a:lnTo>
                  <a:pt x="975359" y="777239"/>
                </a:lnTo>
                <a:lnTo>
                  <a:pt x="1011935" y="777239"/>
                </a:lnTo>
                <a:lnTo>
                  <a:pt x="1002791" y="786383"/>
                </a:lnTo>
                <a:lnTo>
                  <a:pt x="1002791" y="784859"/>
                </a:lnTo>
                <a:lnTo>
                  <a:pt x="1002791" y="745235"/>
                </a:lnTo>
                <a:lnTo>
                  <a:pt x="1139951" y="745235"/>
                </a:lnTo>
                <a:lnTo>
                  <a:pt x="1132332" y="752856"/>
                </a:lnTo>
                <a:lnTo>
                  <a:pt x="1132332" y="751331"/>
                </a:lnTo>
                <a:lnTo>
                  <a:pt x="1132332" y="740663"/>
                </a:lnTo>
                <a:lnTo>
                  <a:pt x="1156715" y="740663"/>
                </a:lnTo>
                <a:lnTo>
                  <a:pt x="1147572" y="748283"/>
                </a:lnTo>
                <a:lnTo>
                  <a:pt x="1147572" y="746759"/>
                </a:lnTo>
                <a:lnTo>
                  <a:pt x="1147572" y="731519"/>
                </a:lnTo>
                <a:lnTo>
                  <a:pt x="1171956" y="731519"/>
                </a:lnTo>
                <a:lnTo>
                  <a:pt x="1164336" y="740663"/>
                </a:lnTo>
                <a:lnTo>
                  <a:pt x="1164336" y="739139"/>
                </a:lnTo>
                <a:lnTo>
                  <a:pt x="1164336" y="719327"/>
                </a:lnTo>
                <a:lnTo>
                  <a:pt x="1190244" y="719327"/>
                </a:lnTo>
                <a:lnTo>
                  <a:pt x="1182623" y="728471"/>
                </a:lnTo>
                <a:lnTo>
                  <a:pt x="1182623" y="726947"/>
                </a:lnTo>
                <a:lnTo>
                  <a:pt x="1182623" y="711707"/>
                </a:lnTo>
                <a:lnTo>
                  <a:pt x="1223772" y="711707"/>
                </a:lnTo>
                <a:lnTo>
                  <a:pt x="1216151" y="719327"/>
                </a:lnTo>
                <a:lnTo>
                  <a:pt x="1216151" y="717803"/>
                </a:lnTo>
                <a:lnTo>
                  <a:pt x="1216151" y="702563"/>
                </a:lnTo>
                <a:lnTo>
                  <a:pt x="1260348" y="702563"/>
                </a:lnTo>
                <a:lnTo>
                  <a:pt x="1252727" y="711707"/>
                </a:lnTo>
                <a:lnTo>
                  <a:pt x="1252727" y="710183"/>
                </a:lnTo>
                <a:lnTo>
                  <a:pt x="1252727" y="690371"/>
                </a:lnTo>
                <a:lnTo>
                  <a:pt x="1298448" y="690371"/>
                </a:lnTo>
                <a:lnTo>
                  <a:pt x="1290827" y="699515"/>
                </a:lnTo>
                <a:lnTo>
                  <a:pt x="1290827" y="697991"/>
                </a:lnTo>
                <a:lnTo>
                  <a:pt x="1290827" y="658367"/>
                </a:lnTo>
                <a:lnTo>
                  <a:pt x="1341120" y="658367"/>
                </a:lnTo>
                <a:lnTo>
                  <a:pt x="1333499" y="665988"/>
                </a:lnTo>
                <a:lnTo>
                  <a:pt x="1333499" y="664463"/>
                </a:lnTo>
                <a:lnTo>
                  <a:pt x="1333499" y="653795"/>
                </a:lnTo>
                <a:lnTo>
                  <a:pt x="1371599" y="653795"/>
                </a:lnTo>
                <a:lnTo>
                  <a:pt x="1363979" y="661415"/>
                </a:lnTo>
                <a:lnTo>
                  <a:pt x="1363979" y="632459"/>
                </a:lnTo>
                <a:lnTo>
                  <a:pt x="1386839" y="632459"/>
                </a:lnTo>
                <a:lnTo>
                  <a:pt x="1379220" y="641603"/>
                </a:lnTo>
                <a:lnTo>
                  <a:pt x="1379220" y="640079"/>
                </a:lnTo>
                <a:lnTo>
                  <a:pt x="1379220" y="624839"/>
                </a:lnTo>
                <a:lnTo>
                  <a:pt x="1443227" y="624839"/>
                </a:lnTo>
                <a:lnTo>
                  <a:pt x="1435608" y="632459"/>
                </a:lnTo>
                <a:lnTo>
                  <a:pt x="1435608" y="612647"/>
                </a:lnTo>
                <a:lnTo>
                  <a:pt x="1455420" y="612647"/>
                </a:lnTo>
                <a:lnTo>
                  <a:pt x="1447799" y="620267"/>
                </a:lnTo>
                <a:lnTo>
                  <a:pt x="1447799" y="618744"/>
                </a:lnTo>
                <a:lnTo>
                  <a:pt x="1447799" y="595883"/>
                </a:lnTo>
                <a:lnTo>
                  <a:pt x="1464563" y="595883"/>
                </a:lnTo>
                <a:lnTo>
                  <a:pt x="1456944" y="603503"/>
                </a:lnTo>
                <a:lnTo>
                  <a:pt x="1456944" y="601979"/>
                </a:lnTo>
                <a:lnTo>
                  <a:pt x="1456944" y="595883"/>
                </a:lnTo>
                <a:lnTo>
                  <a:pt x="1456944" y="594359"/>
                </a:lnTo>
                <a:lnTo>
                  <a:pt x="1456944" y="574547"/>
                </a:lnTo>
                <a:lnTo>
                  <a:pt x="1488948" y="574547"/>
                </a:lnTo>
                <a:lnTo>
                  <a:pt x="1481327" y="583691"/>
                </a:lnTo>
                <a:lnTo>
                  <a:pt x="1481327" y="582167"/>
                </a:lnTo>
                <a:lnTo>
                  <a:pt x="1481327" y="571500"/>
                </a:lnTo>
                <a:lnTo>
                  <a:pt x="1495044" y="571500"/>
                </a:lnTo>
                <a:lnTo>
                  <a:pt x="1487423" y="579119"/>
                </a:lnTo>
                <a:lnTo>
                  <a:pt x="1487423" y="576071"/>
                </a:lnTo>
                <a:lnTo>
                  <a:pt x="1487423" y="562356"/>
                </a:lnTo>
                <a:lnTo>
                  <a:pt x="1507236" y="562356"/>
                </a:lnTo>
                <a:lnTo>
                  <a:pt x="1499615" y="569975"/>
                </a:lnTo>
                <a:lnTo>
                  <a:pt x="1499615" y="554735"/>
                </a:lnTo>
                <a:lnTo>
                  <a:pt x="1548384" y="554735"/>
                </a:lnTo>
                <a:lnTo>
                  <a:pt x="1539239" y="562356"/>
                </a:lnTo>
                <a:lnTo>
                  <a:pt x="1539239" y="560831"/>
                </a:lnTo>
                <a:lnTo>
                  <a:pt x="1539239" y="537971"/>
                </a:lnTo>
                <a:lnTo>
                  <a:pt x="1575815" y="537971"/>
                </a:lnTo>
                <a:lnTo>
                  <a:pt x="1568196" y="545591"/>
                </a:lnTo>
                <a:lnTo>
                  <a:pt x="1568196" y="533400"/>
                </a:lnTo>
                <a:lnTo>
                  <a:pt x="1606296" y="533400"/>
                </a:lnTo>
                <a:lnTo>
                  <a:pt x="1598675" y="541019"/>
                </a:lnTo>
                <a:lnTo>
                  <a:pt x="1598675" y="525779"/>
                </a:lnTo>
                <a:lnTo>
                  <a:pt x="1618487" y="525779"/>
                </a:lnTo>
                <a:lnTo>
                  <a:pt x="1610868" y="533400"/>
                </a:lnTo>
                <a:lnTo>
                  <a:pt x="1610868" y="513588"/>
                </a:lnTo>
                <a:lnTo>
                  <a:pt x="1627632" y="513588"/>
                </a:lnTo>
                <a:lnTo>
                  <a:pt x="1620011" y="521207"/>
                </a:lnTo>
                <a:lnTo>
                  <a:pt x="1620011" y="519683"/>
                </a:lnTo>
                <a:lnTo>
                  <a:pt x="1620011" y="499871"/>
                </a:lnTo>
                <a:lnTo>
                  <a:pt x="1664208" y="499871"/>
                </a:lnTo>
                <a:lnTo>
                  <a:pt x="1659636" y="502919"/>
                </a:lnTo>
                <a:lnTo>
                  <a:pt x="1661160" y="501395"/>
                </a:lnTo>
                <a:lnTo>
                  <a:pt x="1658111" y="505967"/>
                </a:lnTo>
                <a:lnTo>
                  <a:pt x="1658111" y="504444"/>
                </a:lnTo>
                <a:lnTo>
                  <a:pt x="1658111" y="505967"/>
                </a:lnTo>
                <a:lnTo>
                  <a:pt x="1658111" y="502919"/>
                </a:lnTo>
                <a:lnTo>
                  <a:pt x="1658111" y="504444"/>
                </a:lnTo>
                <a:lnTo>
                  <a:pt x="1658111" y="501395"/>
                </a:lnTo>
                <a:lnTo>
                  <a:pt x="1658111" y="495300"/>
                </a:lnTo>
                <a:lnTo>
                  <a:pt x="1658111" y="495300"/>
                </a:lnTo>
                <a:lnTo>
                  <a:pt x="1656587" y="493775"/>
                </a:lnTo>
                <a:lnTo>
                  <a:pt x="1655063" y="484631"/>
                </a:lnTo>
                <a:lnTo>
                  <a:pt x="1738884" y="484631"/>
                </a:lnTo>
                <a:lnTo>
                  <a:pt x="1731263" y="492251"/>
                </a:lnTo>
                <a:lnTo>
                  <a:pt x="1731263" y="489203"/>
                </a:lnTo>
                <a:lnTo>
                  <a:pt x="1731263" y="475488"/>
                </a:lnTo>
                <a:lnTo>
                  <a:pt x="1744979" y="475488"/>
                </a:lnTo>
                <a:lnTo>
                  <a:pt x="1737360" y="483107"/>
                </a:lnTo>
                <a:lnTo>
                  <a:pt x="1737360" y="463295"/>
                </a:lnTo>
                <a:lnTo>
                  <a:pt x="1760220" y="463295"/>
                </a:lnTo>
                <a:lnTo>
                  <a:pt x="1752599" y="470915"/>
                </a:lnTo>
                <a:lnTo>
                  <a:pt x="1752599" y="438911"/>
                </a:lnTo>
                <a:lnTo>
                  <a:pt x="1766315" y="438911"/>
                </a:lnTo>
                <a:lnTo>
                  <a:pt x="1758696" y="446531"/>
                </a:lnTo>
                <a:lnTo>
                  <a:pt x="1758696" y="445007"/>
                </a:lnTo>
                <a:lnTo>
                  <a:pt x="1758696" y="429767"/>
                </a:lnTo>
                <a:lnTo>
                  <a:pt x="1812036" y="429767"/>
                </a:lnTo>
                <a:lnTo>
                  <a:pt x="1804415" y="438911"/>
                </a:lnTo>
                <a:lnTo>
                  <a:pt x="1804415" y="437388"/>
                </a:lnTo>
                <a:lnTo>
                  <a:pt x="1804415" y="413003"/>
                </a:lnTo>
                <a:lnTo>
                  <a:pt x="1834896" y="413003"/>
                </a:lnTo>
                <a:lnTo>
                  <a:pt x="1827275" y="422147"/>
                </a:lnTo>
                <a:lnTo>
                  <a:pt x="1827275" y="420623"/>
                </a:lnTo>
                <a:lnTo>
                  <a:pt x="1827275" y="409956"/>
                </a:lnTo>
                <a:lnTo>
                  <a:pt x="1926336" y="409956"/>
                </a:lnTo>
                <a:lnTo>
                  <a:pt x="1918715" y="417575"/>
                </a:lnTo>
                <a:lnTo>
                  <a:pt x="1918715" y="416051"/>
                </a:lnTo>
                <a:lnTo>
                  <a:pt x="1918715" y="393191"/>
                </a:lnTo>
                <a:lnTo>
                  <a:pt x="1941575" y="393191"/>
                </a:lnTo>
                <a:lnTo>
                  <a:pt x="1933956" y="400811"/>
                </a:lnTo>
                <a:lnTo>
                  <a:pt x="1933956" y="376427"/>
                </a:lnTo>
                <a:lnTo>
                  <a:pt x="2058923" y="376427"/>
                </a:lnTo>
                <a:lnTo>
                  <a:pt x="2051303" y="384047"/>
                </a:lnTo>
                <a:lnTo>
                  <a:pt x="2051303" y="368807"/>
                </a:lnTo>
                <a:lnTo>
                  <a:pt x="2077211" y="368807"/>
                </a:lnTo>
                <a:lnTo>
                  <a:pt x="2069591" y="376427"/>
                </a:lnTo>
                <a:lnTo>
                  <a:pt x="2069591" y="352044"/>
                </a:lnTo>
                <a:lnTo>
                  <a:pt x="2093975" y="352044"/>
                </a:lnTo>
                <a:lnTo>
                  <a:pt x="2084832" y="359663"/>
                </a:lnTo>
                <a:lnTo>
                  <a:pt x="2084832" y="358139"/>
                </a:lnTo>
                <a:lnTo>
                  <a:pt x="2084832" y="335279"/>
                </a:lnTo>
                <a:lnTo>
                  <a:pt x="2100072" y="335279"/>
                </a:lnTo>
                <a:lnTo>
                  <a:pt x="2090927" y="342900"/>
                </a:lnTo>
                <a:lnTo>
                  <a:pt x="2090927" y="318515"/>
                </a:lnTo>
                <a:lnTo>
                  <a:pt x="2127503" y="318515"/>
                </a:lnTo>
                <a:lnTo>
                  <a:pt x="2119884" y="326135"/>
                </a:lnTo>
                <a:lnTo>
                  <a:pt x="2119884" y="297179"/>
                </a:lnTo>
                <a:lnTo>
                  <a:pt x="2142744" y="297179"/>
                </a:lnTo>
                <a:lnTo>
                  <a:pt x="2135123" y="306323"/>
                </a:lnTo>
                <a:lnTo>
                  <a:pt x="2135123" y="304800"/>
                </a:lnTo>
                <a:lnTo>
                  <a:pt x="2135123" y="281939"/>
                </a:lnTo>
                <a:lnTo>
                  <a:pt x="2244851" y="281939"/>
                </a:lnTo>
                <a:lnTo>
                  <a:pt x="2237232" y="289559"/>
                </a:lnTo>
                <a:lnTo>
                  <a:pt x="2237232" y="288035"/>
                </a:lnTo>
                <a:lnTo>
                  <a:pt x="2237232" y="268223"/>
                </a:lnTo>
                <a:lnTo>
                  <a:pt x="2342387" y="268223"/>
                </a:lnTo>
                <a:lnTo>
                  <a:pt x="2334768" y="277367"/>
                </a:lnTo>
                <a:lnTo>
                  <a:pt x="2334768" y="275844"/>
                </a:lnTo>
                <a:lnTo>
                  <a:pt x="2334768" y="252983"/>
                </a:lnTo>
                <a:lnTo>
                  <a:pt x="2459736" y="252983"/>
                </a:lnTo>
                <a:lnTo>
                  <a:pt x="2452115" y="260603"/>
                </a:lnTo>
                <a:lnTo>
                  <a:pt x="2452115" y="231647"/>
                </a:lnTo>
                <a:lnTo>
                  <a:pt x="2561844" y="231647"/>
                </a:lnTo>
                <a:lnTo>
                  <a:pt x="2554223" y="239267"/>
                </a:lnTo>
                <a:lnTo>
                  <a:pt x="2554223" y="211835"/>
                </a:lnTo>
                <a:lnTo>
                  <a:pt x="2657856" y="211835"/>
                </a:lnTo>
                <a:lnTo>
                  <a:pt x="2650236" y="219455"/>
                </a:lnTo>
                <a:lnTo>
                  <a:pt x="2650236" y="169163"/>
                </a:lnTo>
                <a:lnTo>
                  <a:pt x="2932175" y="169163"/>
                </a:lnTo>
                <a:lnTo>
                  <a:pt x="2924556" y="178307"/>
                </a:lnTo>
                <a:lnTo>
                  <a:pt x="2924556" y="176783"/>
                </a:lnTo>
                <a:lnTo>
                  <a:pt x="2924556" y="153923"/>
                </a:lnTo>
                <a:lnTo>
                  <a:pt x="3276599" y="153923"/>
                </a:lnTo>
                <a:lnTo>
                  <a:pt x="3272027" y="155447"/>
                </a:lnTo>
                <a:lnTo>
                  <a:pt x="3272027" y="153923"/>
                </a:lnTo>
                <a:lnTo>
                  <a:pt x="3270503" y="158495"/>
                </a:lnTo>
                <a:lnTo>
                  <a:pt x="3270503" y="156971"/>
                </a:lnTo>
                <a:lnTo>
                  <a:pt x="3270503" y="158495"/>
                </a:lnTo>
                <a:lnTo>
                  <a:pt x="3270503" y="156971"/>
                </a:lnTo>
                <a:lnTo>
                  <a:pt x="3270503" y="153923"/>
                </a:lnTo>
                <a:lnTo>
                  <a:pt x="3270503" y="155447"/>
                </a:lnTo>
                <a:lnTo>
                  <a:pt x="3270503" y="149351"/>
                </a:lnTo>
                <a:lnTo>
                  <a:pt x="3270503" y="143255"/>
                </a:lnTo>
                <a:lnTo>
                  <a:pt x="3270503" y="129539"/>
                </a:lnTo>
                <a:lnTo>
                  <a:pt x="3270503" y="131063"/>
                </a:lnTo>
                <a:lnTo>
                  <a:pt x="3268980" y="128015"/>
                </a:lnTo>
                <a:lnTo>
                  <a:pt x="3268980" y="115823"/>
                </a:lnTo>
                <a:lnTo>
                  <a:pt x="3412236" y="115823"/>
                </a:lnTo>
                <a:lnTo>
                  <a:pt x="3404615" y="123444"/>
                </a:lnTo>
                <a:lnTo>
                  <a:pt x="3404615" y="89915"/>
                </a:lnTo>
                <a:lnTo>
                  <a:pt x="3404615" y="74675"/>
                </a:lnTo>
                <a:lnTo>
                  <a:pt x="3986784" y="74675"/>
                </a:lnTo>
                <a:lnTo>
                  <a:pt x="3979163" y="82295"/>
                </a:lnTo>
                <a:lnTo>
                  <a:pt x="3979163" y="80771"/>
                </a:lnTo>
                <a:lnTo>
                  <a:pt x="3979163" y="0"/>
                </a:lnTo>
                <a:lnTo>
                  <a:pt x="3995927" y="0"/>
                </a:lnTo>
                <a:lnTo>
                  <a:pt x="3995927" y="15239"/>
                </a:lnTo>
              </a:path>
            </a:pathLst>
          </a:custGeom>
          <a:solidFill>
            <a:srgbClr val="30C1D7"/>
          </a:solidFill>
          <a:ln w="12700" cap="flat" cmpd="sng" algn="ctr">
            <a:solidFill>
              <a:srgbClr val="30C1D7">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17" name="Freeform 3">
            <a:extLst>
              <a:ext uri="{FF2B5EF4-FFF2-40B4-BE49-F238E27FC236}">
                <a16:creationId xmlns:a16="http://schemas.microsoft.com/office/drawing/2014/main" id="{83C6C11E-02EF-4290-B2A0-5A86B39D1517}"/>
              </a:ext>
            </a:extLst>
          </p:cNvPr>
          <p:cNvSpPr/>
          <p:nvPr/>
        </p:nvSpPr>
        <p:spPr>
          <a:xfrm>
            <a:off x="4941916" y="3464951"/>
            <a:ext cx="3650673" cy="1372945"/>
          </a:xfrm>
          <a:custGeom>
            <a:avLst/>
            <a:gdLst>
              <a:gd name="connsiteX0" fmla="*/ 4015739 w 4015740"/>
              <a:gd name="connsiteY0" fmla="*/ 16764 h 1556004"/>
              <a:gd name="connsiteX1" fmla="*/ 3784092 w 4015740"/>
              <a:gd name="connsiteY1" fmla="*/ 16764 h 1556004"/>
              <a:gd name="connsiteX2" fmla="*/ 3791711 w 4015740"/>
              <a:gd name="connsiteY2" fmla="*/ 9144 h 1556004"/>
              <a:gd name="connsiteX3" fmla="*/ 3791711 w 4015740"/>
              <a:gd name="connsiteY3" fmla="*/ 50292 h 1556004"/>
              <a:gd name="connsiteX4" fmla="*/ 3563111 w 4015740"/>
              <a:gd name="connsiteY4" fmla="*/ 50292 h 1556004"/>
              <a:gd name="connsiteX5" fmla="*/ 3570732 w 4015740"/>
              <a:gd name="connsiteY5" fmla="*/ 42672 h 1556004"/>
              <a:gd name="connsiteX6" fmla="*/ 3570732 w 4015740"/>
              <a:gd name="connsiteY6" fmla="*/ 83820 h 1556004"/>
              <a:gd name="connsiteX7" fmla="*/ 3549396 w 4015740"/>
              <a:gd name="connsiteY7" fmla="*/ 83820 h 1556004"/>
              <a:gd name="connsiteX8" fmla="*/ 3558539 w 4015740"/>
              <a:gd name="connsiteY8" fmla="*/ 74676 h 1556004"/>
              <a:gd name="connsiteX9" fmla="*/ 3558539 w 4015740"/>
              <a:gd name="connsiteY9" fmla="*/ 108204 h 1556004"/>
              <a:gd name="connsiteX10" fmla="*/ 3543299 w 4015740"/>
              <a:gd name="connsiteY10" fmla="*/ 108204 h 1556004"/>
              <a:gd name="connsiteX11" fmla="*/ 3552444 w 4015740"/>
              <a:gd name="connsiteY11" fmla="*/ 100584 h 1556004"/>
              <a:gd name="connsiteX12" fmla="*/ 3552444 w 4015740"/>
              <a:gd name="connsiteY12" fmla="*/ 140208 h 1556004"/>
              <a:gd name="connsiteX13" fmla="*/ 3528060 w 4015740"/>
              <a:gd name="connsiteY13" fmla="*/ 140208 h 1556004"/>
              <a:gd name="connsiteX14" fmla="*/ 3537203 w 4015740"/>
              <a:gd name="connsiteY14" fmla="*/ 132588 h 1556004"/>
              <a:gd name="connsiteX15" fmla="*/ 3537203 w 4015740"/>
              <a:gd name="connsiteY15" fmla="*/ 158496 h 1556004"/>
              <a:gd name="connsiteX16" fmla="*/ 3457956 w 4015740"/>
              <a:gd name="connsiteY16" fmla="*/ 158496 h 1556004"/>
              <a:gd name="connsiteX17" fmla="*/ 3465575 w 4015740"/>
              <a:gd name="connsiteY17" fmla="*/ 149352 h 1556004"/>
              <a:gd name="connsiteX18" fmla="*/ 3465575 w 4015740"/>
              <a:gd name="connsiteY18" fmla="*/ 182880 h 1556004"/>
              <a:gd name="connsiteX19" fmla="*/ 3430523 w 4015740"/>
              <a:gd name="connsiteY19" fmla="*/ 182880 h 1556004"/>
              <a:gd name="connsiteX20" fmla="*/ 3438144 w 4015740"/>
              <a:gd name="connsiteY20" fmla="*/ 175260 h 1556004"/>
              <a:gd name="connsiteX21" fmla="*/ 3438144 w 4015740"/>
              <a:gd name="connsiteY21" fmla="*/ 202692 h 1556004"/>
              <a:gd name="connsiteX22" fmla="*/ 3401568 w 4015740"/>
              <a:gd name="connsiteY22" fmla="*/ 202692 h 1556004"/>
              <a:gd name="connsiteX23" fmla="*/ 3410711 w 4015740"/>
              <a:gd name="connsiteY23" fmla="*/ 195072 h 1556004"/>
              <a:gd name="connsiteX24" fmla="*/ 3410711 w 4015740"/>
              <a:gd name="connsiteY24" fmla="*/ 224028 h 1556004"/>
              <a:gd name="connsiteX25" fmla="*/ 3361944 w 4015740"/>
              <a:gd name="connsiteY25" fmla="*/ 224028 h 1556004"/>
              <a:gd name="connsiteX26" fmla="*/ 3369563 w 4015740"/>
              <a:gd name="connsiteY26" fmla="*/ 214884 h 1556004"/>
              <a:gd name="connsiteX27" fmla="*/ 3369563 w 4015740"/>
              <a:gd name="connsiteY27" fmla="*/ 243840 h 1556004"/>
              <a:gd name="connsiteX28" fmla="*/ 3310127 w 4015740"/>
              <a:gd name="connsiteY28" fmla="*/ 243840 h 1556004"/>
              <a:gd name="connsiteX29" fmla="*/ 3317748 w 4015740"/>
              <a:gd name="connsiteY29" fmla="*/ 236220 h 1556004"/>
              <a:gd name="connsiteX30" fmla="*/ 3317748 w 4015740"/>
              <a:gd name="connsiteY30" fmla="*/ 265176 h 1556004"/>
              <a:gd name="connsiteX31" fmla="*/ 3041903 w 4015740"/>
              <a:gd name="connsiteY31" fmla="*/ 265176 h 1556004"/>
              <a:gd name="connsiteX32" fmla="*/ 3049523 w 4015740"/>
              <a:gd name="connsiteY32" fmla="*/ 257556 h 1556004"/>
              <a:gd name="connsiteX33" fmla="*/ 3049523 w 4015740"/>
              <a:gd name="connsiteY33" fmla="*/ 280416 h 1556004"/>
              <a:gd name="connsiteX34" fmla="*/ 2976372 w 4015740"/>
              <a:gd name="connsiteY34" fmla="*/ 280416 h 1556004"/>
              <a:gd name="connsiteX35" fmla="*/ 2983992 w 4015740"/>
              <a:gd name="connsiteY35" fmla="*/ 272796 h 1556004"/>
              <a:gd name="connsiteX36" fmla="*/ 2983992 w 4015740"/>
              <a:gd name="connsiteY36" fmla="*/ 298704 h 1556004"/>
              <a:gd name="connsiteX37" fmla="*/ 2951987 w 4015740"/>
              <a:gd name="connsiteY37" fmla="*/ 298704 h 1556004"/>
              <a:gd name="connsiteX38" fmla="*/ 2959608 w 4015740"/>
              <a:gd name="connsiteY38" fmla="*/ 289560 h 1556004"/>
              <a:gd name="connsiteX39" fmla="*/ 2959608 w 4015740"/>
              <a:gd name="connsiteY39" fmla="*/ 310896 h 1556004"/>
              <a:gd name="connsiteX40" fmla="*/ 2915411 w 4015740"/>
              <a:gd name="connsiteY40" fmla="*/ 310896 h 1556004"/>
              <a:gd name="connsiteX41" fmla="*/ 2923032 w 4015740"/>
              <a:gd name="connsiteY41" fmla="*/ 303276 h 1556004"/>
              <a:gd name="connsiteX42" fmla="*/ 2923032 w 4015740"/>
              <a:gd name="connsiteY42" fmla="*/ 323088 h 1556004"/>
              <a:gd name="connsiteX43" fmla="*/ 2849880 w 4015740"/>
              <a:gd name="connsiteY43" fmla="*/ 323088 h 1556004"/>
              <a:gd name="connsiteX44" fmla="*/ 2857499 w 4015740"/>
              <a:gd name="connsiteY44" fmla="*/ 315468 h 1556004"/>
              <a:gd name="connsiteX45" fmla="*/ 2857499 w 4015740"/>
              <a:gd name="connsiteY45" fmla="*/ 339852 h 1556004"/>
              <a:gd name="connsiteX46" fmla="*/ 2828544 w 4015740"/>
              <a:gd name="connsiteY46" fmla="*/ 339852 h 1556004"/>
              <a:gd name="connsiteX47" fmla="*/ 2836163 w 4015740"/>
              <a:gd name="connsiteY47" fmla="*/ 332232 h 1556004"/>
              <a:gd name="connsiteX48" fmla="*/ 2836163 w 4015740"/>
              <a:gd name="connsiteY48" fmla="*/ 347472 h 1556004"/>
              <a:gd name="connsiteX49" fmla="*/ 2788920 w 4015740"/>
              <a:gd name="connsiteY49" fmla="*/ 347472 h 1556004"/>
              <a:gd name="connsiteX50" fmla="*/ 2796539 w 4015740"/>
              <a:gd name="connsiteY50" fmla="*/ 339852 h 1556004"/>
              <a:gd name="connsiteX51" fmla="*/ 2796539 w 4015740"/>
              <a:gd name="connsiteY51" fmla="*/ 359664 h 1556004"/>
              <a:gd name="connsiteX52" fmla="*/ 2781299 w 4015740"/>
              <a:gd name="connsiteY52" fmla="*/ 359664 h 1556004"/>
              <a:gd name="connsiteX53" fmla="*/ 2790444 w 4015740"/>
              <a:gd name="connsiteY53" fmla="*/ 352044 h 1556004"/>
              <a:gd name="connsiteX54" fmla="*/ 2790444 w 4015740"/>
              <a:gd name="connsiteY54" fmla="*/ 373380 h 1556004"/>
              <a:gd name="connsiteX55" fmla="*/ 2708148 w 4015740"/>
              <a:gd name="connsiteY55" fmla="*/ 373380 h 1556004"/>
              <a:gd name="connsiteX56" fmla="*/ 2715768 w 4015740"/>
              <a:gd name="connsiteY56" fmla="*/ 364236 h 1556004"/>
              <a:gd name="connsiteX57" fmla="*/ 2715768 w 4015740"/>
              <a:gd name="connsiteY57" fmla="*/ 390144 h 1556004"/>
              <a:gd name="connsiteX58" fmla="*/ 2692908 w 4015740"/>
              <a:gd name="connsiteY58" fmla="*/ 390144 h 1556004"/>
              <a:gd name="connsiteX59" fmla="*/ 2700527 w 4015740"/>
              <a:gd name="connsiteY59" fmla="*/ 382524 h 1556004"/>
              <a:gd name="connsiteX60" fmla="*/ 2700527 w 4015740"/>
              <a:gd name="connsiteY60" fmla="*/ 397764 h 1556004"/>
              <a:gd name="connsiteX61" fmla="*/ 2674620 w 4015740"/>
              <a:gd name="connsiteY61" fmla="*/ 397764 h 1556004"/>
              <a:gd name="connsiteX62" fmla="*/ 2682239 w 4015740"/>
              <a:gd name="connsiteY62" fmla="*/ 390144 h 1556004"/>
              <a:gd name="connsiteX63" fmla="*/ 2682239 w 4015740"/>
              <a:gd name="connsiteY63" fmla="*/ 409956 h 1556004"/>
              <a:gd name="connsiteX64" fmla="*/ 2569463 w 4015740"/>
              <a:gd name="connsiteY64" fmla="*/ 409956 h 1556004"/>
              <a:gd name="connsiteX65" fmla="*/ 2577084 w 4015740"/>
              <a:gd name="connsiteY65" fmla="*/ 400812 h 1556004"/>
              <a:gd name="connsiteX66" fmla="*/ 2577084 w 4015740"/>
              <a:gd name="connsiteY66" fmla="*/ 426720 h 1556004"/>
              <a:gd name="connsiteX67" fmla="*/ 2538984 w 4015740"/>
              <a:gd name="connsiteY67" fmla="*/ 426720 h 1556004"/>
              <a:gd name="connsiteX68" fmla="*/ 2546603 w 4015740"/>
              <a:gd name="connsiteY68" fmla="*/ 419100 h 1556004"/>
              <a:gd name="connsiteX69" fmla="*/ 2546603 w 4015740"/>
              <a:gd name="connsiteY69" fmla="*/ 443484 h 1556004"/>
              <a:gd name="connsiteX70" fmla="*/ 2532887 w 4015740"/>
              <a:gd name="connsiteY70" fmla="*/ 443484 h 1556004"/>
              <a:gd name="connsiteX71" fmla="*/ 2540508 w 4015740"/>
              <a:gd name="connsiteY71" fmla="*/ 435864 h 1556004"/>
              <a:gd name="connsiteX72" fmla="*/ 2540508 w 4015740"/>
              <a:gd name="connsiteY72" fmla="*/ 455676 h 1556004"/>
              <a:gd name="connsiteX73" fmla="*/ 2526792 w 4015740"/>
              <a:gd name="connsiteY73" fmla="*/ 455676 h 1556004"/>
              <a:gd name="connsiteX74" fmla="*/ 2534411 w 4015740"/>
              <a:gd name="connsiteY74" fmla="*/ 448056 h 1556004"/>
              <a:gd name="connsiteX75" fmla="*/ 2534411 w 4015740"/>
              <a:gd name="connsiteY75" fmla="*/ 467868 h 1556004"/>
              <a:gd name="connsiteX76" fmla="*/ 2490215 w 4015740"/>
              <a:gd name="connsiteY76" fmla="*/ 467868 h 1556004"/>
              <a:gd name="connsiteX77" fmla="*/ 2497835 w 4015740"/>
              <a:gd name="connsiteY77" fmla="*/ 460248 h 1556004"/>
              <a:gd name="connsiteX78" fmla="*/ 2497835 w 4015740"/>
              <a:gd name="connsiteY78" fmla="*/ 475488 h 1556004"/>
              <a:gd name="connsiteX79" fmla="*/ 2467356 w 4015740"/>
              <a:gd name="connsiteY79" fmla="*/ 475488 h 1556004"/>
              <a:gd name="connsiteX80" fmla="*/ 2474975 w 4015740"/>
              <a:gd name="connsiteY80" fmla="*/ 467868 h 1556004"/>
              <a:gd name="connsiteX81" fmla="*/ 2474975 w 4015740"/>
              <a:gd name="connsiteY81" fmla="*/ 484632 h 1556004"/>
              <a:gd name="connsiteX82" fmla="*/ 2113787 w 4015740"/>
              <a:gd name="connsiteY82" fmla="*/ 484632 h 1556004"/>
              <a:gd name="connsiteX83" fmla="*/ 2121408 w 4015740"/>
              <a:gd name="connsiteY83" fmla="*/ 475488 h 1556004"/>
              <a:gd name="connsiteX84" fmla="*/ 2121408 w 4015740"/>
              <a:gd name="connsiteY84" fmla="*/ 496824 h 1556004"/>
              <a:gd name="connsiteX85" fmla="*/ 2101596 w 4015740"/>
              <a:gd name="connsiteY85" fmla="*/ 496824 h 1556004"/>
              <a:gd name="connsiteX86" fmla="*/ 2109215 w 4015740"/>
              <a:gd name="connsiteY86" fmla="*/ 489204 h 1556004"/>
              <a:gd name="connsiteX87" fmla="*/ 2109215 w 4015740"/>
              <a:gd name="connsiteY87" fmla="*/ 509016 h 1556004"/>
              <a:gd name="connsiteX88" fmla="*/ 2069591 w 4015740"/>
              <a:gd name="connsiteY88" fmla="*/ 509016 h 1556004"/>
              <a:gd name="connsiteX89" fmla="*/ 2077211 w 4015740"/>
              <a:gd name="connsiteY89" fmla="*/ 501396 h 1556004"/>
              <a:gd name="connsiteX90" fmla="*/ 2077211 w 4015740"/>
              <a:gd name="connsiteY90" fmla="*/ 516636 h 1556004"/>
              <a:gd name="connsiteX91" fmla="*/ 2020823 w 4015740"/>
              <a:gd name="connsiteY91" fmla="*/ 516636 h 1556004"/>
              <a:gd name="connsiteX92" fmla="*/ 2028444 w 4015740"/>
              <a:gd name="connsiteY92" fmla="*/ 509016 h 1556004"/>
              <a:gd name="connsiteX93" fmla="*/ 2028444 w 4015740"/>
              <a:gd name="connsiteY93" fmla="*/ 530352 h 1556004"/>
              <a:gd name="connsiteX94" fmla="*/ 2002535 w 4015740"/>
              <a:gd name="connsiteY94" fmla="*/ 530352 h 1556004"/>
              <a:gd name="connsiteX95" fmla="*/ 2010156 w 4015740"/>
              <a:gd name="connsiteY95" fmla="*/ 521208 h 1556004"/>
              <a:gd name="connsiteX96" fmla="*/ 2010156 w 4015740"/>
              <a:gd name="connsiteY96" fmla="*/ 537972 h 1556004"/>
              <a:gd name="connsiteX97" fmla="*/ 1959863 w 4015740"/>
              <a:gd name="connsiteY97" fmla="*/ 537972 h 1556004"/>
              <a:gd name="connsiteX98" fmla="*/ 1967484 w 4015740"/>
              <a:gd name="connsiteY98" fmla="*/ 530352 h 1556004"/>
              <a:gd name="connsiteX99" fmla="*/ 1967484 w 4015740"/>
              <a:gd name="connsiteY99" fmla="*/ 550164 h 1556004"/>
              <a:gd name="connsiteX100" fmla="*/ 1943099 w 4015740"/>
              <a:gd name="connsiteY100" fmla="*/ 550164 h 1556004"/>
              <a:gd name="connsiteX101" fmla="*/ 1950720 w 4015740"/>
              <a:gd name="connsiteY101" fmla="*/ 542544 h 1556004"/>
              <a:gd name="connsiteX102" fmla="*/ 1950720 w 4015740"/>
              <a:gd name="connsiteY102" fmla="*/ 554736 h 1556004"/>
              <a:gd name="connsiteX103" fmla="*/ 1876044 w 4015740"/>
              <a:gd name="connsiteY103" fmla="*/ 554736 h 1556004"/>
              <a:gd name="connsiteX104" fmla="*/ 1883663 w 4015740"/>
              <a:gd name="connsiteY104" fmla="*/ 547116 h 1556004"/>
              <a:gd name="connsiteX105" fmla="*/ 1883663 w 4015740"/>
              <a:gd name="connsiteY105" fmla="*/ 559308 h 1556004"/>
              <a:gd name="connsiteX106" fmla="*/ 1836420 w 4015740"/>
              <a:gd name="connsiteY106" fmla="*/ 559308 h 1556004"/>
              <a:gd name="connsiteX107" fmla="*/ 1844039 w 4015740"/>
              <a:gd name="connsiteY107" fmla="*/ 550164 h 1556004"/>
              <a:gd name="connsiteX108" fmla="*/ 1844039 w 4015740"/>
              <a:gd name="connsiteY108" fmla="*/ 569976 h 1556004"/>
              <a:gd name="connsiteX109" fmla="*/ 1801368 w 4015740"/>
              <a:gd name="connsiteY109" fmla="*/ 569976 h 1556004"/>
              <a:gd name="connsiteX110" fmla="*/ 1808987 w 4015740"/>
              <a:gd name="connsiteY110" fmla="*/ 562356 h 1556004"/>
              <a:gd name="connsiteX111" fmla="*/ 1808987 w 4015740"/>
              <a:gd name="connsiteY111" fmla="*/ 576072 h 1556004"/>
              <a:gd name="connsiteX112" fmla="*/ 1770887 w 4015740"/>
              <a:gd name="connsiteY112" fmla="*/ 576072 h 1556004"/>
              <a:gd name="connsiteX113" fmla="*/ 1778508 w 4015740"/>
              <a:gd name="connsiteY113" fmla="*/ 568452 h 1556004"/>
              <a:gd name="connsiteX114" fmla="*/ 1778508 w 4015740"/>
              <a:gd name="connsiteY114" fmla="*/ 579120 h 1556004"/>
              <a:gd name="connsiteX115" fmla="*/ 1758696 w 4015740"/>
              <a:gd name="connsiteY115" fmla="*/ 579120 h 1556004"/>
              <a:gd name="connsiteX116" fmla="*/ 1766315 w 4015740"/>
              <a:gd name="connsiteY116" fmla="*/ 571500 h 1556004"/>
              <a:gd name="connsiteX117" fmla="*/ 1766315 w 4015740"/>
              <a:gd name="connsiteY117" fmla="*/ 586740 h 1556004"/>
              <a:gd name="connsiteX118" fmla="*/ 1749551 w 4015740"/>
              <a:gd name="connsiteY118" fmla="*/ 586740 h 1556004"/>
              <a:gd name="connsiteX119" fmla="*/ 1757172 w 4015740"/>
              <a:gd name="connsiteY119" fmla="*/ 579120 h 1556004"/>
              <a:gd name="connsiteX120" fmla="*/ 1757172 w 4015740"/>
              <a:gd name="connsiteY120" fmla="*/ 608076 h 1556004"/>
              <a:gd name="connsiteX121" fmla="*/ 1706879 w 4015740"/>
              <a:gd name="connsiteY121" fmla="*/ 608076 h 1556004"/>
              <a:gd name="connsiteX122" fmla="*/ 1714499 w 4015740"/>
              <a:gd name="connsiteY122" fmla="*/ 600456 h 1556004"/>
              <a:gd name="connsiteX123" fmla="*/ 1714499 w 4015740"/>
              <a:gd name="connsiteY123" fmla="*/ 620268 h 1556004"/>
              <a:gd name="connsiteX124" fmla="*/ 1691639 w 4015740"/>
              <a:gd name="connsiteY124" fmla="*/ 620268 h 1556004"/>
              <a:gd name="connsiteX125" fmla="*/ 1699260 w 4015740"/>
              <a:gd name="connsiteY125" fmla="*/ 612648 h 1556004"/>
              <a:gd name="connsiteX126" fmla="*/ 1699260 w 4015740"/>
              <a:gd name="connsiteY126" fmla="*/ 633984 h 1556004"/>
              <a:gd name="connsiteX127" fmla="*/ 1679448 w 4015740"/>
              <a:gd name="connsiteY127" fmla="*/ 633984 h 1556004"/>
              <a:gd name="connsiteX128" fmla="*/ 1687068 w 4015740"/>
              <a:gd name="connsiteY128" fmla="*/ 624840 h 1556004"/>
              <a:gd name="connsiteX129" fmla="*/ 1687068 w 4015740"/>
              <a:gd name="connsiteY129" fmla="*/ 641604 h 1556004"/>
              <a:gd name="connsiteX130" fmla="*/ 1647444 w 4015740"/>
              <a:gd name="connsiteY130" fmla="*/ 641604 h 1556004"/>
              <a:gd name="connsiteX131" fmla="*/ 1655063 w 4015740"/>
              <a:gd name="connsiteY131" fmla="*/ 633984 h 1556004"/>
              <a:gd name="connsiteX132" fmla="*/ 1655063 w 4015740"/>
              <a:gd name="connsiteY132" fmla="*/ 644652 h 1556004"/>
              <a:gd name="connsiteX133" fmla="*/ 1601723 w 4015740"/>
              <a:gd name="connsiteY133" fmla="*/ 644652 h 1556004"/>
              <a:gd name="connsiteX134" fmla="*/ 1609344 w 4015740"/>
              <a:gd name="connsiteY134" fmla="*/ 637032 h 1556004"/>
              <a:gd name="connsiteX135" fmla="*/ 1609344 w 4015740"/>
              <a:gd name="connsiteY135" fmla="*/ 658368 h 1556004"/>
              <a:gd name="connsiteX136" fmla="*/ 1580387 w 4015740"/>
              <a:gd name="connsiteY136" fmla="*/ 658368 h 1556004"/>
              <a:gd name="connsiteX137" fmla="*/ 1588008 w 4015740"/>
              <a:gd name="connsiteY137" fmla="*/ 650748 h 1556004"/>
              <a:gd name="connsiteX138" fmla="*/ 1588008 w 4015740"/>
              <a:gd name="connsiteY138" fmla="*/ 673608 h 1556004"/>
              <a:gd name="connsiteX139" fmla="*/ 1568196 w 4015740"/>
              <a:gd name="connsiteY139" fmla="*/ 673608 h 1556004"/>
              <a:gd name="connsiteX140" fmla="*/ 1575815 w 4015740"/>
              <a:gd name="connsiteY140" fmla="*/ 665988 h 1556004"/>
              <a:gd name="connsiteX141" fmla="*/ 1575815 w 4015740"/>
              <a:gd name="connsiteY141" fmla="*/ 682752 h 1556004"/>
              <a:gd name="connsiteX142" fmla="*/ 1559051 w 4015740"/>
              <a:gd name="connsiteY142" fmla="*/ 682752 h 1556004"/>
              <a:gd name="connsiteX143" fmla="*/ 1566672 w 4015740"/>
              <a:gd name="connsiteY143" fmla="*/ 675132 h 1556004"/>
              <a:gd name="connsiteX144" fmla="*/ 1566672 w 4015740"/>
              <a:gd name="connsiteY144" fmla="*/ 687324 h 1556004"/>
              <a:gd name="connsiteX145" fmla="*/ 1552956 w 4015740"/>
              <a:gd name="connsiteY145" fmla="*/ 687324 h 1556004"/>
              <a:gd name="connsiteX146" fmla="*/ 1560575 w 4015740"/>
              <a:gd name="connsiteY146" fmla="*/ 679704 h 1556004"/>
              <a:gd name="connsiteX147" fmla="*/ 1560575 w 4015740"/>
              <a:gd name="connsiteY147" fmla="*/ 694944 h 1556004"/>
              <a:gd name="connsiteX148" fmla="*/ 1542287 w 4015740"/>
              <a:gd name="connsiteY148" fmla="*/ 694944 h 1556004"/>
              <a:gd name="connsiteX149" fmla="*/ 1549908 w 4015740"/>
              <a:gd name="connsiteY149" fmla="*/ 687324 h 1556004"/>
              <a:gd name="connsiteX150" fmla="*/ 1549908 w 4015740"/>
              <a:gd name="connsiteY150" fmla="*/ 704088 h 1556004"/>
              <a:gd name="connsiteX151" fmla="*/ 1499615 w 4015740"/>
              <a:gd name="connsiteY151" fmla="*/ 704088 h 1556004"/>
              <a:gd name="connsiteX152" fmla="*/ 1507235 w 4015740"/>
              <a:gd name="connsiteY152" fmla="*/ 696468 h 1556004"/>
              <a:gd name="connsiteX153" fmla="*/ 1507235 w 4015740"/>
              <a:gd name="connsiteY153" fmla="*/ 716280 h 1556004"/>
              <a:gd name="connsiteX154" fmla="*/ 1484375 w 4015740"/>
              <a:gd name="connsiteY154" fmla="*/ 716280 h 1556004"/>
              <a:gd name="connsiteX155" fmla="*/ 1491996 w 4015740"/>
              <a:gd name="connsiteY155" fmla="*/ 708660 h 1556004"/>
              <a:gd name="connsiteX156" fmla="*/ 1491996 w 4015740"/>
              <a:gd name="connsiteY156" fmla="*/ 726948 h 1556004"/>
              <a:gd name="connsiteX157" fmla="*/ 1469135 w 4015740"/>
              <a:gd name="connsiteY157" fmla="*/ 726948 h 1556004"/>
              <a:gd name="connsiteX158" fmla="*/ 1476756 w 4015740"/>
              <a:gd name="connsiteY158" fmla="*/ 719328 h 1556004"/>
              <a:gd name="connsiteX159" fmla="*/ 1476756 w 4015740"/>
              <a:gd name="connsiteY159" fmla="*/ 733044 h 1556004"/>
              <a:gd name="connsiteX160" fmla="*/ 1463039 w 4015740"/>
              <a:gd name="connsiteY160" fmla="*/ 733044 h 1556004"/>
              <a:gd name="connsiteX161" fmla="*/ 1470660 w 4015740"/>
              <a:gd name="connsiteY161" fmla="*/ 725424 h 1556004"/>
              <a:gd name="connsiteX162" fmla="*/ 1470660 w 4015740"/>
              <a:gd name="connsiteY162" fmla="*/ 740664 h 1556004"/>
              <a:gd name="connsiteX163" fmla="*/ 1447799 w 4015740"/>
              <a:gd name="connsiteY163" fmla="*/ 740664 h 1556004"/>
              <a:gd name="connsiteX164" fmla="*/ 1455420 w 4015740"/>
              <a:gd name="connsiteY164" fmla="*/ 733044 h 1556004"/>
              <a:gd name="connsiteX165" fmla="*/ 1455420 w 4015740"/>
              <a:gd name="connsiteY165" fmla="*/ 748284 h 1556004"/>
              <a:gd name="connsiteX166" fmla="*/ 1421891 w 4015740"/>
              <a:gd name="connsiteY166" fmla="*/ 748284 h 1556004"/>
              <a:gd name="connsiteX167" fmla="*/ 1429511 w 4015740"/>
              <a:gd name="connsiteY167" fmla="*/ 740664 h 1556004"/>
              <a:gd name="connsiteX168" fmla="*/ 1429511 w 4015740"/>
              <a:gd name="connsiteY168" fmla="*/ 752856 h 1556004"/>
              <a:gd name="connsiteX169" fmla="*/ 1385315 w 4015740"/>
              <a:gd name="connsiteY169" fmla="*/ 752856 h 1556004"/>
              <a:gd name="connsiteX170" fmla="*/ 1392935 w 4015740"/>
              <a:gd name="connsiteY170" fmla="*/ 745236 h 1556004"/>
              <a:gd name="connsiteX171" fmla="*/ 1392935 w 4015740"/>
              <a:gd name="connsiteY171" fmla="*/ 757428 h 1556004"/>
              <a:gd name="connsiteX172" fmla="*/ 1357884 w 4015740"/>
              <a:gd name="connsiteY172" fmla="*/ 757428 h 1556004"/>
              <a:gd name="connsiteX173" fmla="*/ 1365503 w 4015740"/>
              <a:gd name="connsiteY173" fmla="*/ 749808 h 1556004"/>
              <a:gd name="connsiteX174" fmla="*/ 1365503 w 4015740"/>
              <a:gd name="connsiteY174" fmla="*/ 765048 h 1556004"/>
              <a:gd name="connsiteX175" fmla="*/ 1318260 w 4015740"/>
              <a:gd name="connsiteY175" fmla="*/ 765048 h 1556004"/>
              <a:gd name="connsiteX176" fmla="*/ 1325879 w 4015740"/>
              <a:gd name="connsiteY176" fmla="*/ 757428 h 1556004"/>
              <a:gd name="connsiteX177" fmla="*/ 1325879 w 4015740"/>
              <a:gd name="connsiteY177" fmla="*/ 772668 h 1556004"/>
              <a:gd name="connsiteX178" fmla="*/ 1315211 w 4015740"/>
              <a:gd name="connsiteY178" fmla="*/ 772668 h 1556004"/>
              <a:gd name="connsiteX179" fmla="*/ 1322832 w 4015740"/>
              <a:gd name="connsiteY179" fmla="*/ 765048 h 1556004"/>
              <a:gd name="connsiteX180" fmla="*/ 1322832 w 4015740"/>
              <a:gd name="connsiteY180" fmla="*/ 786384 h 1556004"/>
              <a:gd name="connsiteX181" fmla="*/ 1284732 w 4015740"/>
              <a:gd name="connsiteY181" fmla="*/ 786384 h 1556004"/>
              <a:gd name="connsiteX182" fmla="*/ 1292351 w 4015740"/>
              <a:gd name="connsiteY182" fmla="*/ 778764 h 1556004"/>
              <a:gd name="connsiteX183" fmla="*/ 1292351 w 4015740"/>
              <a:gd name="connsiteY183" fmla="*/ 806196 h 1556004"/>
              <a:gd name="connsiteX184" fmla="*/ 1257299 w 4015740"/>
              <a:gd name="connsiteY184" fmla="*/ 806196 h 1556004"/>
              <a:gd name="connsiteX185" fmla="*/ 1264920 w 4015740"/>
              <a:gd name="connsiteY185" fmla="*/ 798576 h 1556004"/>
              <a:gd name="connsiteX186" fmla="*/ 1264920 w 4015740"/>
              <a:gd name="connsiteY186" fmla="*/ 815340 h 1556004"/>
              <a:gd name="connsiteX187" fmla="*/ 1234439 w 4015740"/>
              <a:gd name="connsiteY187" fmla="*/ 815340 h 1556004"/>
              <a:gd name="connsiteX188" fmla="*/ 1242060 w 4015740"/>
              <a:gd name="connsiteY188" fmla="*/ 807720 h 1556004"/>
              <a:gd name="connsiteX189" fmla="*/ 1242060 w 4015740"/>
              <a:gd name="connsiteY189" fmla="*/ 822960 h 1556004"/>
              <a:gd name="connsiteX190" fmla="*/ 1225296 w 4015740"/>
              <a:gd name="connsiteY190" fmla="*/ 822960 h 1556004"/>
              <a:gd name="connsiteX191" fmla="*/ 1232915 w 4015740"/>
              <a:gd name="connsiteY191" fmla="*/ 815340 h 1556004"/>
              <a:gd name="connsiteX192" fmla="*/ 1232915 w 4015740"/>
              <a:gd name="connsiteY192" fmla="*/ 830580 h 1556004"/>
              <a:gd name="connsiteX193" fmla="*/ 1207008 w 4015740"/>
              <a:gd name="connsiteY193" fmla="*/ 830580 h 1556004"/>
              <a:gd name="connsiteX194" fmla="*/ 1214627 w 4015740"/>
              <a:gd name="connsiteY194" fmla="*/ 822960 h 1556004"/>
              <a:gd name="connsiteX195" fmla="*/ 1214627 w 4015740"/>
              <a:gd name="connsiteY195" fmla="*/ 839724 h 1556004"/>
              <a:gd name="connsiteX196" fmla="*/ 1197863 w 4015740"/>
              <a:gd name="connsiteY196" fmla="*/ 839724 h 1556004"/>
              <a:gd name="connsiteX197" fmla="*/ 1205484 w 4015740"/>
              <a:gd name="connsiteY197" fmla="*/ 832104 h 1556004"/>
              <a:gd name="connsiteX198" fmla="*/ 1205484 w 4015740"/>
              <a:gd name="connsiteY198" fmla="*/ 844296 h 1556004"/>
              <a:gd name="connsiteX199" fmla="*/ 1179575 w 4015740"/>
              <a:gd name="connsiteY199" fmla="*/ 844296 h 1556004"/>
              <a:gd name="connsiteX200" fmla="*/ 1187196 w 4015740"/>
              <a:gd name="connsiteY200" fmla="*/ 836676 h 1556004"/>
              <a:gd name="connsiteX201" fmla="*/ 1187196 w 4015740"/>
              <a:gd name="connsiteY201" fmla="*/ 851916 h 1556004"/>
              <a:gd name="connsiteX202" fmla="*/ 1170432 w 4015740"/>
              <a:gd name="connsiteY202" fmla="*/ 851916 h 1556004"/>
              <a:gd name="connsiteX203" fmla="*/ 1178051 w 4015740"/>
              <a:gd name="connsiteY203" fmla="*/ 844296 h 1556004"/>
              <a:gd name="connsiteX204" fmla="*/ 1178051 w 4015740"/>
              <a:gd name="connsiteY204" fmla="*/ 859536 h 1556004"/>
              <a:gd name="connsiteX205" fmla="*/ 1126235 w 4015740"/>
              <a:gd name="connsiteY205" fmla="*/ 859536 h 1556004"/>
              <a:gd name="connsiteX206" fmla="*/ 1133856 w 4015740"/>
              <a:gd name="connsiteY206" fmla="*/ 851916 h 1556004"/>
              <a:gd name="connsiteX207" fmla="*/ 1133856 w 4015740"/>
              <a:gd name="connsiteY207" fmla="*/ 868680 h 1556004"/>
              <a:gd name="connsiteX208" fmla="*/ 1101851 w 4015740"/>
              <a:gd name="connsiteY208" fmla="*/ 868680 h 1556004"/>
              <a:gd name="connsiteX209" fmla="*/ 1110996 w 4015740"/>
              <a:gd name="connsiteY209" fmla="*/ 861060 h 1556004"/>
              <a:gd name="connsiteX210" fmla="*/ 1110996 w 4015740"/>
              <a:gd name="connsiteY210" fmla="*/ 880872 h 1556004"/>
              <a:gd name="connsiteX211" fmla="*/ 1083563 w 4015740"/>
              <a:gd name="connsiteY211" fmla="*/ 880872 h 1556004"/>
              <a:gd name="connsiteX212" fmla="*/ 1091184 w 4015740"/>
              <a:gd name="connsiteY212" fmla="*/ 873252 h 1556004"/>
              <a:gd name="connsiteX213" fmla="*/ 1091184 w 4015740"/>
              <a:gd name="connsiteY213" fmla="*/ 894588 h 1556004"/>
              <a:gd name="connsiteX214" fmla="*/ 1050035 w 4015740"/>
              <a:gd name="connsiteY214" fmla="*/ 894588 h 1556004"/>
              <a:gd name="connsiteX215" fmla="*/ 1057656 w 4015740"/>
              <a:gd name="connsiteY215" fmla="*/ 885444 h 1556004"/>
              <a:gd name="connsiteX216" fmla="*/ 1057656 w 4015740"/>
              <a:gd name="connsiteY216" fmla="*/ 902208 h 1556004"/>
              <a:gd name="connsiteX217" fmla="*/ 1039367 w 4015740"/>
              <a:gd name="connsiteY217" fmla="*/ 902208 h 1556004"/>
              <a:gd name="connsiteX218" fmla="*/ 1048512 w 4015740"/>
              <a:gd name="connsiteY218" fmla="*/ 894588 h 1556004"/>
              <a:gd name="connsiteX219" fmla="*/ 1048512 w 4015740"/>
              <a:gd name="connsiteY219" fmla="*/ 909828 h 1556004"/>
              <a:gd name="connsiteX220" fmla="*/ 1034795 w 4015740"/>
              <a:gd name="connsiteY220" fmla="*/ 909828 h 1556004"/>
              <a:gd name="connsiteX221" fmla="*/ 1042415 w 4015740"/>
              <a:gd name="connsiteY221" fmla="*/ 902208 h 1556004"/>
              <a:gd name="connsiteX222" fmla="*/ 1042415 w 4015740"/>
              <a:gd name="connsiteY222" fmla="*/ 918972 h 1556004"/>
              <a:gd name="connsiteX223" fmla="*/ 1018032 w 4015740"/>
              <a:gd name="connsiteY223" fmla="*/ 918972 h 1556004"/>
              <a:gd name="connsiteX224" fmla="*/ 1027176 w 4015740"/>
              <a:gd name="connsiteY224" fmla="*/ 911352 h 1556004"/>
              <a:gd name="connsiteX225" fmla="*/ 1027176 w 4015740"/>
              <a:gd name="connsiteY225" fmla="*/ 922020 h 1556004"/>
              <a:gd name="connsiteX226" fmla="*/ 1002791 w 4015740"/>
              <a:gd name="connsiteY226" fmla="*/ 922020 h 1556004"/>
              <a:gd name="connsiteX227" fmla="*/ 1011935 w 4015740"/>
              <a:gd name="connsiteY227" fmla="*/ 914400 h 1556004"/>
              <a:gd name="connsiteX228" fmla="*/ 1011935 w 4015740"/>
              <a:gd name="connsiteY228" fmla="*/ 931164 h 1556004"/>
              <a:gd name="connsiteX229" fmla="*/ 984503 w 4015740"/>
              <a:gd name="connsiteY229" fmla="*/ 931164 h 1556004"/>
              <a:gd name="connsiteX230" fmla="*/ 992123 w 4015740"/>
              <a:gd name="connsiteY230" fmla="*/ 922020 h 1556004"/>
              <a:gd name="connsiteX231" fmla="*/ 992123 w 4015740"/>
              <a:gd name="connsiteY231" fmla="*/ 938784 h 1556004"/>
              <a:gd name="connsiteX232" fmla="*/ 944879 w 4015740"/>
              <a:gd name="connsiteY232" fmla="*/ 938784 h 1556004"/>
              <a:gd name="connsiteX233" fmla="*/ 952500 w 4015740"/>
              <a:gd name="connsiteY233" fmla="*/ 931164 h 1556004"/>
              <a:gd name="connsiteX234" fmla="*/ 952500 w 4015740"/>
              <a:gd name="connsiteY234" fmla="*/ 947928 h 1556004"/>
              <a:gd name="connsiteX235" fmla="*/ 932688 w 4015740"/>
              <a:gd name="connsiteY235" fmla="*/ 947928 h 1556004"/>
              <a:gd name="connsiteX236" fmla="*/ 940307 w 4015740"/>
              <a:gd name="connsiteY236" fmla="*/ 940308 h 1556004"/>
              <a:gd name="connsiteX237" fmla="*/ 940307 w 4015740"/>
              <a:gd name="connsiteY237" fmla="*/ 950976 h 1556004"/>
              <a:gd name="connsiteX238" fmla="*/ 917447 w 4015740"/>
              <a:gd name="connsiteY238" fmla="*/ 950976 h 1556004"/>
              <a:gd name="connsiteX239" fmla="*/ 925067 w 4015740"/>
              <a:gd name="connsiteY239" fmla="*/ 943356 h 1556004"/>
              <a:gd name="connsiteX240" fmla="*/ 925067 w 4015740"/>
              <a:gd name="connsiteY240" fmla="*/ 960120 h 1556004"/>
              <a:gd name="connsiteX241" fmla="*/ 911351 w 4015740"/>
              <a:gd name="connsiteY241" fmla="*/ 960120 h 1556004"/>
              <a:gd name="connsiteX242" fmla="*/ 918971 w 4015740"/>
              <a:gd name="connsiteY242" fmla="*/ 950976 h 1556004"/>
              <a:gd name="connsiteX243" fmla="*/ 918971 w 4015740"/>
              <a:gd name="connsiteY243" fmla="*/ 969264 h 1556004"/>
              <a:gd name="connsiteX244" fmla="*/ 876300 w 4015740"/>
              <a:gd name="connsiteY244" fmla="*/ 969264 h 1556004"/>
              <a:gd name="connsiteX245" fmla="*/ 885444 w 4015740"/>
              <a:gd name="connsiteY245" fmla="*/ 960120 h 1556004"/>
              <a:gd name="connsiteX246" fmla="*/ 885444 w 4015740"/>
              <a:gd name="connsiteY246" fmla="*/ 972312 h 1556004"/>
              <a:gd name="connsiteX247" fmla="*/ 839723 w 4015740"/>
              <a:gd name="connsiteY247" fmla="*/ 972312 h 1556004"/>
              <a:gd name="connsiteX248" fmla="*/ 848867 w 4015740"/>
              <a:gd name="connsiteY248" fmla="*/ 964692 h 1556004"/>
              <a:gd name="connsiteX249" fmla="*/ 848867 w 4015740"/>
              <a:gd name="connsiteY249" fmla="*/ 979932 h 1556004"/>
              <a:gd name="connsiteX250" fmla="*/ 833627 w 4015740"/>
              <a:gd name="connsiteY250" fmla="*/ 979932 h 1556004"/>
              <a:gd name="connsiteX251" fmla="*/ 842771 w 4015740"/>
              <a:gd name="connsiteY251" fmla="*/ 972312 h 1556004"/>
              <a:gd name="connsiteX252" fmla="*/ 842771 w 4015740"/>
              <a:gd name="connsiteY252" fmla="*/ 987552 h 1556004"/>
              <a:gd name="connsiteX253" fmla="*/ 818388 w 4015740"/>
              <a:gd name="connsiteY253" fmla="*/ 987552 h 1556004"/>
              <a:gd name="connsiteX254" fmla="*/ 826007 w 4015740"/>
              <a:gd name="connsiteY254" fmla="*/ 979932 h 1556004"/>
              <a:gd name="connsiteX255" fmla="*/ 826007 w 4015740"/>
              <a:gd name="connsiteY255" fmla="*/ 996696 h 1556004"/>
              <a:gd name="connsiteX256" fmla="*/ 815339 w 4015740"/>
              <a:gd name="connsiteY256" fmla="*/ 996696 h 1556004"/>
              <a:gd name="connsiteX257" fmla="*/ 822959 w 4015740"/>
              <a:gd name="connsiteY257" fmla="*/ 989076 h 1556004"/>
              <a:gd name="connsiteX258" fmla="*/ 822959 w 4015740"/>
              <a:gd name="connsiteY258" fmla="*/ 1008888 h 1556004"/>
              <a:gd name="connsiteX259" fmla="*/ 787907 w 4015740"/>
              <a:gd name="connsiteY259" fmla="*/ 1008888 h 1556004"/>
              <a:gd name="connsiteX260" fmla="*/ 795527 w 4015740"/>
              <a:gd name="connsiteY260" fmla="*/ 1001268 h 1556004"/>
              <a:gd name="connsiteX261" fmla="*/ 795527 w 4015740"/>
              <a:gd name="connsiteY261" fmla="*/ 1013460 h 1556004"/>
              <a:gd name="connsiteX262" fmla="*/ 748283 w 4015740"/>
              <a:gd name="connsiteY262" fmla="*/ 1013460 h 1556004"/>
              <a:gd name="connsiteX263" fmla="*/ 755903 w 4015740"/>
              <a:gd name="connsiteY263" fmla="*/ 1005840 h 1556004"/>
              <a:gd name="connsiteX264" fmla="*/ 755903 w 4015740"/>
              <a:gd name="connsiteY264" fmla="*/ 1022604 h 1556004"/>
              <a:gd name="connsiteX265" fmla="*/ 737615 w 4015740"/>
              <a:gd name="connsiteY265" fmla="*/ 1022604 h 1556004"/>
              <a:gd name="connsiteX266" fmla="*/ 745235 w 4015740"/>
              <a:gd name="connsiteY266" fmla="*/ 1014984 h 1556004"/>
              <a:gd name="connsiteX267" fmla="*/ 745235 w 4015740"/>
              <a:gd name="connsiteY267" fmla="*/ 1030224 h 1556004"/>
              <a:gd name="connsiteX268" fmla="*/ 731520 w 4015740"/>
              <a:gd name="connsiteY268" fmla="*/ 1030224 h 1556004"/>
              <a:gd name="connsiteX269" fmla="*/ 739139 w 4015740"/>
              <a:gd name="connsiteY269" fmla="*/ 1022604 h 1556004"/>
              <a:gd name="connsiteX270" fmla="*/ 739139 w 4015740"/>
              <a:gd name="connsiteY270" fmla="*/ 1037844 h 1556004"/>
              <a:gd name="connsiteX271" fmla="*/ 716279 w 4015740"/>
              <a:gd name="connsiteY271" fmla="*/ 1037844 h 1556004"/>
              <a:gd name="connsiteX272" fmla="*/ 723900 w 4015740"/>
              <a:gd name="connsiteY272" fmla="*/ 1030224 h 1556004"/>
              <a:gd name="connsiteX273" fmla="*/ 723900 w 4015740"/>
              <a:gd name="connsiteY273" fmla="*/ 1046988 h 1556004"/>
              <a:gd name="connsiteX274" fmla="*/ 704088 w 4015740"/>
              <a:gd name="connsiteY274" fmla="*/ 1046988 h 1556004"/>
              <a:gd name="connsiteX275" fmla="*/ 711707 w 4015740"/>
              <a:gd name="connsiteY275" fmla="*/ 1039368 h 1556004"/>
              <a:gd name="connsiteX276" fmla="*/ 711707 w 4015740"/>
              <a:gd name="connsiteY276" fmla="*/ 1054608 h 1556004"/>
              <a:gd name="connsiteX277" fmla="*/ 697991 w 4015740"/>
              <a:gd name="connsiteY277" fmla="*/ 1054608 h 1556004"/>
              <a:gd name="connsiteX278" fmla="*/ 705612 w 4015740"/>
              <a:gd name="connsiteY278" fmla="*/ 1046988 h 1556004"/>
              <a:gd name="connsiteX279" fmla="*/ 705612 w 4015740"/>
              <a:gd name="connsiteY279" fmla="*/ 1062228 h 1556004"/>
              <a:gd name="connsiteX280" fmla="*/ 691895 w 4015740"/>
              <a:gd name="connsiteY280" fmla="*/ 1062228 h 1556004"/>
              <a:gd name="connsiteX281" fmla="*/ 699515 w 4015740"/>
              <a:gd name="connsiteY281" fmla="*/ 1054608 h 1556004"/>
              <a:gd name="connsiteX282" fmla="*/ 699515 w 4015740"/>
              <a:gd name="connsiteY282" fmla="*/ 1071372 h 1556004"/>
              <a:gd name="connsiteX283" fmla="*/ 676656 w 4015740"/>
              <a:gd name="connsiteY283" fmla="*/ 1071372 h 1556004"/>
              <a:gd name="connsiteX284" fmla="*/ 684276 w 4015740"/>
              <a:gd name="connsiteY284" fmla="*/ 1062228 h 1556004"/>
              <a:gd name="connsiteX285" fmla="*/ 684276 w 4015740"/>
              <a:gd name="connsiteY285" fmla="*/ 1075944 h 1556004"/>
              <a:gd name="connsiteX286" fmla="*/ 667512 w 4015740"/>
              <a:gd name="connsiteY286" fmla="*/ 1075944 h 1556004"/>
              <a:gd name="connsiteX287" fmla="*/ 675132 w 4015740"/>
              <a:gd name="connsiteY287" fmla="*/ 1068324 h 1556004"/>
              <a:gd name="connsiteX288" fmla="*/ 675132 w 4015740"/>
              <a:gd name="connsiteY288" fmla="*/ 1083564 h 1556004"/>
              <a:gd name="connsiteX289" fmla="*/ 652271 w 4015740"/>
              <a:gd name="connsiteY289" fmla="*/ 1083564 h 1556004"/>
              <a:gd name="connsiteX290" fmla="*/ 659891 w 4015740"/>
              <a:gd name="connsiteY290" fmla="*/ 1075944 h 1556004"/>
              <a:gd name="connsiteX291" fmla="*/ 659891 w 4015740"/>
              <a:gd name="connsiteY291" fmla="*/ 1091184 h 1556004"/>
              <a:gd name="connsiteX292" fmla="*/ 646176 w 4015740"/>
              <a:gd name="connsiteY292" fmla="*/ 1091184 h 1556004"/>
              <a:gd name="connsiteX293" fmla="*/ 653795 w 4015740"/>
              <a:gd name="connsiteY293" fmla="*/ 1083564 h 1556004"/>
              <a:gd name="connsiteX294" fmla="*/ 653795 w 4015740"/>
              <a:gd name="connsiteY294" fmla="*/ 1100328 h 1556004"/>
              <a:gd name="connsiteX295" fmla="*/ 629412 w 4015740"/>
              <a:gd name="connsiteY295" fmla="*/ 1100328 h 1556004"/>
              <a:gd name="connsiteX296" fmla="*/ 638556 w 4015740"/>
              <a:gd name="connsiteY296" fmla="*/ 1092708 h 1556004"/>
              <a:gd name="connsiteX297" fmla="*/ 638556 w 4015740"/>
              <a:gd name="connsiteY297" fmla="*/ 1107948 h 1556004"/>
              <a:gd name="connsiteX298" fmla="*/ 621791 w 4015740"/>
              <a:gd name="connsiteY298" fmla="*/ 1107948 h 1556004"/>
              <a:gd name="connsiteX299" fmla="*/ 629412 w 4015740"/>
              <a:gd name="connsiteY299" fmla="*/ 1100328 h 1556004"/>
              <a:gd name="connsiteX300" fmla="*/ 629412 w 4015740"/>
              <a:gd name="connsiteY300" fmla="*/ 1117092 h 1556004"/>
              <a:gd name="connsiteX301" fmla="*/ 600456 w 4015740"/>
              <a:gd name="connsiteY301" fmla="*/ 1117092 h 1556004"/>
              <a:gd name="connsiteX302" fmla="*/ 608076 w 4015740"/>
              <a:gd name="connsiteY302" fmla="*/ 1107948 h 1556004"/>
              <a:gd name="connsiteX303" fmla="*/ 608076 w 4015740"/>
              <a:gd name="connsiteY303" fmla="*/ 1129284 h 1556004"/>
              <a:gd name="connsiteX304" fmla="*/ 594359 w 4015740"/>
              <a:gd name="connsiteY304" fmla="*/ 1129284 h 1556004"/>
              <a:gd name="connsiteX305" fmla="*/ 601979 w 4015740"/>
              <a:gd name="connsiteY305" fmla="*/ 1121664 h 1556004"/>
              <a:gd name="connsiteX306" fmla="*/ 601979 w 4015740"/>
              <a:gd name="connsiteY306" fmla="*/ 1141476 h 1556004"/>
              <a:gd name="connsiteX307" fmla="*/ 583691 w 4015740"/>
              <a:gd name="connsiteY307" fmla="*/ 1141476 h 1556004"/>
              <a:gd name="connsiteX308" fmla="*/ 591312 w 4015740"/>
              <a:gd name="connsiteY308" fmla="*/ 1133856 h 1556004"/>
              <a:gd name="connsiteX309" fmla="*/ 591312 w 4015740"/>
              <a:gd name="connsiteY309" fmla="*/ 1149096 h 1556004"/>
              <a:gd name="connsiteX310" fmla="*/ 574547 w 4015740"/>
              <a:gd name="connsiteY310" fmla="*/ 1149096 h 1556004"/>
              <a:gd name="connsiteX311" fmla="*/ 582167 w 4015740"/>
              <a:gd name="connsiteY311" fmla="*/ 1141476 h 1556004"/>
              <a:gd name="connsiteX312" fmla="*/ 582167 w 4015740"/>
              <a:gd name="connsiteY312" fmla="*/ 1155192 h 1556004"/>
              <a:gd name="connsiteX313" fmla="*/ 553212 w 4015740"/>
              <a:gd name="connsiteY313" fmla="*/ 1155192 h 1556004"/>
              <a:gd name="connsiteX314" fmla="*/ 560832 w 4015740"/>
              <a:gd name="connsiteY314" fmla="*/ 1146048 h 1556004"/>
              <a:gd name="connsiteX315" fmla="*/ 560832 w 4015740"/>
              <a:gd name="connsiteY315" fmla="*/ 1162812 h 1556004"/>
              <a:gd name="connsiteX316" fmla="*/ 541020 w 4015740"/>
              <a:gd name="connsiteY316" fmla="*/ 1162812 h 1556004"/>
              <a:gd name="connsiteX317" fmla="*/ 548639 w 4015740"/>
              <a:gd name="connsiteY317" fmla="*/ 1155192 h 1556004"/>
              <a:gd name="connsiteX318" fmla="*/ 548639 w 4015740"/>
              <a:gd name="connsiteY318" fmla="*/ 1173480 h 1556004"/>
              <a:gd name="connsiteX319" fmla="*/ 528827 w 4015740"/>
              <a:gd name="connsiteY319" fmla="*/ 1173480 h 1556004"/>
              <a:gd name="connsiteX320" fmla="*/ 536447 w 4015740"/>
              <a:gd name="connsiteY320" fmla="*/ 1165860 h 1556004"/>
              <a:gd name="connsiteX321" fmla="*/ 536447 w 4015740"/>
              <a:gd name="connsiteY321" fmla="*/ 1187196 h 1556004"/>
              <a:gd name="connsiteX322" fmla="*/ 519683 w 4015740"/>
              <a:gd name="connsiteY322" fmla="*/ 1187196 h 1556004"/>
              <a:gd name="connsiteX323" fmla="*/ 527303 w 4015740"/>
              <a:gd name="connsiteY323" fmla="*/ 1179576 h 1556004"/>
              <a:gd name="connsiteX324" fmla="*/ 527303 w 4015740"/>
              <a:gd name="connsiteY324" fmla="*/ 1194816 h 1556004"/>
              <a:gd name="connsiteX325" fmla="*/ 507491 w 4015740"/>
              <a:gd name="connsiteY325" fmla="*/ 1194816 h 1556004"/>
              <a:gd name="connsiteX326" fmla="*/ 515111 w 4015740"/>
              <a:gd name="connsiteY326" fmla="*/ 1187196 h 1556004"/>
              <a:gd name="connsiteX327" fmla="*/ 515111 w 4015740"/>
              <a:gd name="connsiteY327" fmla="*/ 1203960 h 1556004"/>
              <a:gd name="connsiteX328" fmla="*/ 498347 w 4015740"/>
              <a:gd name="connsiteY328" fmla="*/ 1203960 h 1556004"/>
              <a:gd name="connsiteX329" fmla="*/ 505967 w 4015740"/>
              <a:gd name="connsiteY329" fmla="*/ 1196340 h 1556004"/>
              <a:gd name="connsiteX330" fmla="*/ 505967 w 4015740"/>
              <a:gd name="connsiteY330" fmla="*/ 1216152 h 1556004"/>
              <a:gd name="connsiteX331" fmla="*/ 458723 w 4015740"/>
              <a:gd name="connsiteY331" fmla="*/ 1216152 h 1556004"/>
              <a:gd name="connsiteX332" fmla="*/ 466344 w 4015740"/>
              <a:gd name="connsiteY332" fmla="*/ 1208532 h 1556004"/>
              <a:gd name="connsiteX333" fmla="*/ 466344 w 4015740"/>
              <a:gd name="connsiteY333" fmla="*/ 1223772 h 1556004"/>
              <a:gd name="connsiteX334" fmla="*/ 429767 w 4015740"/>
              <a:gd name="connsiteY334" fmla="*/ 1223772 h 1556004"/>
              <a:gd name="connsiteX335" fmla="*/ 437388 w 4015740"/>
              <a:gd name="connsiteY335" fmla="*/ 1216152 h 1556004"/>
              <a:gd name="connsiteX336" fmla="*/ 437388 w 4015740"/>
              <a:gd name="connsiteY336" fmla="*/ 1228344 h 1556004"/>
              <a:gd name="connsiteX337" fmla="*/ 417576 w 4015740"/>
              <a:gd name="connsiteY337" fmla="*/ 1228344 h 1556004"/>
              <a:gd name="connsiteX338" fmla="*/ 425195 w 4015740"/>
              <a:gd name="connsiteY338" fmla="*/ 1220724 h 1556004"/>
              <a:gd name="connsiteX339" fmla="*/ 425195 w 4015740"/>
              <a:gd name="connsiteY339" fmla="*/ 1237488 h 1556004"/>
              <a:gd name="connsiteX340" fmla="*/ 387095 w 4015740"/>
              <a:gd name="connsiteY340" fmla="*/ 1237488 h 1556004"/>
              <a:gd name="connsiteX341" fmla="*/ 394715 w 4015740"/>
              <a:gd name="connsiteY341" fmla="*/ 1229868 h 1556004"/>
              <a:gd name="connsiteX342" fmla="*/ 394715 w 4015740"/>
              <a:gd name="connsiteY342" fmla="*/ 1245108 h 1556004"/>
              <a:gd name="connsiteX343" fmla="*/ 365759 w 4015740"/>
              <a:gd name="connsiteY343" fmla="*/ 1245108 h 1556004"/>
              <a:gd name="connsiteX344" fmla="*/ 373379 w 4015740"/>
              <a:gd name="connsiteY344" fmla="*/ 1237488 h 1556004"/>
              <a:gd name="connsiteX345" fmla="*/ 373379 w 4015740"/>
              <a:gd name="connsiteY345" fmla="*/ 1248156 h 1556004"/>
              <a:gd name="connsiteX346" fmla="*/ 327659 w 4015740"/>
              <a:gd name="connsiteY346" fmla="*/ 1248156 h 1556004"/>
              <a:gd name="connsiteX347" fmla="*/ 335279 w 4015740"/>
              <a:gd name="connsiteY347" fmla="*/ 1240536 h 1556004"/>
              <a:gd name="connsiteX348" fmla="*/ 335279 w 4015740"/>
              <a:gd name="connsiteY348" fmla="*/ 1257300 h 1556004"/>
              <a:gd name="connsiteX349" fmla="*/ 315467 w 4015740"/>
              <a:gd name="connsiteY349" fmla="*/ 1257300 h 1556004"/>
              <a:gd name="connsiteX350" fmla="*/ 323088 w 4015740"/>
              <a:gd name="connsiteY350" fmla="*/ 1249680 h 1556004"/>
              <a:gd name="connsiteX351" fmla="*/ 323088 w 4015740"/>
              <a:gd name="connsiteY351" fmla="*/ 1261872 h 1556004"/>
              <a:gd name="connsiteX352" fmla="*/ 300227 w 4015740"/>
              <a:gd name="connsiteY352" fmla="*/ 1261872 h 1556004"/>
              <a:gd name="connsiteX353" fmla="*/ 307847 w 4015740"/>
              <a:gd name="connsiteY353" fmla="*/ 1254252 h 1556004"/>
              <a:gd name="connsiteX354" fmla="*/ 307847 w 4015740"/>
              <a:gd name="connsiteY354" fmla="*/ 1269492 h 1556004"/>
              <a:gd name="connsiteX355" fmla="*/ 278891 w 4015740"/>
              <a:gd name="connsiteY355" fmla="*/ 1269492 h 1556004"/>
              <a:gd name="connsiteX356" fmla="*/ 286511 w 4015740"/>
              <a:gd name="connsiteY356" fmla="*/ 1261872 h 1556004"/>
              <a:gd name="connsiteX357" fmla="*/ 286511 w 4015740"/>
              <a:gd name="connsiteY357" fmla="*/ 1277112 h 1556004"/>
              <a:gd name="connsiteX358" fmla="*/ 272795 w 4015740"/>
              <a:gd name="connsiteY358" fmla="*/ 1277112 h 1556004"/>
              <a:gd name="connsiteX359" fmla="*/ 280415 w 4015740"/>
              <a:gd name="connsiteY359" fmla="*/ 1269492 h 1556004"/>
              <a:gd name="connsiteX360" fmla="*/ 280415 w 4015740"/>
              <a:gd name="connsiteY360" fmla="*/ 1286256 h 1556004"/>
              <a:gd name="connsiteX361" fmla="*/ 269747 w 4015740"/>
              <a:gd name="connsiteY361" fmla="*/ 1286256 h 1556004"/>
              <a:gd name="connsiteX362" fmla="*/ 277367 w 4015740"/>
              <a:gd name="connsiteY362" fmla="*/ 1278636 h 1556004"/>
              <a:gd name="connsiteX363" fmla="*/ 277367 w 4015740"/>
              <a:gd name="connsiteY363" fmla="*/ 1295400 h 1556004"/>
              <a:gd name="connsiteX364" fmla="*/ 260603 w 4015740"/>
              <a:gd name="connsiteY364" fmla="*/ 1295400 h 1556004"/>
              <a:gd name="connsiteX365" fmla="*/ 268223 w 4015740"/>
              <a:gd name="connsiteY365" fmla="*/ 1286256 h 1556004"/>
              <a:gd name="connsiteX366" fmla="*/ 268223 w 4015740"/>
              <a:gd name="connsiteY366" fmla="*/ 1298448 h 1556004"/>
              <a:gd name="connsiteX367" fmla="*/ 251459 w 4015740"/>
              <a:gd name="connsiteY367" fmla="*/ 1298448 h 1556004"/>
              <a:gd name="connsiteX368" fmla="*/ 259079 w 4015740"/>
              <a:gd name="connsiteY368" fmla="*/ 1290828 h 1556004"/>
              <a:gd name="connsiteX369" fmla="*/ 259079 w 4015740"/>
              <a:gd name="connsiteY369" fmla="*/ 1306068 h 1556004"/>
              <a:gd name="connsiteX370" fmla="*/ 245363 w 4015740"/>
              <a:gd name="connsiteY370" fmla="*/ 1306068 h 1556004"/>
              <a:gd name="connsiteX371" fmla="*/ 252983 w 4015740"/>
              <a:gd name="connsiteY371" fmla="*/ 1298448 h 1556004"/>
              <a:gd name="connsiteX372" fmla="*/ 252983 w 4015740"/>
              <a:gd name="connsiteY372" fmla="*/ 1319784 h 1556004"/>
              <a:gd name="connsiteX373" fmla="*/ 224027 w 4015740"/>
              <a:gd name="connsiteY373" fmla="*/ 1319784 h 1556004"/>
              <a:gd name="connsiteX374" fmla="*/ 231647 w 4015740"/>
              <a:gd name="connsiteY374" fmla="*/ 1312164 h 1556004"/>
              <a:gd name="connsiteX375" fmla="*/ 231647 w 4015740"/>
              <a:gd name="connsiteY375" fmla="*/ 1322832 h 1556004"/>
              <a:gd name="connsiteX376" fmla="*/ 217932 w 4015740"/>
              <a:gd name="connsiteY376" fmla="*/ 1322832 h 1556004"/>
              <a:gd name="connsiteX377" fmla="*/ 225551 w 4015740"/>
              <a:gd name="connsiteY377" fmla="*/ 1315212 h 1556004"/>
              <a:gd name="connsiteX378" fmla="*/ 225551 w 4015740"/>
              <a:gd name="connsiteY378" fmla="*/ 1331976 h 1556004"/>
              <a:gd name="connsiteX379" fmla="*/ 198120 w 4015740"/>
              <a:gd name="connsiteY379" fmla="*/ 1331976 h 1556004"/>
              <a:gd name="connsiteX380" fmla="*/ 207263 w 4015740"/>
              <a:gd name="connsiteY380" fmla="*/ 1322832 h 1556004"/>
              <a:gd name="connsiteX381" fmla="*/ 207263 w 4015740"/>
              <a:gd name="connsiteY381" fmla="*/ 1341120 h 1556004"/>
              <a:gd name="connsiteX382" fmla="*/ 192023 w 4015740"/>
              <a:gd name="connsiteY382" fmla="*/ 1341120 h 1556004"/>
              <a:gd name="connsiteX383" fmla="*/ 201167 w 4015740"/>
              <a:gd name="connsiteY383" fmla="*/ 1331976 h 1556004"/>
              <a:gd name="connsiteX384" fmla="*/ 201167 w 4015740"/>
              <a:gd name="connsiteY384" fmla="*/ 1348740 h 1556004"/>
              <a:gd name="connsiteX385" fmla="*/ 185927 w 4015740"/>
              <a:gd name="connsiteY385" fmla="*/ 1348740 h 1556004"/>
              <a:gd name="connsiteX386" fmla="*/ 193547 w 4015740"/>
              <a:gd name="connsiteY386" fmla="*/ 1341120 h 1556004"/>
              <a:gd name="connsiteX387" fmla="*/ 193547 w 4015740"/>
              <a:gd name="connsiteY387" fmla="*/ 1359408 h 1556004"/>
              <a:gd name="connsiteX388" fmla="*/ 173735 w 4015740"/>
              <a:gd name="connsiteY388" fmla="*/ 1359408 h 1556004"/>
              <a:gd name="connsiteX389" fmla="*/ 181355 w 4015740"/>
              <a:gd name="connsiteY389" fmla="*/ 1351788 h 1556004"/>
              <a:gd name="connsiteX390" fmla="*/ 181355 w 4015740"/>
              <a:gd name="connsiteY390" fmla="*/ 1370076 h 1556004"/>
              <a:gd name="connsiteX391" fmla="*/ 158495 w 4015740"/>
              <a:gd name="connsiteY391" fmla="*/ 1370076 h 1556004"/>
              <a:gd name="connsiteX392" fmla="*/ 166115 w 4015740"/>
              <a:gd name="connsiteY392" fmla="*/ 1360932 h 1556004"/>
              <a:gd name="connsiteX393" fmla="*/ 166115 w 4015740"/>
              <a:gd name="connsiteY393" fmla="*/ 1377696 h 1556004"/>
              <a:gd name="connsiteX394" fmla="*/ 146303 w 4015740"/>
              <a:gd name="connsiteY394" fmla="*/ 1377696 h 1556004"/>
              <a:gd name="connsiteX395" fmla="*/ 153923 w 4015740"/>
              <a:gd name="connsiteY395" fmla="*/ 1370076 h 1556004"/>
              <a:gd name="connsiteX396" fmla="*/ 153923 w 4015740"/>
              <a:gd name="connsiteY396" fmla="*/ 1394460 h 1556004"/>
              <a:gd name="connsiteX397" fmla="*/ 140207 w 4015740"/>
              <a:gd name="connsiteY397" fmla="*/ 1394460 h 1556004"/>
              <a:gd name="connsiteX398" fmla="*/ 147827 w 4015740"/>
              <a:gd name="connsiteY398" fmla="*/ 1386840 h 1556004"/>
              <a:gd name="connsiteX399" fmla="*/ 147827 w 4015740"/>
              <a:gd name="connsiteY399" fmla="*/ 1406652 h 1556004"/>
              <a:gd name="connsiteX400" fmla="*/ 118871 w 4015740"/>
              <a:gd name="connsiteY400" fmla="*/ 1406652 h 1556004"/>
              <a:gd name="connsiteX401" fmla="*/ 126491 w 4015740"/>
              <a:gd name="connsiteY401" fmla="*/ 1397508 h 1556004"/>
              <a:gd name="connsiteX402" fmla="*/ 126491 w 4015740"/>
              <a:gd name="connsiteY402" fmla="*/ 1415796 h 1556004"/>
              <a:gd name="connsiteX403" fmla="*/ 76200 w 4015740"/>
              <a:gd name="connsiteY403" fmla="*/ 1415796 h 1556004"/>
              <a:gd name="connsiteX404" fmla="*/ 83820 w 4015740"/>
              <a:gd name="connsiteY404" fmla="*/ 1406652 h 1556004"/>
              <a:gd name="connsiteX405" fmla="*/ 83820 w 4015740"/>
              <a:gd name="connsiteY405" fmla="*/ 1431036 h 1556004"/>
              <a:gd name="connsiteX406" fmla="*/ 65532 w 4015740"/>
              <a:gd name="connsiteY406" fmla="*/ 1431036 h 1556004"/>
              <a:gd name="connsiteX407" fmla="*/ 74676 w 4015740"/>
              <a:gd name="connsiteY407" fmla="*/ 1423416 h 1556004"/>
              <a:gd name="connsiteX408" fmla="*/ 74676 w 4015740"/>
              <a:gd name="connsiteY408" fmla="*/ 1443228 h 1556004"/>
              <a:gd name="connsiteX409" fmla="*/ 59435 w 4015740"/>
              <a:gd name="connsiteY409" fmla="*/ 1443228 h 1556004"/>
              <a:gd name="connsiteX410" fmla="*/ 67055 w 4015740"/>
              <a:gd name="connsiteY410" fmla="*/ 1435608 h 1556004"/>
              <a:gd name="connsiteX411" fmla="*/ 67055 w 4015740"/>
              <a:gd name="connsiteY411" fmla="*/ 1484376 h 1556004"/>
              <a:gd name="connsiteX412" fmla="*/ 47244 w 4015740"/>
              <a:gd name="connsiteY412" fmla="*/ 1484376 h 1556004"/>
              <a:gd name="connsiteX413" fmla="*/ 54863 w 4015740"/>
              <a:gd name="connsiteY413" fmla="*/ 1476756 h 1556004"/>
              <a:gd name="connsiteX414" fmla="*/ 54863 w 4015740"/>
              <a:gd name="connsiteY414" fmla="*/ 1493520 h 1556004"/>
              <a:gd name="connsiteX415" fmla="*/ 28955 w 4015740"/>
              <a:gd name="connsiteY415" fmla="*/ 1493520 h 1556004"/>
              <a:gd name="connsiteX416" fmla="*/ 38100 w 4015740"/>
              <a:gd name="connsiteY416" fmla="*/ 1485900 h 1556004"/>
              <a:gd name="connsiteX417" fmla="*/ 38100 w 4015740"/>
              <a:gd name="connsiteY417" fmla="*/ 1501140 h 1556004"/>
              <a:gd name="connsiteX418" fmla="*/ 19811 w 4015740"/>
              <a:gd name="connsiteY418" fmla="*/ 1501140 h 1556004"/>
              <a:gd name="connsiteX419" fmla="*/ 27432 w 4015740"/>
              <a:gd name="connsiteY419" fmla="*/ 1493520 h 1556004"/>
              <a:gd name="connsiteX420" fmla="*/ 27432 w 4015740"/>
              <a:gd name="connsiteY420" fmla="*/ 1527048 h 1556004"/>
              <a:gd name="connsiteX421" fmla="*/ 13715 w 4015740"/>
              <a:gd name="connsiteY421" fmla="*/ 1527048 h 1556004"/>
              <a:gd name="connsiteX422" fmla="*/ 21335 w 4015740"/>
              <a:gd name="connsiteY422" fmla="*/ 1517904 h 1556004"/>
              <a:gd name="connsiteX423" fmla="*/ 21335 w 4015740"/>
              <a:gd name="connsiteY423" fmla="*/ 1537716 h 1556004"/>
              <a:gd name="connsiteX424" fmla="*/ 7620 w 4015740"/>
              <a:gd name="connsiteY424" fmla="*/ 1537716 h 1556004"/>
              <a:gd name="connsiteX425" fmla="*/ 15239 w 4015740"/>
              <a:gd name="connsiteY425" fmla="*/ 1530096 h 1556004"/>
              <a:gd name="connsiteX426" fmla="*/ 15239 w 4015740"/>
              <a:gd name="connsiteY426" fmla="*/ 1556004 h 1556004"/>
              <a:gd name="connsiteX427" fmla="*/ 1523 w 4015740"/>
              <a:gd name="connsiteY427" fmla="*/ 1556004 h 1556004"/>
              <a:gd name="connsiteX428" fmla="*/ 1523 w 4015740"/>
              <a:gd name="connsiteY428" fmla="*/ 1539240 h 1556004"/>
              <a:gd name="connsiteX429" fmla="*/ 7620 w 4015740"/>
              <a:gd name="connsiteY429" fmla="*/ 1539240 h 1556004"/>
              <a:gd name="connsiteX430" fmla="*/ 0 w 4015740"/>
              <a:gd name="connsiteY430" fmla="*/ 1546860 h 1556004"/>
              <a:gd name="connsiteX431" fmla="*/ 0 w 4015740"/>
              <a:gd name="connsiteY431" fmla="*/ 1522476 h 1556004"/>
              <a:gd name="connsiteX432" fmla="*/ 13715 w 4015740"/>
              <a:gd name="connsiteY432" fmla="*/ 1522476 h 1556004"/>
              <a:gd name="connsiteX433" fmla="*/ 6095 w 4015740"/>
              <a:gd name="connsiteY433" fmla="*/ 1530096 h 1556004"/>
              <a:gd name="connsiteX434" fmla="*/ 6095 w 4015740"/>
              <a:gd name="connsiteY434" fmla="*/ 1510284 h 1556004"/>
              <a:gd name="connsiteX435" fmla="*/ 19811 w 4015740"/>
              <a:gd name="connsiteY435" fmla="*/ 1510284 h 1556004"/>
              <a:gd name="connsiteX436" fmla="*/ 12191 w 4015740"/>
              <a:gd name="connsiteY436" fmla="*/ 1517904 h 1556004"/>
              <a:gd name="connsiteX437" fmla="*/ 12191 w 4015740"/>
              <a:gd name="connsiteY437" fmla="*/ 1485900 h 1556004"/>
              <a:gd name="connsiteX438" fmla="*/ 28955 w 4015740"/>
              <a:gd name="connsiteY438" fmla="*/ 1485900 h 1556004"/>
              <a:gd name="connsiteX439" fmla="*/ 21335 w 4015740"/>
              <a:gd name="connsiteY439" fmla="*/ 1493520 h 1556004"/>
              <a:gd name="connsiteX440" fmla="*/ 21335 w 4015740"/>
              <a:gd name="connsiteY440" fmla="*/ 1478280 h 1556004"/>
              <a:gd name="connsiteX441" fmla="*/ 47244 w 4015740"/>
              <a:gd name="connsiteY441" fmla="*/ 1478280 h 1556004"/>
              <a:gd name="connsiteX442" fmla="*/ 39623 w 4015740"/>
              <a:gd name="connsiteY442" fmla="*/ 1485900 h 1556004"/>
              <a:gd name="connsiteX443" fmla="*/ 39623 w 4015740"/>
              <a:gd name="connsiteY443" fmla="*/ 1469136 h 1556004"/>
              <a:gd name="connsiteX444" fmla="*/ 59435 w 4015740"/>
              <a:gd name="connsiteY444" fmla="*/ 1469136 h 1556004"/>
              <a:gd name="connsiteX445" fmla="*/ 51815 w 4015740"/>
              <a:gd name="connsiteY445" fmla="*/ 1476756 h 1556004"/>
              <a:gd name="connsiteX446" fmla="*/ 51815 w 4015740"/>
              <a:gd name="connsiteY446" fmla="*/ 1427988 h 1556004"/>
              <a:gd name="connsiteX447" fmla="*/ 65532 w 4015740"/>
              <a:gd name="connsiteY447" fmla="*/ 1427988 h 1556004"/>
              <a:gd name="connsiteX448" fmla="*/ 57911 w 4015740"/>
              <a:gd name="connsiteY448" fmla="*/ 1435608 h 1556004"/>
              <a:gd name="connsiteX449" fmla="*/ 57911 w 4015740"/>
              <a:gd name="connsiteY449" fmla="*/ 1415796 h 1556004"/>
              <a:gd name="connsiteX450" fmla="*/ 76200 w 4015740"/>
              <a:gd name="connsiteY450" fmla="*/ 1415796 h 1556004"/>
              <a:gd name="connsiteX451" fmla="*/ 68579 w 4015740"/>
              <a:gd name="connsiteY451" fmla="*/ 1423416 h 1556004"/>
              <a:gd name="connsiteX452" fmla="*/ 68579 w 4015740"/>
              <a:gd name="connsiteY452" fmla="*/ 1399032 h 1556004"/>
              <a:gd name="connsiteX453" fmla="*/ 118871 w 4015740"/>
              <a:gd name="connsiteY453" fmla="*/ 1399032 h 1556004"/>
              <a:gd name="connsiteX454" fmla="*/ 111251 w 4015740"/>
              <a:gd name="connsiteY454" fmla="*/ 1406652 h 1556004"/>
              <a:gd name="connsiteX455" fmla="*/ 111251 w 4015740"/>
              <a:gd name="connsiteY455" fmla="*/ 1389888 h 1556004"/>
              <a:gd name="connsiteX456" fmla="*/ 140207 w 4015740"/>
              <a:gd name="connsiteY456" fmla="*/ 1389888 h 1556004"/>
              <a:gd name="connsiteX457" fmla="*/ 132588 w 4015740"/>
              <a:gd name="connsiteY457" fmla="*/ 1397508 h 1556004"/>
              <a:gd name="connsiteX458" fmla="*/ 132588 w 4015740"/>
              <a:gd name="connsiteY458" fmla="*/ 1379220 h 1556004"/>
              <a:gd name="connsiteX459" fmla="*/ 146303 w 4015740"/>
              <a:gd name="connsiteY459" fmla="*/ 1379220 h 1556004"/>
              <a:gd name="connsiteX460" fmla="*/ 138683 w 4015740"/>
              <a:gd name="connsiteY460" fmla="*/ 1386840 h 1556004"/>
              <a:gd name="connsiteX461" fmla="*/ 138683 w 4015740"/>
              <a:gd name="connsiteY461" fmla="*/ 1360932 h 1556004"/>
              <a:gd name="connsiteX462" fmla="*/ 158495 w 4015740"/>
              <a:gd name="connsiteY462" fmla="*/ 1360932 h 1556004"/>
              <a:gd name="connsiteX463" fmla="*/ 150876 w 4015740"/>
              <a:gd name="connsiteY463" fmla="*/ 1370076 h 1556004"/>
              <a:gd name="connsiteX464" fmla="*/ 150876 w 4015740"/>
              <a:gd name="connsiteY464" fmla="*/ 1353312 h 1556004"/>
              <a:gd name="connsiteX465" fmla="*/ 173735 w 4015740"/>
              <a:gd name="connsiteY465" fmla="*/ 1353312 h 1556004"/>
              <a:gd name="connsiteX466" fmla="*/ 166115 w 4015740"/>
              <a:gd name="connsiteY466" fmla="*/ 1360932 h 1556004"/>
              <a:gd name="connsiteX467" fmla="*/ 166115 w 4015740"/>
              <a:gd name="connsiteY467" fmla="*/ 1344168 h 1556004"/>
              <a:gd name="connsiteX468" fmla="*/ 185927 w 4015740"/>
              <a:gd name="connsiteY468" fmla="*/ 1344168 h 1556004"/>
              <a:gd name="connsiteX469" fmla="*/ 178307 w 4015740"/>
              <a:gd name="connsiteY469" fmla="*/ 1351788 h 1556004"/>
              <a:gd name="connsiteX470" fmla="*/ 178307 w 4015740"/>
              <a:gd name="connsiteY470" fmla="*/ 1331976 h 1556004"/>
              <a:gd name="connsiteX471" fmla="*/ 192023 w 4015740"/>
              <a:gd name="connsiteY471" fmla="*/ 1331976 h 1556004"/>
              <a:gd name="connsiteX472" fmla="*/ 184403 w 4015740"/>
              <a:gd name="connsiteY472" fmla="*/ 1341120 h 1556004"/>
              <a:gd name="connsiteX473" fmla="*/ 184403 w 4015740"/>
              <a:gd name="connsiteY473" fmla="*/ 1324356 h 1556004"/>
              <a:gd name="connsiteX474" fmla="*/ 198120 w 4015740"/>
              <a:gd name="connsiteY474" fmla="*/ 1324356 h 1556004"/>
              <a:gd name="connsiteX475" fmla="*/ 190500 w 4015740"/>
              <a:gd name="connsiteY475" fmla="*/ 1331976 h 1556004"/>
              <a:gd name="connsiteX476" fmla="*/ 190500 w 4015740"/>
              <a:gd name="connsiteY476" fmla="*/ 1315212 h 1556004"/>
              <a:gd name="connsiteX477" fmla="*/ 217932 w 4015740"/>
              <a:gd name="connsiteY477" fmla="*/ 1315212 h 1556004"/>
              <a:gd name="connsiteX478" fmla="*/ 210311 w 4015740"/>
              <a:gd name="connsiteY478" fmla="*/ 1322832 h 1556004"/>
              <a:gd name="connsiteX479" fmla="*/ 210311 w 4015740"/>
              <a:gd name="connsiteY479" fmla="*/ 1307592 h 1556004"/>
              <a:gd name="connsiteX480" fmla="*/ 224027 w 4015740"/>
              <a:gd name="connsiteY480" fmla="*/ 1307592 h 1556004"/>
              <a:gd name="connsiteX481" fmla="*/ 216407 w 4015740"/>
              <a:gd name="connsiteY481" fmla="*/ 1315212 h 1556004"/>
              <a:gd name="connsiteX482" fmla="*/ 216407 w 4015740"/>
              <a:gd name="connsiteY482" fmla="*/ 1304544 h 1556004"/>
              <a:gd name="connsiteX483" fmla="*/ 245363 w 4015740"/>
              <a:gd name="connsiteY483" fmla="*/ 1304544 h 1556004"/>
              <a:gd name="connsiteX484" fmla="*/ 237744 w 4015740"/>
              <a:gd name="connsiteY484" fmla="*/ 1312164 h 1556004"/>
              <a:gd name="connsiteX485" fmla="*/ 237744 w 4015740"/>
              <a:gd name="connsiteY485" fmla="*/ 1290828 h 1556004"/>
              <a:gd name="connsiteX486" fmla="*/ 251459 w 4015740"/>
              <a:gd name="connsiteY486" fmla="*/ 1290828 h 1556004"/>
              <a:gd name="connsiteX487" fmla="*/ 243839 w 4015740"/>
              <a:gd name="connsiteY487" fmla="*/ 1298448 h 1556004"/>
              <a:gd name="connsiteX488" fmla="*/ 243839 w 4015740"/>
              <a:gd name="connsiteY488" fmla="*/ 1283208 h 1556004"/>
              <a:gd name="connsiteX489" fmla="*/ 260603 w 4015740"/>
              <a:gd name="connsiteY489" fmla="*/ 1283208 h 1556004"/>
              <a:gd name="connsiteX490" fmla="*/ 252983 w 4015740"/>
              <a:gd name="connsiteY490" fmla="*/ 1290828 h 1556004"/>
              <a:gd name="connsiteX491" fmla="*/ 252983 w 4015740"/>
              <a:gd name="connsiteY491" fmla="*/ 1278636 h 1556004"/>
              <a:gd name="connsiteX492" fmla="*/ 269747 w 4015740"/>
              <a:gd name="connsiteY492" fmla="*/ 1278636 h 1556004"/>
              <a:gd name="connsiteX493" fmla="*/ 262127 w 4015740"/>
              <a:gd name="connsiteY493" fmla="*/ 1286256 h 1556004"/>
              <a:gd name="connsiteX494" fmla="*/ 262127 w 4015740"/>
              <a:gd name="connsiteY494" fmla="*/ 1271016 h 1556004"/>
              <a:gd name="connsiteX495" fmla="*/ 272795 w 4015740"/>
              <a:gd name="connsiteY495" fmla="*/ 1271016 h 1556004"/>
              <a:gd name="connsiteX496" fmla="*/ 265176 w 4015740"/>
              <a:gd name="connsiteY496" fmla="*/ 1278636 h 1556004"/>
              <a:gd name="connsiteX497" fmla="*/ 265176 w 4015740"/>
              <a:gd name="connsiteY497" fmla="*/ 1261872 h 1556004"/>
              <a:gd name="connsiteX498" fmla="*/ 278891 w 4015740"/>
              <a:gd name="connsiteY498" fmla="*/ 1261872 h 1556004"/>
              <a:gd name="connsiteX499" fmla="*/ 271271 w 4015740"/>
              <a:gd name="connsiteY499" fmla="*/ 1269492 h 1556004"/>
              <a:gd name="connsiteX500" fmla="*/ 271271 w 4015740"/>
              <a:gd name="connsiteY500" fmla="*/ 1254252 h 1556004"/>
              <a:gd name="connsiteX501" fmla="*/ 300227 w 4015740"/>
              <a:gd name="connsiteY501" fmla="*/ 1254252 h 1556004"/>
              <a:gd name="connsiteX502" fmla="*/ 292607 w 4015740"/>
              <a:gd name="connsiteY502" fmla="*/ 1261872 h 1556004"/>
              <a:gd name="connsiteX503" fmla="*/ 292607 w 4015740"/>
              <a:gd name="connsiteY503" fmla="*/ 1246632 h 1556004"/>
              <a:gd name="connsiteX504" fmla="*/ 315467 w 4015740"/>
              <a:gd name="connsiteY504" fmla="*/ 1246632 h 1556004"/>
              <a:gd name="connsiteX505" fmla="*/ 307847 w 4015740"/>
              <a:gd name="connsiteY505" fmla="*/ 1254252 h 1556004"/>
              <a:gd name="connsiteX506" fmla="*/ 307847 w 4015740"/>
              <a:gd name="connsiteY506" fmla="*/ 1242060 h 1556004"/>
              <a:gd name="connsiteX507" fmla="*/ 327659 w 4015740"/>
              <a:gd name="connsiteY507" fmla="*/ 1242060 h 1556004"/>
              <a:gd name="connsiteX508" fmla="*/ 320039 w 4015740"/>
              <a:gd name="connsiteY508" fmla="*/ 1249680 h 1556004"/>
              <a:gd name="connsiteX509" fmla="*/ 320039 w 4015740"/>
              <a:gd name="connsiteY509" fmla="*/ 1232916 h 1556004"/>
              <a:gd name="connsiteX510" fmla="*/ 365759 w 4015740"/>
              <a:gd name="connsiteY510" fmla="*/ 1232916 h 1556004"/>
              <a:gd name="connsiteX511" fmla="*/ 358139 w 4015740"/>
              <a:gd name="connsiteY511" fmla="*/ 1240536 h 1556004"/>
              <a:gd name="connsiteX512" fmla="*/ 358139 w 4015740"/>
              <a:gd name="connsiteY512" fmla="*/ 1229868 h 1556004"/>
              <a:gd name="connsiteX513" fmla="*/ 387095 w 4015740"/>
              <a:gd name="connsiteY513" fmla="*/ 1229868 h 1556004"/>
              <a:gd name="connsiteX514" fmla="*/ 379476 w 4015740"/>
              <a:gd name="connsiteY514" fmla="*/ 1237488 h 1556004"/>
              <a:gd name="connsiteX515" fmla="*/ 379476 w 4015740"/>
              <a:gd name="connsiteY515" fmla="*/ 1220724 h 1556004"/>
              <a:gd name="connsiteX516" fmla="*/ 417576 w 4015740"/>
              <a:gd name="connsiteY516" fmla="*/ 1220724 h 1556004"/>
              <a:gd name="connsiteX517" fmla="*/ 409956 w 4015740"/>
              <a:gd name="connsiteY517" fmla="*/ 1229868 h 1556004"/>
              <a:gd name="connsiteX518" fmla="*/ 409956 w 4015740"/>
              <a:gd name="connsiteY518" fmla="*/ 1211580 h 1556004"/>
              <a:gd name="connsiteX519" fmla="*/ 429767 w 4015740"/>
              <a:gd name="connsiteY519" fmla="*/ 1211580 h 1556004"/>
              <a:gd name="connsiteX520" fmla="*/ 422147 w 4015740"/>
              <a:gd name="connsiteY520" fmla="*/ 1220724 h 1556004"/>
              <a:gd name="connsiteX521" fmla="*/ 422147 w 4015740"/>
              <a:gd name="connsiteY521" fmla="*/ 1208532 h 1556004"/>
              <a:gd name="connsiteX522" fmla="*/ 458723 w 4015740"/>
              <a:gd name="connsiteY522" fmla="*/ 1208532 h 1556004"/>
              <a:gd name="connsiteX523" fmla="*/ 449579 w 4015740"/>
              <a:gd name="connsiteY523" fmla="*/ 1216152 h 1556004"/>
              <a:gd name="connsiteX524" fmla="*/ 449579 w 4015740"/>
              <a:gd name="connsiteY524" fmla="*/ 1200912 h 1556004"/>
              <a:gd name="connsiteX525" fmla="*/ 498347 w 4015740"/>
              <a:gd name="connsiteY525" fmla="*/ 1200912 h 1556004"/>
              <a:gd name="connsiteX526" fmla="*/ 490727 w 4015740"/>
              <a:gd name="connsiteY526" fmla="*/ 1208532 h 1556004"/>
              <a:gd name="connsiteX527" fmla="*/ 490727 w 4015740"/>
              <a:gd name="connsiteY527" fmla="*/ 1188720 h 1556004"/>
              <a:gd name="connsiteX528" fmla="*/ 507491 w 4015740"/>
              <a:gd name="connsiteY528" fmla="*/ 1188720 h 1556004"/>
              <a:gd name="connsiteX529" fmla="*/ 499871 w 4015740"/>
              <a:gd name="connsiteY529" fmla="*/ 1196340 h 1556004"/>
              <a:gd name="connsiteX530" fmla="*/ 499871 w 4015740"/>
              <a:gd name="connsiteY530" fmla="*/ 1179576 h 1556004"/>
              <a:gd name="connsiteX531" fmla="*/ 519683 w 4015740"/>
              <a:gd name="connsiteY531" fmla="*/ 1179576 h 1556004"/>
              <a:gd name="connsiteX532" fmla="*/ 512063 w 4015740"/>
              <a:gd name="connsiteY532" fmla="*/ 1187196 h 1556004"/>
              <a:gd name="connsiteX533" fmla="*/ 512063 w 4015740"/>
              <a:gd name="connsiteY533" fmla="*/ 1171956 h 1556004"/>
              <a:gd name="connsiteX534" fmla="*/ 528827 w 4015740"/>
              <a:gd name="connsiteY534" fmla="*/ 1171956 h 1556004"/>
              <a:gd name="connsiteX535" fmla="*/ 521207 w 4015740"/>
              <a:gd name="connsiteY535" fmla="*/ 1179576 h 1556004"/>
              <a:gd name="connsiteX536" fmla="*/ 521207 w 4015740"/>
              <a:gd name="connsiteY536" fmla="*/ 1158240 h 1556004"/>
              <a:gd name="connsiteX537" fmla="*/ 541020 w 4015740"/>
              <a:gd name="connsiteY537" fmla="*/ 1158240 h 1556004"/>
              <a:gd name="connsiteX538" fmla="*/ 533400 w 4015740"/>
              <a:gd name="connsiteY538" fmla="*/ 1165860 h 1556004"/>
              <a:gd name="connsiteX539" fmla="*/ 533400 w 4015740"/>
              <a:gd name="connsiteY539" fmla="*/ 1146048 h 1556004"/>
              <a:gd name="connsiteX540" fmla="*/ 553212 w 4015740"/>
              <a:gd name="connsiteY540" fmla="*/ 1146048 h 1556004"/>
              <a:gd name="connsiteX541" fmla="*/ 545591 w 4015740"/>
              <a:gd name="connsiteY541" fmla="*/ 1155192 h 1556004"/>
              <a:gd name="connsiteX542" fmla="*/ 545591 w 4015740"/>
              <a:gd name="connsiteY542" fmla="*/ 1138428 h 1556004"/>
              <a:gd name="connsiteX543" fmla="*/ 574547 w 4015740"/>
              <a:gd name="connsiteY543" fmla="*/ 1138428 h 1556004"/>
              <a:gd name="connsiteX544" fmla="*/ 566927 w 4015740"/>
              <a:gd name="connsiteY544" fmla="*/ 1146048 h 1556004"/>
              <a:gd name="connsiteX545" fmla="*/ 566927 w 4015740"/>
              <a:gd name="connsiteY545" fmla="*/ 1133856 h 1556004"/>
              <a:gd name="connsiteX546" fmla="*/ 583691 w 4015740"/>
              <a:gd name="connsiteY546" fmla="*/ 1133856 h 1556004"/>
              <a:gd name="connsiteX547" fmla="*/ 576071 w 4015740"/>
              <a:gd name="connsiteY547" fmla="*/ 1141476 h 1556004"/>
              <a:gd name="connsiteX548" fmla="*/ 576071 w 4015740"/>
              <a:gd name="connsiteY548" fmla="*/ 1126236 h 1556004"/>
              <a:gd name="connsiteX549" fmla="*/ 594359 w 4015740"/>
              <a:gd name="connsiteY549" fmla="*/ 1126236 h 1556004"/>
              <a:gd name="connsiteX550" fmla="*/ 585215 w 4015740"/>
              <a:gd name="connsiteY550" fmla="*/ 1133856 h 1556004"/>
              <a:gd name="connsiteX551" fmla="*/ 585215 w 4015740"/>
              <a:gd name="connsiteY551" fmla="*/ 1114044 h 1556004"/>
              <a:gd name="connsiteX552" fmla="*/ 600456 w 4015740"/>
              <a:gd name="connsiteY552" fmla="*/ 1114044 h 1556004"/>
              <a:gd name="connsiteX553" fmla="*/ 591312 w 4015740"/>
              <a:gd name="connsiteY553" fmla="*/ 1121664 h 1556004"/>
              <a:gd name="connsiteX554" fmla="*/ 591312 w 4015740"/>
              <a:gd name="connsiteY554" fmla="*/ 1100328 h 1556004"/>
              <a:gd name="connsiteX555" fmla="*/ 621791 w 4015740"/>
              <a:gd name="connsiteY555" fmla="*/ 1100328 h 1556004"/>
              <a:gd name="connsiteX556" fmla="*/ 612647 w 4015740"/>
              <a:gd name="connsiteY556" fmla="*/ 1107948 h 1556004"/>
              <a:gd name="connsiteX557" fmla="*/ 612647 w 4015740"/>
              <a:gd name="connsiteY557" fmla="*/ 1092708 h 1556004"/>
              <a:gd name="connsiteX558" fmla="*/ 629412 w 4015740"/>
              <a:gd name="connsiteY558" fmla="*/ 1092708 h 1556004"/>
              <a:gd name="connsiteX559" fmla="*/ 621791 w 4015740"/>
              <a:gd name="connsiteY559" fmla="*/ 1100328 h 1556004"/>
              <a:gd name="connsiteX560" fmla="*/ 621791 w 4015740"/>
              <a:gd name="connsiteY560" fmla="*/ 1085088 h 1556004"/>
              <a:gd name="connsiteX561" fmla="*/ 646176 w 4015740"/>
              <a:gd name="connsiteY561" fmla="*/ 1085088 h 1556004"/>
              <a:gd name="connsiteX562" fmla="*/ 638556 w 4015740"/>
              <a:gd name="connsiteY562" fmla="*/ 1092708 h 1556004"/>
              <a:gd name="connsiteX563" fmla="*/ 638556 w 4015740"/>
              <a:gd name="connsiteY563" fmla="*/ 1075944 h 1556004"/>
              <a:gd name="connsiteX564" fmla="*/ 652271 w 4015740"/>
              <a:gd name="connsiteY564" fmla="*/ 1075944 h 1556004"/>
              <a:gd name="connsiteX565" fmla="*/ 644651 w 4015740"/>
              <a:gd name="connsiteY565" fmla="*/ 1083564 h 1556004"/>
              <a:gd name="connsiteX566" fmla="*/ 644651 w 4015740"/>
              <a:gd name="connsiteY566" fmla="*/ 1068324 h 1556004"/>
              <a:gd name="connsiteX567" fmla="*/ 667512 w 4015740"/>
              <a:gd name="connsiteY567" fmla="*/ 1068324 h 1556004"/>
              <a:gd name="connsiteX568" fmla="*/ 659891 w 4015740"/>
              <a:gd name="connsiteY568" fmla="*/ 1075944 h 1556004"/>
              <a:gd name="connsiteX569" fmla="*/ 659891 w 4015740"/>
              <a:gd name="connsiteY569" fmla="*/ 1060704 h 1556004"/>
              <a:gd name="connsiteX570" fmla="*/ 676656 w 4015740"/>
              <a:gd name="connsiteY570" fmla="*/ 1060704 h 1556004"/>
              <a:gd name="connsiteX571" fmla="*/ 669035 w 4015740"/>
              <a:gd name="connsiteY571" fmla="*/ 1068324 h 1556004"/>
              <a:gd name="connsiteX572" fmla="*/ 669035 w 4015740"/>
              <a:gd name="connsiteY572" fmla="*/ 1054608 h 1556004"/>
              <a:gd name="connsiteX573" fmla="*/ 691895 w 4015740"/>
              <a:gd name="connsiteY573" fmla="*/ 1054608 h 1556004"/>
              <a:gd name="connsiteX574" fmla="*/ 684276 w 4015740"/>
              <a:gd name="connsiteY574" fmla="*/ 1062228 h 1556004"/>
              <a:gd name="connsiteX575" fmla="*/ 684276 w 4015740"/>
              <a:gd name="connsiteY575" fmla="*/ 1046988 h 1556004"/>
              <a:gd name="connsiteX576" fmla="*/ 697991 w 4015740"/>
              <a:gd name="connsiteY576" fmla="*/ 1046988 h 1556004"/>
              <a:gd name="connsiteX577" fmla="*/ 690371 w 4015740"/>
              <a:gd name="connsiteY577" fmla="*/ 1054608 h 1556004"/>
              <a:gd name="connsiteX578" fmla="*/ 690371 w 4015740"/>
              <a:gd name="connsiteY578" fmla="*/ 1039368 h 1556004"/>
              <a:gd name="connsiteX579" fmla="*/ 704088 w 4015740"/>
              <a:gd name="connsiteY579" fmla="*/ 1039368 h 1556004"/>
              <a:gd name="connsiteX580" fmla="*/ 696467 w 4015740"/>
              <a:gd name="connsiteY580" fmla="*/ 1046988 h 1556004"/>
              <a:gd name="connsiteX581" fmla="*/ 696467 w 4015740"/>
              <a:gd name="connsiteY581" fmla="*/ 1031748 h 1556004"/>
              <a:gd name="connsiteX582" fmla="*/ 716279 w 4015740"/>
              <a:gd name="connsiteY582" fmla="*/ 1031748 h 1556004"/>
              <a:gd name="connsiteX583" fmla="*/ 708659 w 4015740"/>
              <a:gd name="connsiteY583" fmla="*/ 1039368 h 1556004"/>
              <a:gd name="connsiteX584" fmla="*/ 708659 w 4015740"/>
              <a:gd name="connsiteY584" fmla="*/ 1022604 h 1556004"/>
              <a:gd name="connsiteX585" fmla="*/ 731520 w 4015740"/>
              <a:gd name="connsiteY585" fmla="*/ 1022604 h 1556004"/>
              <a:gd name="connsiteX586" fmla="*/ 723900 w 4015740"/>
              <a:gd name="connsiteY586" fmla="*/ 1030224 h 1556004"/>
              <a:gd name="connsiteX587" fmla="*/ 723900 w 4015740"/>
              <a:gd name="connsiteY587" fmla="*/ 1014984 h 1556004"/>
              <a:gd name="connsiteX588" fmla="*/ 737615 w 4015740"/>
              <a:gd name="connsiteY588" fmla="*/ 1014984 h 1556004"/>
              <a:gd name="connsiteX589" fmla="*/ 729995 w 4015740"/>
              <a:gd name="connsiteY589" fmla="*/ 1022604 h 1556004"/>
              <a:gd name="connsiteX590" fmla="*/ 729995 w 4015740"/>
              <a:gd name="connsiteY590" fmla="*/ 1005840 h 1556004"/>
              <a:gd name="connsiteX591" fmla="*/ 748283 w 4015740"/>
              <a:gd name="connsiteY591" fmla="*/ 1005840 h 1556004"/>
              <a:gd name="connsiteX592" fmla="*/ 740663 w 4015740"/>
              <a:gd name="connsiteY592" fmla="*/ 1014984 h 1556004"/>
              <a:gd name="connsiteX593" fmla="*/ 740663 w 4015740"/>
              <a:gd name="connsiteY593" fmla="*/ 996696 h 1556004"/>
              <a:gd name="connsiteX594" fmla="*/ 787907 w 4015740"/>
              <a:gd name="connsiteY594" fmla="*/ 996696 h 1556004"/>
              <a:gd name="connsiteX595" fmla="*/ 780288 w 4015740"/>
              <a:gd name="connsiteY595" fmla="*/ 1005840 h 1556004"/>
              <a:gd name="connsiteX596" fmla="*/ 780288 w 4015740"/>
              <a:gd name="connsiteY596" fmla="*/ 993648 h 1556004"/>
              <a:gd name="connsiteX597" fmla="*/ 815339 w 4015740"/>
              <a:gd name="connsiteY597" fmla="*/ 993648 h 1556004"/>
              <a:gd name="connsiteX598" fmla="*/ 807720 w 4015740"/>
              <a:gd name="connsiteY598" fmla="*/ 1001268 h 1556004"/>
              <a:gd name="connsiteX599" fmla="*/ 807720 w 4015740"/>
              <a:gd name="connsiteY599" fmla="*/ 981456 h 1556004"/>
              <a:gd name="connsiteX600" fmla="*/ 818388 w 4015740"/>
              <a:gd name="connsiteY600" fmla="*/ 981456 h 1556004"/>
              <a:gd name="connsiteX601" fmla="*/ 810767 w 4015740"/>
              <a:gd name="connsiteY601" fmla="*/ 989076 h 1556004"/>
              <a:gd name="connsiteX602" fmla="*/ 810767 w 4015740"/>
              <a:gd name="connsiteY602" fmla="*/ 972312 h 1556004"/>
              <a:gd name="connsiteX603" fmla="*/ 833627 w 4015740"/>
              <a:gd name="connsiteY603" fmla="*/ 972312 h 1556004"/>
              <a:gd name="connsiteX604" fmla="*/ 826007 w 4015740"/>
              <a:gd name="connsiteY604" fmla="*/ 979932 h 1556004"/>
              <a:gd name="connsiteX605" fmla="*/ 826007 w 4015740"/>
              <a:gd name="connsiteY605" fmla="*/ 964692 h 1556004"/>
              <a:gd name="connsiteX606" fmla="*/ 839723 w 4015740"/>
              <a:gd name="connsiteY606" fmla="*/ 964692 h 1556004"/>
              <a:gd name="connsiteX607" fmla="*/ 832103 w 4015740"/>
              <a:gd name="connsiteY607" fmla="*/ 972312 h 1556004"/>
              <a:gd name="connsiteX608" fmla="*/ 832103 w 4015740"/>
              <a:gd name="connsiteY608" fmla="*/ 957072 h 1556004"/>
              <a:gd name="connsiteX609" fmla="*/ 876300 w 4015740"/>
              <a:gd name="connsiteY609" fmla="*/ 957072 h 1556004"/>
              <a:gd name="connsiteX610" fmla="*/ 868679 w 4015740"/>
              <a:gd name="connsiteY610" fmla="*/ 964692 h 1556004"/>
              <a:gd name="connsiteX611" fmla="*/ 868679 w 4015740"/>
              <a:gd name="connsiteY611" fmla="*/ 952500 h 1556004"/>
              <a:gd name="connsiteX612" fmla="*/ 911351 w 4015740"/>
              <a:gd name="connsiteY612" fmla="*/ 952500 h 1556004"/>
              <a:gd name="connsiteX613" fmla="*/ 902207 w 4015740"/>
              <a:gd name="connsiteY613" fmla="*/ 960120 h 1556004"/>
              <a:gd name="connsiteX614" fmla="*/ 902207 w 4015740"/>
              <a:gd name="connsiteY614" fmla="*/ 943356 h 1556004"/>
              <a:gd name="connsiteX615" fmla="*/ 917447 w 4015740"/>
              <a:gd name="connsiteY615" fmla="*/ 943356 h 1556004"/>
              <a:gd name="connsiteX616" fmla="*/ 909827 w 4015740"/>
              <a:gd name="connsiteY616" fmla="*/ 950976 h 1556004"/>
              <a:gd name="connsiteX617" fmla="*/ 909827 w 4015740"/>
              <a:gd name="connsiteY617" fmla="*/ 935736 h 1556004"/>
              <a:gd name="connsiteX618" fmla="*/ 932688 w 4015740"/>
              <a:gd name="connsiteY618" fmla="*/ 935736 h 1556004"/>
              <a:gd name="connsiteX619" fmla="*/ 925067 w 4015740"/>
              <a:gd name="connsiteY619" fmla="*/ 943356 h 1556004"/>
              <a:gd name="connsiteX620" fmla="*/ 925067 w 4015740"/>
              <a:gd name="connsiteY620" fmla="*/ 931164 h 1556004"/>
              <a:gd name="connsiteX621" fmla="*/ 944879 w 4015740"/>
              <a:gd name="connsiteY621" fmla="*/ 931164 h 1556004"/>
              <a:gd name="connsiteX622" fmla="*/ 937259 w 4015740"/>
              <a:gd name="connsiteY622" fmla="*/ 940308 h 1556004"/>
              <a:gd name="connsiteX623" fmla="*/ 937259 w 4015740"/>
              <a:gd name="connsiteY623" fmla="*/ 922020 h 1556004"/>
              <a:gd name="connsiteX624" fmla="*/ 984503 w 4015740"/>
              <a:gd name="connsiteY624" fmla="*/ 922020 h 1556004"/>
              <a:gd name="connsiteX625" fmla="*/ 976883 w 4015740"/>
              <a:gd name="connsiteY625" fmla="*/ 931164 h 1556004"/>
              <a:gd name="connsiteX626" fmla="*/ 976883 w 4015740"/>
              <a:gd name="connsiteY626" fmla="*/ 914400 h 1556004"/>
              <a:gd name="connsiteX627" fmla="*/ 1002791 w 4015740"/>
              <a:gd name="connsiteY627" fmla="*/ 914400 h 1556004"/>
              <a:gd name="connsiteX628" fmla="*/ 995171 w 4015740"/>
              <a:gd name="connsiteY628" fmla="*/ 922020 h 1556004"/>
              <a:gd name="connsiteX629" fmla="*/ 995171 w 4015740"/>
              <a:gd name="connsiteY629" fmla="*/ 906780 h 1556004"/>
              <a:gd name="connsiteX630" fmla="*/ 1018032 w 4015740"/>
              <a:gd name="connsiteY630" fmla="*/ 906780 h 1556004"/>
              <a:gd name="connsiteX631" fmla="*/ 1010412 w 4015740"/>
              <a:gd name="connsiteY631" fmla="*/ 914400 h 1556004"/>
              <a:gd name="connsiteX632" fmla="*/ 1010412 w 4015740"/>
              <a:gd name="connsiteY632" fmla="*/ 903732 h 1556004"/>
              <a:gd name="connsiteX633" fmla="*/ 1034795 w 4015740"/>
              <a:gd name="connsiteY633" fmla="*/ 903732 h 1556004"/>
              <a:gd name="connsiteX634" fmla="*/ 1027176 w 4015740"/>
              <a:gd name="connsiteY634" fmla="*/ 911352 h 1556004"/>
              <a:gd name="connsiteX635" fmla="*/ 1027176 w 4015740"/>
              <a:gd name="connsiteY635" fmla="*/ 894588 h 1556004"/>
              <a:gd name="connsiteX636" fmla="*/ 1039367 w 4015740"/>
              <a:gd name="connsiteY636" fmla="*/ 894588 h 1556004"/>
              <a:gd name="connsiteX637" fmla="*/ 1031747 w 4015740"/>
              <a:gd name="connsiteY637" fmla="*/ 902208 h 1556004"/>
              <a:gd name="connsiteX638" fmla="*/ 1031747 w 4015740"/>
              <a:gd name="connsiteY638" fmla="*/ 885444 h 1556004"/>
              <a:gd name="connsiteX639" fmla="*/ 1050035 w 4015740"/>
              <a:gd name="connsiteY639" fmla="*/ 885444 h 1556004"/>
              <a:gd name="connsiteX640" fmla="*/ 1042415 w 4015740"/>
              <a:gd name="connsiteY640" fmla="*/ 894588 h 1556004"/>
              <a:gd name="connsiteX641" fmla="*/ 1042415 w 4015740"/>
              <a:gd name="connsiteY641" fmla="*/ 877824 h 1556004"/>
              <a:gd name="connsiteX642" fmla="*/ 1083563 w 4015740"/>
              <a:gd name="connsiteY642" fmla="*/ 877824 h 1556004"/>
              <a:gd name="connsiteX643" fmla="*/ 1075944 w 4015740"/>
              <a:gd name="connsiteY643" fmla="*/ 885444 h 1556004"/>
              <a:gd name="connsiteX644" fmla="*/ 1075944 w 4015740"/>
              <a:gd name="connsiteY644" fmla="*/ 865632 h 1556004"/>
              <a:gd name="connsiteX645" fmla="*/ 1101851 w 4015740"/>
              <a:gd name="connsiteY645" fmla="*/ 865632 h 1556004"/>
              <a:gd name="connsiteX646" fmla="*/ 1094232 w 4015740"/>
              <a:gd name="connsiteY646" fmla="*/ 873252 h 1556004"/>
              <a:gd name="connsiteX647" fmla="*/ 1094232 w 4015740"/>
              <a:gd name="connsiteY647" fmla="*/ 853440 h 1556004"/>
              <a:gd name="connsiteX648" fmla="*/ 1126235 w 4015740"/>
              <a:gd name="connsiteY648" fmla="*/ 853440 h 1556004"/>
              <a:gd name="connsiteX649" fmla="*/ 1118615 w 4015740"/>
              <a:gd name="connsiteY649" fmla="*/ 861060 h 1556004"/>
              <a:gd name="connsiteX650" fmla="*/ 1118615 w 4015740"/>
              <a:gd name="connsiteY650" fmla="*/ 844296 h 1556004"/>
              <a:gd name="connsiteX651" fmla="*/ 1170432 w 4015740"/>
              <a:gd name="connsiteY651" fmla="*/ 844296 h 1556004"/>
              <a:gd name="connsiteX652" fmla="*/ 1162811 w 4015740"/>
              <a:gd name="connsiteY652" fmla="*/ 851916 h 1556004"/>
              <a:gd name="connsiteX653" fmla="*/ 1162811 w 4015740"/>
              <a:gd name="connsiteY653" fmla="*/ 836676 h 1556004"/>
              <a:gd name="connsiteX654" fmla="*/ 1179575 w 4015740"/>
              <a:gd name="connsiteY654" fmla="*/ 836676 h 1556004"/>
              <a:gd name="connsiteX655" fmla="*/ 1170432 w 4015740"/>
              <a:gd name="connsiteY655" fmla="*/ 844296 h 1556004"/>
              <a:gd name="connsiteX656" fmla="*/ 1170432 w 4015740"/>
              <a:gd name="connsiteY656" fmla="*/ 829056 h 1556004"/>
              <a:gd name="connsiteX657" fmla="*/ 1197863 w 4015740"/>
              <a:gd name="connsiteY657" fmla="*/ 829056 h 1556004"/>
              <a:gd name="connsiteX658" fmla="*/ 1190244 w 4015740"/>
              <a:gd name="connsiteY658" fmla="*/ 836676 h 1556004"/>
              <a:gd name="connsiteX659" fmla="*/ 1190244 w 4015740"/>
              <a:gd name="connsiteY659" fmla="*/ 824484 h 1556004"/>
              <a:gd name="connsiteX660" fmla="*/ 1207008 w 4015740"/>
              <a:gd name="connsiteY660" fmla="*/ 824484 h 1556004"/>
              <a:gd name="connsiteX661" fmla="*/ 1199387 w 4015740"/>
              <a:gd name="connsiteY661" fmla="*/ 832104 h 1556004"/>
              <a:gd name="connsiteX662" fmla="*/ 1199387 w 4015740"/>
              <a:gd name="connsiteY662" fmla="*/ 815340 h 1556004"/>
              <a:gd name="connsiteX663" fmla="*/ 1225296 w 4015740"/>
              <a:gd name="connsiteY663" fmla="*/ 815340 h 1556004"/>
              <a:gd name="connsiteX664" fmla="*/ 1217675 w 4015740"/>
              <a:gd name="connsiteY664" fmla="*/ 822960 h 1556004"/>
              <a:gd name="connsiteX665" fmla="*/ 1217675 w 4015740"/>
              <a:gd name="connsiteY665" fmla="*/ 807720 h 1556004"/>
              <a:gd name="connsiteX666" fmla="*/ 1234439 w 4015740"/>
              <a:gd name="connsiteY666" fmla="*/ 807720 h 1556004"/>
              <a:gd name="connsiteX667" fmla="*/ 1226820 w 4015740"/>
              <a:gd name="connsiteY667" fmla="*/ 815340 h 1556004"/>
              <a:gd name="connsiteX668" fmla="*/ 1226820 w 4015740"/>
              <a:gd name="connsiteY668" fmla="*/ 800100 h 1556004"/>
              <a:gd name="connsiteX669" fmla="*/ 1257299 w 4015740"/>
              <a:gd name="connsiteY669" fmla="*/ 800100 h 1556004"/>
              <a:gd name="connsiteX670" fmla="*/ 1248156 w 4015740"/>
              <a:gd name="connsiteY670" fmla="*/ 807720 h 1556004"/>
              <a:gd name="connsiteX671" fmla="*/ 1248156 w 4015740"/>
              <a:gd name="connsiteY671" fmla="*/ 790956 h 1556004"/>
              <a:gd name="connsiteX672" fmla="*/ 1284732 w 4015740"/>
              <a:gd name="connsiteY672" fmla="*/ 790956 h 1556004"/>
              <a:gd name="connsiteX673" fmla="*/ 1275587 w 4015740"/>
              <a:gd name="connsiteY673" fmla="*/ 798576 h 1556004"/>
              <a:gd name="connsiteX674" fmla="*/ 1275587 w 4015740"/>
              <a:gd name="connsiteY674" fmla="*/ 771144 h 1556004"/>
              <a:gd name="connsiteX675" fmla="*/ 1315211 w 4015740"/>
              <a:gd name="connsiteY675" fmla="*/ 771144 h 1556004"/>
              <a:gd name="connsiteX676" fmla="*/ 1306068 w 4015740"/>
              <a:gd name="connsiteY676" fmla="*/ 778764 h 1556004"/>
              <a:gd name="connsiteX677" fmla="*/ 1306068 w 4015740"/>
              <a:gd name="connsiteY677" fmla="*/ 757428 h 1556004"/>
              <a:gd name="connsiteX678" fmla="*/ 1318260 w 4015740"/>
              <a:gd name="connsiteY678" fmla="*/ 757428 h 1556004"/>
              <a:gd name="connsiteX679" fmla="*/ 1310639 w 4015740"/>
              <a:gd name="connsiteY679" fmla="*/ 765048 h 1556004"/>
              <a:gd name="connsiteX680" fmla="*/ 1310639 w 4015740"/>
              <a:gd name="connsiteY680" fmla="*/ 749808 h 1556004"/>
              <a:gd name="connsiteX681" fmla="*/ 1357884 w 4015740"/>
              <a:gd name="connsiteY681" fmla="*/ 749808 h 1556004"/>
              <a:gd name="connsiteX682" fmla="*/ 1350263 w 4015740"/>
              <a:gd name="connsiteY682" fmla="*/ 757428 h 1556004"/>
              <a:gd name="connsiteX683" fmla="*/ 1350263 w 4015740"/>
              <a:gd name="connsiteY683" fmla="*/ 742188 h 1556004"/>
              <a:gd name="connsiteX684" fmla="*/ 1385315 w 4015740"/>
              <a:gd name="connsiteY684" fmla="*/ 742188 h 1556004"/>
              <a:gd name="connsiteX685" fmla="*/ 1377696 w 4015740"/>
              <a:gd name="connsiteY685" fmla="*/ 749808 h 1556004"/>
              <a:gd name="connsiteX686" fmla="*/ 1377696 w 4015740"/>
              <a:gd name="connsiteY686" fmla="*/ 736092 h 1556004"/>
              <a:gd name="connsiteX687" fmla="*/ 1421891 w 4015740"/>
              <a:gd name="connsiteY687" fmla="*/ 736092 h 1556004"/>
              <a:gd name="connsiteX688" fmla="*/ 1414272 w 4015740"/>
              <a:gd name="connsiteY688" fmla="*/ 745236 h 1556004"/>
              <a:gd name="connsiteX689" fmla="*/ 1414272 w 4015740"/>
              <a:gd name="connsiteY689" fmla="*/ 733044 h 1556004"/>
              <a:gd name="connsiteX690" fmla="*/ 1447799 w 4015740"/>
              <a:gd name="connsiteY690" fmla="*/ 733044 h 1556004"/>
              <a:gd name="connsiteX691" fmla="*/ 1438656 w 4015740"/>
              <a:gd name="connsiteY691" fmla="*/ 740664 h 1556004"/>
              <a:gd name="connsiteX692" fmla="*/ 1438656 w 4015740"/>
              <a:gd name="connsiteY692" fmla="*/ 725424 h 1556004"/>
              <a:gd name="connsiteX693" fmla="*/ 1463039 w 4015740"/>
              <a:gd name="connsiteY693" fmla="*/ 725424 h 1556004"/>
              <a:gd name="connsiteX694" fmla="*/ 1453896 w 4015740"/>
              <a:gd name="connsiteY694" fmla="*/ 733044 h 1556004"/>
              <a:gd name="connsiteX695" fmla="*/ 1453896 w 4015740"/>
              <a:gd name="connsiteY695" fmla="*/ 717804 h 1556004"/>
              <a:gd name="connsiteX696" fmla="*/ 1469135 w 4015740"/>
              <a:gd name="connsiteY696" fmla="*/ 717804 h 1556004"/>
              <a:gd name="connsiteX697" fmla="*/ 1461515 w 4015740"/>
              <a:gd name="connsiteY697" fmla="*/ 725424 h 1556004"/>
              <a:gd name="connsiteX698" fmla="*/ 1461515 w 4015740"/>
              <a:gd name="connsiteY698" fmla="*/ 711708 h 1556004"/>
              <a:gd name="connsiteX699" fmla="*/ 1484375 w 4015740"/>
              <a:gd name="connsiteY699" fmla="*/ 711708 h 1556004"/>
              <a:gd name="connsiteX700" fmla="*/ 1476756 w 4015740"/>
              <a:gd name="connsiteY700" fmla="*/ 719328 h 1556004"/>
              <a:gd name="connsiteX701" fmla="*/ 1476756 w 4015740"/>
              <a:gd name="connsiteY701" fmla="*/ 699516 h 1556004"/>
              <a:gd name="connsiteX702" fmla="*/ 1499615 w 4015740"/>
              <a:gd name="connsiteY702" fmla="*/ 699516 h 1556004"/>
              <a:gd name="connsiteX703" fmla="*/ 1491996 w 4015740"/>
              <a:gd name="connsiteY703" fmla="*/ 708660 h 1556004"/>
              <a:gd name="connsiteX704" fmla="*/ 1491996 w 4015740"/>
              <a:gd name="connsiteY704" fmla="*/ 688848 h 1556004"/>
              <a:gd name="connsiteX705" fmla="*/ 1542287 w 4015740"/>
              <a:gd name="connsiteY705" fmla="*/ 688848 h 1556004"/>
              <a:gd name="connsiteX706" fmla="*/ 1534668 w 4015740"/>
              <a:gd name="connsiteY706" fmla="*/ 696468 h 1556004"/>
              <a:gd name="connsiteX707" fmla="*/ 1534668 w 4015740"/>
              <a:gd name="connsiteY707" fmla="*/ 679704 h 1556004"/>
              <a:gd name="connsiteX708" fmla="*/ 1552956 w 4015740"/>
              <a:gd name="connsiteY708" fmla="*/ 679704 h 1556004"/>
              <a:gd name="connsiteX709" fmla="*/ 1543811 w 4015740"/>
              <a:gd name="connsiteY709" fmla="*/ 687324 h 1556004"/>
              <a:gd name="connsiteX710" fmla="*/ 1543811 w 4015740"/>
              <a:gd name="connsiteY710" fmla="*/ 670560 h 1556004"/>
              <a:gd name="connsiteX711" fmla="*/ 1559051 w 4015740"/>
              <a:gd name="connsiteY711" fmla="*/ 670560 h 1556004"/>
              <a:gd name="connsiteX712" fmla="*/ 1551432 w 4015740"/>
              <a:gd name="connsiteY712" fmla="*/ 679704 h 1556004"/>
              <a:gd name="connsiteX713" fmla="*/ 1551432 w 4015740"/>
              <a:gd name="connsiteY713" fmla="*/ 667512 h 1556004"/>
              <a:gd name="connsiteX714" fmla="*/ 1568196 w 4015740"/>
              <a:gd name="connsiteY714" fmla="*/ 667512 h 1556004"/>
              <a:gd name="connsiteX715" fmla="*/ 1559051 w 4015740"/>
              <a:gd name="connsiteY715" fmla="*/ 675132 h 1556004"/>
              <a:gd name="connsiteX716" fmla="*/ 1559051 w 4015740"/>
              <a:gd name="connsiteY716" fmla="*/ 658368 h 1556004"/>
              <a:gd name="connsiteX717" fmla="*/ 1580387 w 4015740"/>
              <a:gd name="connsiteY717" fmla="*/ 658368 h 1556004"/>
              <a:gd name="connsiteX718" fmla="*/ 1572768 w 4015740"/>
              <a:gd name="connsiteY718" fmla="*/ 665988 h 1556004"/>
              <a:gd name="connsiteX719" fmla="*/ 1572768 w 4015740"/>
              <a:gd name="connsiteY719" fmla="*/ 643128 h 1556004"/>
              <a:gd name="connsiteX720" fmla="*/ 1601723 w 4015740"/>
              <a:gd name="connsiteY720" fmla="*/ 643128 h 1556004"/>
              <a:gd name="connsiteX721" fmla="*/ 1594103 w 4015740"/>
              <a:gd name="connsiteY721" fmla="*/ 650748 h 1556004"/>
              <a:gd name="connsiteX722" fmla="*/ 1594103 w 4015740"/>
              <a:gd name="connsiteY722" fmla="*/ 629412 h 1556004"/>
              <a:gd name="connsiteX723" fmla="*/ 1647444 w 4015740"/>
              <a:gd name="connsiteY723" fmla="*/ 629412 h 1556004"/>
              <a:gd name="connsiteX724" fmla="*/ 1639823 w 4015740"/>
              <a:gd name="connsiteY724" fmla="*/ 637032 h 1556004"/>
              <a:gd name="connsiteX725" fmla="*/ 1639823 w 4015740"/>
              <a:gd name="connsiteY725" fmla="*/ 624840 h 1556004"/>
              <a:gd name="connsiteX726" fmla="*/ 1679448 w 4015740"/>
              <a:gd name="connsiteY726" fmla="*/ 624840 h 1556004"/>
              <a:gd name="connsiteX727" fmla="*/ 1670303 w 4015740"/>
              <a:gd name="connsiteY727" fmla="*/ 633984 h 1556004"/>
              <a:gd name="connsiteX728" fmla="*/ 1670303 w 4015740"/>
              <a:gd name="connsiteY728" fmla="*/ 617220 h 1556004"/>
              <a:gd name="connsiteX729" fmla="*/ 1691639 w 4015740"/>
              <a:gd name="connsiteY729" fmla="*/ 617220 h 1556004"/>
              <a:gd name="connsiteX730" fmla="*/ 1684020 w 4015740"/>
              <a:gd name="connsiteY730" fmla="*/ 624840 h 1556004"/>
              <a:gd name="connsiteX731" fmla="*/ 1684020 w 4015740"/>
              <a:gd name="connsiteY731" fmla="*/ 605028 h 1556004"/>
              <a:gd name="connsiteX732" fmla="*/ 1706879 w 4015740"/>
              <a:gd name="connsiteY732" fmla="*/ 605028 h 1556004"/>
              <a:gd name="connsiteX733" fmla="*/ 1699260 w 4015740"/>
              <a:gd name="connsiteY733" fmla="*/ 612648 h 1556004"/>
              <a:gd name="connsiteX734" fmla="*/ 1699260 w 4015740"/>
              <a:gd name="connsiteY734" fmla="*/ 592836 h 1556004"/>
              <a:gd name="connsiteX735" fmla="*/ 1749551 w 4015740"/>
              <a:gd name="connsiteY735" fmla="*/ 592836 h 1556004"/>
              <a:gd name="connsiteX736" fmla="*/ 1741932 w 4015740"/>
              <a:gd name="connsiteY736" fmla="*/ 600456 h 1556004"/>
              <a:gd name="connsiteX737" fmla="*/ 1741932 w 4015740"/>
              <a:gd name="connsiteY737" fmla="*/ 571500 h 1556004"/>
              <a:gd name="connsiteX738" fmla="*/ 1758696 w 4015740"/>
              <a:gd name="connsiteY738" fmla="*/ 571500 h 1556004"/>
              <a:gd name="connsiteX739" fmla="*/ 1751075 w 4015740"/>
              <a:gd name="connsiteY739" fmla="*/ 579120 h 1556004"/>
              <a:gd name="connsiteX740" fmla="*/ 1751075 w 4015740"/>
              <a:gd name="connsiteY740" fmla="*/ 563880 h 1556004"/>
              <a:gd name="connsiteX741" fmla="*/ 1770887 w 4015740"/>
              <a:gd name="connsiteY741" fmla="*/ 563880 h 1556004"/>
              <a:gd name="connsiteX742" fmla="*/ 1763268 w 4015740"/>
              <a:gd name="connsiteY742" fmla="*/ 571500 h 1556004"/>
              <a:gd name="connsiteX743" fmla="*/ 1763268 w 4015740"/>
              <a:gd name="connsiteY743" fmla="*/ 559308 h 1556004"/>
              <a:gd name="connsiteX744" fmla="*/ 1801368 w 4015740"/>
              <a:gd name="connsiteY744" fmla="*/ 559308 h 1556004"/>
              <a:gd name="connsiteX745" fmla="*/ 1793748 w 4015740"/>
              <a:gd name="connsiteY745" fmla="*/ 568452 h 1556004"/>
              <a:gd name="connsiteX746" fmla="*/ 1793748 w 4015740"/>
              <a:gd name="connsiteY746" fmla="*/ 554736 h 1556004"/>
              <a:gd name="connsiteX747" fmla="*/ 1836420 w 4015740"/>
              <a:gd name="connsiteY747" fmla="*/ 554736 h 1556004"/>
              <a:gd name="connsiteX748" fmla="*/ 1827275 w 4015740"/>
              <a:gd name="connsiteY748" fmla="*/ 562356 h 1556004"/>
              <a:gd name="connsiteX749" fmla="*/ 1827275 w 4015740"/>
              <a:gd name="connsiteY749" fmla="*/ 542544 h 1556004"/>
              <a:gd name="connsiteX750" fmla="*/ 1876044 w 4015740"/>
              <a:gd name="connsiteY750" fmla="*/ 542544 h 1556004"/>
              <a:gd name="connsiteX751" fmla="*/ 1868423 w 4015740"/>
              <a:gd name="connsiteY751" fmla="*/ 550164 h 1556004"/>
              <a:gd name="connsiteX752" fmla="*/ 1868423 w 4015740"/>
              <a:gd name="connsiteY752" fmla="*/ 539496 h 1556004"/>
              <a:gd name="connsiteX753" fmla="*/ 1943099 w 4015740"/>
              <a:gd name="connsiteY753" fmla="*/ 539496 h 1556004"/>
              <a:gd name="connsiteX754" fmla="*/ 1935479 w 4015740"/>
              <a:gd name="connsiteY754" fmla="*/ 547116 h 1556004"/>
              <a:gd name="connsiteX755" fmla="*/ 1935479 w 4015740"/>
              <a:gd name="connsiteY755" fmla="*/ 534924 h 1556004"/>
              <a:gd name="connsiteX756" fmla="*/ 1959863 w 4015740"/>
              <a:gd name="connsiteY756" fmla="*/ 534924 h 1556004"/>
              <a:gd name="connsiteX757" fmla="*/ 1952244 w 4015740"/>
              <a:gd name="connsiteY757" fmla="*/ 542544 h 1556004"/>
              <a:gd name="connsiteX758" fmla="*/ 1952244 w 4015740"/>
              <a:gd name="connsiteY758" fmla="*/ 521208 h 1556004"/>
              <a:gd name="connsiteX759" fmla="*/ 2002535 w 4015740"/>
              <a:gd name="connsiteY759" fmla="*/ 521208 h 1556004"/>
              <a:gd name="connsiteX760" fmla="*/ 1994915 w 4015740"/>
              <a:gd name="connsiteY760" fmla="*/ 530352 h 1556004"/>
              <a:gd name="connsiteX761" fmla="*/ 1994915 w 4015740"/>
              <a:gd name="connsiteY761" fmla="*/ 513588 h 1556004"/>
              <a:gd name="connsiteX762" fmla="*/ 2020823 w 4015740"/>
              <a:gd name="connsiteY762" fmla="*/ 513588 h 1556004"/>
              <a:gd name="connsiteX763" fmla="*/ 2013203 w 4015740"/>
              <a:gd name="connsiteY763" fmla="*/ 521208 h 1556004"/>
              <a:gd name="connsiteX764" fmla="*/ 2013203 w 4015740"/>
              <a:gd name="connsiteY764" fmla="*/ 501396 h 1556004"/>
              <a:gd name="connsiteX765" fmla="*/ 2069591 w 4015740"/>
              <a:gd name="connsiteY765" fmla="*/ 501396 h 1556004"/>
              <a:gd name="connsiteX766" fmla="*/ 2061972 w 4015740"/>
              <a:gd name="connsiteY766" fmla="*/ 509016 h 1556004"/>
              <a:gd name="connsiteX767" fmla="*/ 2061972 w 4015740"/>
              <a:gd name="connsiteY767" fmla="*/ 493776 h 1556004"/>
              <a:gd name="connsiteX768" fmla="*/ 2101596 w 4015740"/>
              <a:gd name="connsiteY768" fmla="*/ 493776 h 1556004"/>
              <a:gd name="connsiteX769" fmla="*/ 2093975 w 4015740"/>
              <a:gd name="connsiteY769" fmla="*/ 501396 h 1556004"/>
              <a:gd name="connsiteX770" fmla="*/ 2093975 w 4015740"/>
              <a:gd name="connsiteY770" fmla="*/ 481584 h 1556004"/>
              <a:gd name="connsiteX771" fmla="*/ 2113787 w 4015740"/>
              <a:gd name="connsiteY771" fmla="*/ 481584 h 1556004"/>
              <a:gd name="connsiteX772" fmla="*/ 2106168 w 4015740"/>
              <a:gd name="connsiteY772" fmla="*/ 489204 h 1556004"/>
              <a:gd name="connsiteX773" fmla="*/ 2106168 w 4015740"/>
              <a:gd name="connsiteY773" fmla="*/ 467868 h 1556004"/>
              <a:gd name="connsiteX774" fmla="*/ 2467356 w 4015740"/>
              <a:gd name="connsiteY774" fmla="*/ 467868 h 1556004"/>
              <a:gd name="connsiteX775" fmla="*/ 2459735 w 4015740"/>
              <a:gd name="connsiteY775" fmla="*/ 475488 h 1556004"/>
              <a:gd name="connsiteX776" fmla="*/ 2459735 w 4015740"/>
              <a:gd name="connsiteY776" fmla="*/ 460248 h 1556004"/>
              <a:gd name="connsiteX777" fmla="*/ 2490215 w 4015740"/>
              <a:gd name="connsiteY777" fmla="*/ 460248 h 1556004"/>
              <a:gd name="connsiteX778" fmla="*/ 2482596 w 4015740"/>
              <a:gd name="connsiteY778" fmla="*/ 467868 h 1556004"/>
              <a:gd name="connsiteX779" fmla="*/ 2482596 w 4015740"/>
              <a:gd name="connsiteY779" fmla="*/ 452628 h 1556004"/>
              <a:gd name="connsiteX780" fmla="*/ 2526792 w 4015740"/>
              <a:gd name="connsiteY780" fmla="*/ 452628 h 1556004"/>
              <a:gd name="connsiteX781" fmla="*/ 2519172 w 4015740"/>
              <a:gd name="connsiteY781" fmla="*/ 460248 h 1556004"/>
              <a:gd name="connsiteX782" fmla="*/ 2519172 w 4015740"/>
              <a:gd name="connsiteY782" fmla="*/ 438912 h 1556004"/>
              <a:gd name="connsiteX783" fmla="*/ 2532887 w 4015740"/>
              <a:gd name="connsiteY783" fmla="*/ 438912 h 1556004"/>
              <a:gd name="connsiteX784" fmla="*/ 2525268 w 4015740"/>
              <a:gd name="connsiteY784" fmla="*/ 448056 h 1556004"/>
              <a:gd name="connsiteX785" fmla="*/ 2525268 w 4015740"/>
              <a:gd name="connsiteY785" fmla="*/ 428244 h 1556004"/>
              <a:gd name="connsiteX786" fmla="*/ 2538984 w 4015740"/>
              <a:gd name="connsiteY786" fmla="*/ 428244 h 1556004"/>
              <a:gd name="connsiteX787" fmla="*/ 2531363 w 4015740"/>
              <a:gd name="connsiteY787" fmla="*/ 435864 h 1556004"/>
              <a:gd name="connsiteX788" fmla="*/ 2531363 w 4015740"/>
              <a:gd name="connsiteY788" fmla="*/ 409956 h 1556004"/>
              <a:gd name="connsiteX789" fmla="*/ 2569463 w 4015740"/>
              <a:gd name="connsiteY789" fmla="*/ 409956 h 1556004"/>
              <a:gd name="connsiteX790" fmla="*/ 2561844 w 4015740"/>
              <a:gd name="connsiteY790" fmla="*/ 419100 h 1556004"/>
              <a:gd name="connsiteX791" fmla="*/ 2561844 w 4015740"/>
              <a:gd name="connsiteY791" fmla="*/ 393192 h 1556004"/>
              <a:gd name="connsiteX792" fmla="*/ 2674620 w 4015740"/>
              <a:gd name="connsiteY792" fmla="*/ 393192 h 1556004"/>
              <a:gd name="connsiteX793" fmla="*/ 2666999 w 4015740"/>
              <a:gd name="connsiteY793" fmla="*/ 400812 h 1556004"/>
              <a:gd name="connsiteX794" fmla="*/ 2666999 w 4015740"/>
              <a:gd name="connsiteY794" fmla="*/ 382524 h 1556004"/>
              <a:gd name="connsiteX795" fmla="*/ 2692908 w 4015740"/>
              <a:gd name="connsiteY795" fmla="*/ 382524 h 1556004"/>
              <a:gd name="connsiteX796" fmla="*/ 2685287 w 4015740"/>
              <a:gd name="connsiteY796" fmla="*/ 390144 h 1556004"/>
              <a:gd name="connsiteX797" fmla="*/ 2685287 w 4015740"/>
              <a:gd name="connsiteY797" fmla="*/ 373380 h 1556004"/>
              <a:gd name="connsiteX798" fmla="*/ 2708148 w 4015740"/>
              <a:gd name="connsiteY798" fmla="*/ 373380 h 1556004"/>
              <a:gd name="connsiteX799" fmla="*/ 2700527 w 4015740"/>
              <a:gd name="connsiteY799" fmla="*/ 382524 h 1556004"/>
              <a:gd name="connsiteX800" fmla="*/ 2700527 w 4015740"/>
              <a:gd name="connsiteY800" fmla="*/ 356616 h 1556004"/>
              <a:gd name="connsiteX801" fmla="*/ 2781299 w 4015740"/>
              <a:gd name="connsiteY801" fmla="*/ 356616 h 1556004"/>
              <a:gd name="connsiteX802" fmla="*/ 2773680 w 4015740"/>
              <a:gd name="connsiteY802" fmla="*/ 364236 h 1556004"/>
              <a:gd name="connsiteX803" fmla="*/ 2773680 w 4015740"/>
              <a:gd name="connsiteY803" fmla="*/ 344424 h 1556004"/>
              <a:gd name="connsiteX804" fmla="*/ 2788920 w 4015740"/>
              <a:gd name="connsiteY804" fmla="*/ 344424 h 1556004"/>
              <a:gd name="connsiteX805" fmla="*/ 2779775 w 4015740"/>
              <a:gd name="connsiteY805" fmla="*/ 352044 h 1556004"/>
              <a:gd name="connsiteX806" fmla="*/ 2779775 w 4015740"/>
              <a:gd name="connsiteY806" fmla="*/ 332232 h 1556004"/>
              <a:gd name="connsiteX807" fmla="*/ 2828544 w 4015740"/>
              <a:gd name="connsiteY807" fmla="*/ 332232 h 1556004"/>
              <a:gd name="connsiteX808" fmla="*/ 2820923 w 4015740"/>
              <a:gd name="connsiteY808" fmla="*/ 339852 h 1556004"/>
              <a:gd name="connsiteX809" fmla="*/ 2820923 w 4015740"/>
              <a:gd name="connsiteY809" fmla="*/ 324612 h 1556004"/>
              <a:gd name="connsiteX810" fmla="*/ 2849880 w 4015740"/>
              <a:gd name="connsiteY810" fmla="*/ 324612 h 1556004"/>
              <a:gd name="connsiteX811" fmla="*/ 2842260 w 4015740"/>
              <a:gd name="connsiteY811" fmla="*/ 332232 h 1556004"/>
              <a:gd name="connsiteX812" fmla="*/ 2842260 w 4015740"/>
              <a:gd name="connsiteY812" fmla="*/ 307848 h 1556004"/>
              <a:gd name="connsiteX813" fmla="*/ 2915411 w 4015740"/>
              <a:gd name="connsiteY813" fmla="*/ 307848 h 1556004"/>
              <a:gd name="connsiteX814" fmla="*/ 2906268 w 4015740"/>
              <a:gd name="connsiteY814" fmla="*/ 315468 h 1556004"/>
              <a:gd name="connsiteX815" fmla="*/ 2906268 w 4015740"/>
              <a:gd name="connsiteY815" fmla="*/ 295656 h 1556004"/>
              <a:gd name="connsiteX816" fmla="*/ 2951987 w 4015740"/>
              <a:gd name="connsiteY816" fmla="*/ 295656 h 1556004"/>
              <a:gd name="connsiteX817" fmla="*/ 2944368 w 4015740"/>
              <a:gd name="connsiteY817" fmla="*/ 303276 h 1556004"/>
              <a:gd name="connsiteX818" fmla="*/ 2944368 w 4015740"/>
              <a:gd name="connsiteY818" fmla="*/ 281940 h 1556004"/>
              <a:gd name="connsiteX819" fmla="*/ 2976372 w 4015740"/>
              <a:gd name="connsiteY819" fmla="*/ 281940 h 1556004"/>
              <a:gd name="connsiteX820" fmla="*/ 2968751 w 4015740"/>
              <a:gd name="connsiteY820" fmla="*/ 289560 h 1556004"/>
              <a:gd name="connsiteX821" fmla="*/ 2968751 w 4015740"/>
              <a:gd name="connsiteY821" fmla="*/ 265176 h 1556004"/>
              <a:gd name="connsiteX822" fmla="*/ 3041903 w 4015740"/>
              <a:gd name="connsiteY822" fmla="*/ 265176 h 1556004"/>
              <a:gd name="connsiteX823" fmla="*/ 3032760 w 4015740"/>
              <a:gd name="connsiteY823" fmla="*/ 272796 h 1556004"/>
              <a:gd name="connsiteX824" fmla="*/ 3032760 w 4015740"/>
              <a:gd name="connsiteY824" fmla="*/ 249936 h 1556004"/>
              <a:gd name="connsiteX825" fmla="*/ 3310127 w 4015740"/>
              <a:gd name="connsiteY825" fmla="*/ 249936 h 1556004"/>
              <a:gd name="connsiteX826" fmla="*/ 3300984 w 4015740"/>
              <a:gd name="connsiteY826" fmla="*/ 257556 h 1556004"/>
              <a:gd name="connsiteX827" fmla="*/ 3300984 w 4015740"/>
              <a:gd name="connsiteY827" fmla="*/ 228600 h 1556004"/>
              <a:gd name="connsiteX828" fmla="*/ 3361944 w 4015740"/>
              <a:gd name="connsiteY828" fmla="*/ 228600 h 1556004"/>
              <a:gd name="connsiteX829" fmla="*/ 3354323 w 4015740"/>
              <a:gd name="connsiteY829" fmla="*/ 236220 h 1556004"/>
              <a:gd name="connsiteX830" fmla="*/ 3354323 w 4015740"/>
              <a:gd name="connsiteY830" fmla="*/ 207264 h 1556004"/>
              <a:gd name="connsiteX831" fmla="*/ 3401568 w 4015740"/>
              <a:gd name="connsiteY831" fmla="*/ 207264 h 1556004"/>
              <a:gd name="connsiteX832" fmla="*/ 3393948 w 4015740"/>
              <a:gd name="connsiteY832" fmla="*/ 214884 h 1556004"/>
              <a:gd name="connsiteX833" fmla="*/ 3393948 w 4015740"/>
              <a:gd name="connsiteY833" fmla="*/ 185928 h 1556004"/>
              <a:gd name="connsiteX834" fmla="*/ 3430523 w 4015740"/>
              <a:gd name="connsiteY834" fmla="*/ 185928 h 1556004"/>
              <a:gd name="connsiteX835" fmla="*/ 3421380 w 4015740"/>
              <a:gd name="connsiteY835" fmla="*/ 195072 h 1556004"/>
              <a:gd name="connsiteX836" fmla="*/ 3421380 w 4015740"/>
              <a:gd name="connsiteY836" fmla="*/ 167640 h 1556004"/>
              <a:gd name="connsiteX837" fmla="*/ 3457956 w 4015740"/>
              <a:gd name="connsiteY837" fmla="*/ 167640 h 1556004"/>
              <a:gd name="connsiteX838" fmla="*/ 3450335 w 4015740"/>
              <a:gd name="connsiteY838" fmla="*/ 175260 h 1556004"/>
              <a:gd name="connsiteX839" fmla="*/ 3450335 w 4015740"/>
              <a:gd name="connsiteY839" fmla="*/ 141732 h 1556004"/>
              <a:gd name="connsiteX840" fmla="*/ 3528060 w 4015740"/>
              <a:gd name="connsiteY840" fmla="*/ 141732 h 1556004"/>
              <a:gd name="connsiteX841" fmla="*/ 3520439 w 4015740"/>
              <a:gd name="connsiteY841" fmla="*/ 149352 h 1556004"/>
              <a:gd name="connsiteX842" fmla="*/ 3520439 w 4015740"/>
              <a:gd name="connsiteY842" fmla="*/ 124968 h 1556004"/>
              <a:gd name="connsiteX843" fmla="*/ 3543299 w 4015740"/>
              <a:gd name="connsiteY843" fmla="*/ 124968 h 1556004"/>
              <a:gd name="connsiteX844" fmla="*/ 3535680 w 4015740"/>
              <a:gd name="connsiteY844" fmla="*/ 132588 h 1556004"/>
              <a:gd name="connsiteX845" fmla="*/ 3535680 w 4015740"/>
              <a:gd name="connsiteY845" fmla="*/ 92964 h 1556004"/>
              <a:gd name="connsiteX846" fmla="*/ 3549396 w 4015740"/>
              <a:gd name="connsiteY846" fmla="*/ 92964 h 1556004"/>
              <a:gd name="connsiteX847" fmla="*/ 3541775 w 4015740"/>
              <a:gd name="connsiteY847" fmla="*/ 100584 h 1556004"/>
              <a:gd name="connsiteX848" fmla="*/ 3541775 w 4015740"/>
              <a:gd name="connsiteY848" fmla="*/ 67056 h 1556004"/>
              <a:gd name="connsiteX849" fmla="*/ 3563111 w 4015740"/>
              <a:gd name="connsiteY849" fmla="*/ 67056 h 1556004"/>
              <a:gd name="connsiteX850" fmla="*/ 3555492 w 4015740"/>
              <a:gd name="connsiteY850" fmla="*/ 74676 h 1556004"/>
              <a:gd name="connsiteX851" fmla="*/ 3555492 w 4015740"/>
              <a:gd name="connsiteY851" fmla="*/ 35052 h 1556004"/>
              <a:gd name="connsiteX852" fmla="*/ 3784092 w 4015740"/>
              <a:gd name="connsiteY852" fmla="*/ 35052 h 1556004"/>
              <a:gd name="connsiteX853" fmla="*/ 3776472 w 4015740"/>
              <a:gd name="connsiteY853" fmla="*/ 42672 h 1556004"/>
              <a:gd name="connsiteX854" fmla="*/ 3776472 w 4015740"/>
              <a:gd name="connsiteY854" fmla="*/ 0 h 1556004"/>
              <a:gd name="connsiteX855" fmla="*/ 4015739 w 4015740"/>
              <a:gd name="connsiteY855" fmla="*/ 0 h 1556004"/>
              <a:gd name="connsiteX856" fmla="*/ 4015739 w 4015740"/>
              <a:gd name="connsiteY856" fmla="*/ 16764 h 15560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 ang="364">
                <a:pos x="connsiteX364" y="connsiteY364"/>
              </a:cxn>
              <a:cxn ang="365">
                <a:pos x="connsiteX365" y="connsiteY365"/>
              </a:cxn>
              <a:cxn ang="366">
                <a:pos x="connsiteX366" y="connsiteY366"/>
              </a:cxn>
              <a:cxn ang="367">
                <a:pos x="connsiteX367" y="connsiteY367"/>
              </a:cxn>
              <a:cxn ang="368">
                <a:pos x="connsiteX368" y="connsiteY368"/>
              </a:cxn>
              <a:cxn ang="369">
                <a:pos x="connsiteX369" y="connsiteY369"/>
              </a:cxn>
              <a:cxn ang="370">
                <a:pos x="connsiteX370" y="connsiteY370"/>
              </a:cxn>
              <a:cxn ang="371">
                <a:pos x="connsiteX371" y="connsiteY371"/>
              </a:cxn>
              <a:cxn ang="372">
                <a:pos x="connsiteX372" y="connsiteY372"/>
              </a:cxn>
              <a:cxn ang="373">
                <a:pos x="connsiteX373" y="connsiteY373"/>
              </a:cxn>
              <a:cxn ang="374">
                <a:pos x="connsiteX374" y="connsiteY374"/>
              </a:cxn>
              <a:cxn ang="375">
                <a:pos x="connsiteX375" y="connsiteY375"/>
              </a:cxn>
              <a:cxn ang="376">
                <a:pos x="connsiteX376" y="connsiteY376"/>
              </a:cxn>
              <a:cxn ang="377">
                <a:pos x="connsiteX377" y="connsiteY377"/>
              </a:cxn>
              <a:cxn ang="378">
                <a:pos x="connsiteX378" y="connsiteY378"/>
              </a:cxn>
              <a:cxn ang="379">
                <a:pos x="connsiteX379" y="connsiteY379"/>
              </a:cxn>
              <a:cxn ang="380">
                <a:pos x="connsiteX380" y="connsiteY380"/>
              </a:cxn>
              <a:cxn ang="381">
                <a:pos x="connsiteX381" y="connsiteY381"/>
              </a:cxn>
              <a:cxn ang="382">
                <a:pos x="connsiteX382" y="connsiteY382"/>
              </a:cxn>
              <a:cxn ang="383">
                <a:pos x="connsiteX383" y="connsiteY383"/>
              </a:cxn>
              <a:cxn ang="384">
                <a:pos x="connsiteX384" y="connsiteY384"/>
              </a:cxn>
              <a:cxn ang="385">
                <a:pos x="connsiteX385" y="connsiteY385"/>
              </a:cxn>
              <a:cxn ang="386">
                <a:pos x="connsiteX386" y="connsiteY386"/>
              </a:cxn>
              <a:cxn ang="387">
                <a:pos x="connsiteX387" y="connsiteY387"/>
              </a:cxn>
              <a:cxn ang="388">
                <a:pos x="connsiteX388" y="connsiteY388"/>
              </a:cxn>
              <a:cxn ang="389">
                <a:pos x="connsiteX389" y="connsiteY389"/>
              </a:cxn>
              <a:cxn ang="390">
                <a:pos x="connsiteX390" y="connsiteY390"/>
              </a:cxn>
              <a:cxn ang="391">
                <a:pos x="connsiteX391" y="connsiteY391"/>
              </a:cxn>
              <a:cxn ang="392">
                <a:pos x="connsiteX392" y="connsiteY392"/>
              </a:cxn>
              <a:cxn ang="393">
                <a:pos x="connsiteX393" y="connsiteY393"/>
              </a:cxn>
              <a:cxn ang="394">
                <a:pos x="connsiteX394" y="connsiteY394"/>
              </a:cxn>
              <a:cxn ang="395">
                <a:pos x="connsiteX395" y="connsiteY395"/>
              </a:cxn>
              <a:cxn ang="396">
                <a:pos x="connsiteX396" y="connsiteY396"/>
              </a:cxn>
              <a:cxn ang="397">
                <a:pos x="connsiteX397" y="connsiteY397"/>
              </a:cxn>
              <a:cxn ang="398">
                <a:pos x="connsiteX398" y="connsiteY398"/>
              </a:cxn>
              <a:cxn ang="399">
                <a:pos x="connsiteX399" y="connsiteY399"/>
              </a:cxn>
              <a:cxn ang="400">
                <a:pos x="connsiteX400" y="connsiteY400"/>
              </a:cxn>
              <a:cxn ang="401">
                <a:pos x="connsiteX401" y="connsiteY401"/>
              </a:cxn>
              <a:cxn ang="402">
                <a:pos x="connsiteX402" y="connsiteY402"/>
              </a:cxn>
              <a:cxn ang="403">
                <a:pos x="connsiteX403" y="connsiteY403"/>
              </a:cxn>
              <a:cxn ang="404">
                <a:pos x="connsiteX404" y="connsiteY404"/>
              </a:cxn>
              <a:cxn ang="405">
                <a:pos x="connsiteX405" y="connsiteY405"/>
              </a:cxn>
              <a:cxn ang="406">
                <a:pos x="connsiteX406" y="connsiteY406"/>
              </a:cxn>
              <a:cxn ang="407">
                <a:pos x="connsiteX407" y="connsiteY407"/>
              </a:cxn>
              <a:cxn ang="408">
                <a:pos x="connsiteX408" y="connsiteY408"/>
              </a:cxn>
              <a:cxn ang="409">
                <a:pos x="connsiteX409" y="connsiteY409"/>
              </a:cxn>
              <a:cxn ang="410">
                <a:pos x="connsiteX410" y="connsiteY410"/>
              </a:cxn>
              <a:cxn ang="411">
                <a:pos x="connsiteX411" y="connsiteY411"/>
              </a:cxn>
              <a:cxn ang="412">
                <a:pos x="connsiteX412" y="connsiteY412"/>
              </a:cxn>
              <a:cxn ang="413">
                <a:pos x="connsiteX413" y="connsiteY413"/>
              </a:cxn>
              <a:cxn ang="414">
                <a:pos x="connsiteX414" y="connsiteY414"/>
              </a:cxn>
              <a:cxn ang="415">
                <a:pos x="connsiteX415" y="connsiteY415"/>
              </a:cxn>
              <a:cxn ang="416">
                <a:pos x="connsiteX416" y="connsiteY416"/>
              </a:cxn>
              <a:cxn ang="417">
                <a:pos x="connsiteX417" y="connsiteY417"/>
              </a:cxn>
              <a:cxn ang="418">
                <a:pos x="connsiteX418" y="connsiteY418"/>
              </a:cxn>
              <a:cxn ang="419">
                <a:pos x="connsiteX419" y="connsiteY419"/>
              </a:cxn>
              <a:cxn ang="420">
                <a:pos x="connsiteX420" y="connsiteY420"/>
              </a:cxn>
              <a:cxn ang="421">
                <a:pos x="connsiteX421" y="connsiteY421"/>
              </a:cxn>
              <a:cxn ang="422">
                <a:pos x="connsiteX422" y="connsiteY422"/>
              </a:cxn>
              <a:cxn ang="423">
                <a:pos x="connsiteX423" y="connsiteY423"/>
              </a:cxn>
              <a:cxn ang="424">
                <a:pos x="connsiteX424" y="connsiteY424"/>
              </a:cxn>
              <a:cxn ang="425">
                <a:pos x="connsiteX425" y="connsiteY425"/>
              </a:cxn>
              <a:cxn ang="426">
                <a:pos x="connsiteX426" y="connsiteY426"/>
              </a:cxn>
              <a:cxn ang="427">
                <a:pos x="connsiteX427" y="connsiteY427"/>
              </a:cxn>
              <a:cxn ang="428">
                <a:pos x="connsiteX428" y="connsiteY428"/>
              </a:cxn>
              <a:cxn ang="429">
                <a:pos x="connsiteX429" y="connsiteY429"/>
              </a:cxn>
              <a:cxn ang="430">
                <a:pos x="connsiteX430" y="connsiteY430"/>
              </a:cxn>
              <a:cxn ang="431">
                <a:pos x="connsiteX431" y="connsiteY431"/>
              </a:cxn>
              <a:cxn ang="432">
                <a:pos x="connsiteX432" y="connsiteY432"/>
              </a:cxn>
              <a:cxn ang="433">
                <a:pos x="connsiteX433" y="connsiteY433"/>
              </a:cxn>
              <a:cxn ang="434">
                <a:pos x="connsiteX434" y="connsiteY434"/>
              </a:cxn>
              <a:cxn ang="435">
                <a:pos x="connsiteX435" y="connsiteY435"/>
              </a:cxn>
              <a:cxn ang="436">
                <a:pos x="connsiteX436" y="connsiteY436"/>
              </a:cxn>
              <a:cxn ang="437">
                <a:pos x="connsiteX437" y="connsiteY437"/>
              </a:cxn>
              <a:cxn ang="438">
                <a:pos x="connsiteX438" y="connsiteY438"/>
              </a:cxn>
              <a:cxn ang="439">
                <a:pos x="connsiteX439" y="connsiteY439"/>
              </a:cxn>
              <a:cxn ang="440">
                <a:pos x="connsiteX440" y="connsiteY440"/>
              </a:cxn>
              <a:cxn ang="441">
                <a:pos x="connsiteX441" y="connsiteY441"/>
              </a:cxn>
              <a:cxn ang="442">
                <a:pos x="connsiteX442" y="connsiteY442"/>
              </a:cxn>
              <a:cxn ang="443">
                <a:pos x="connsiteX443" y="connsiteY443"/>
              </a:cxn>
              <a:cxn ang="444">
                <a:pos x="connsiteX444" y="connsiteY444"/>
              </a:cxn>
              <a:cxn ang="445">
                <a:pos x="connsiteX445" y="connsiteY445"/>
              </a:cxn>
              <a:cxn ang="446">
                <a:pos x="connsiteX446" y="connsiteY446"/>
              </a:cxn>
              <a:cxn ang="447">
                <a:pos x="connsiteX447" y="connsiteY447"/>
              </a:cxn>
              <a:cxn ang="448">
                <a:pos x="connsiteX448" y="connsiteY448"/>
              </a:cxn>
              <a:cxn ang="449">
                <a:pos x="connsiteX449" y="connsiteY449"/>
              </a:cxn>
              <a:cxn ang="450">
                <a:pos x="connsiteX450" y="connsiteY450"/>
              </a:cxn>
              <a:cxn ang="451">
                <a:pos x="connsiteX451" y="connsiteY451"/>
              </a:cxn>
              <a:cxn ang="452">
                <a:pos x="connsiteX452" y="connsiteY452"/>
              </a:cxn>
              <a:cxn ang="453">
                <a:pos x="connsiteX453" y="connsiteY453"/>
              </a:cxn>
              <a:cxn ang="454">
                <a:pos x="connsiteX454" y="connsiteY454"/>
              </a:cxn>
              <a:cxn ang="455">
                <a:pos x="connsiteX455" y="connsiteY455"/>
              </a:cxn>
              <a:cxn ang="456">
                <a:pos x="connsiteX456" y="connsiteY456"/>
              </a:cxn>
              <a:cxn ang="457">
                <a:pos x="connsiteX457" y="connsiteY457"/>
              </a:cxn>
              <a:cxn ang="458">
                <a:pos x="connsiteX458" y="connsiteY458"/>
              </a:cxn>
              <a:cxn ang="459">
                <a:pos x="connsiteX459" y="connsiteY459"/>
              </a:cxn>
              <a:cxn ang="460">
                <a:pos x="connsiteX460" y="connsiteY460"/>
              </a:cxn>
              <a:cxn ang="461">
                <a:pos x="connsiteX461" y="connsiteY461"/>
              </a:cxn>
              <a:cxn ang="462">
                <a:pos x="connsiteX462" y="connsiteY462"/>
              </a:cxn>
              <a:cxn ang="463">
                <a:pos x="connsiteX463" y="connsiteY463"/>
              </a:cxn>
              <a:cxn ang="464">
                <a:pos x="connsiteX464" y="connsiteY464"/>
              </a:cxn>
              <a:cxn ang="465">
                <a:pos x="connsiteX465" y="connsiteY465"/>
              </a:cxn>
              <a:cxn ang="466">
                <a:pos x="connsiteX466" y="connsiteY466"/>
              </a:cxn>
              <a:cxn ang="467">
                <a:pos x="connsiteX467" y="connsiteY467"/>
              </a:cxn>
              <a:cxn ang="468">
                <a:pos x="connsiteX468" y="connsiteY468"/>
              </a:cxn>
              <a:cxn ang="469">
                <a:pos x="connsiteX469" y="connsiteY469"/>
              </a:cxn>
              <a:cxn ang="470">
                <a:pos x="connsiteX470" y="connsiteY470"/>
              </a:cxn>
              <a:cxn ang="471">
                <a:pos x="connsiteX471" y="connsiteY471"/>
              </a:cxn>
              <a:cxn ang="472">
                <a:pos x="connsiteX472" y="connsiteY472"/>
              </a:cxn>
              <a:cxn ang="473">
                <a:pos x="connsiteX473" y="connsiteY473"/>
              </a:cxn>
              <a:cxn ang="474">
                <a:pos x="connsiteX474" y="connsiteY474"/>
              </a:cxn>
              <a:cxn ang="475">
                <a:pos x="connsiteX475" y="connsiteY475"/>
              </a:cxn>
              <a:cxn ang="476">
                <a:pos x="connsiteX476" y="connsiteY476"/>
              </a:cxn>
              <a:cxn ang="477">
                <a:pos x="connsiteX477" y="connsiteY477"/>
              </a:cxn>
              <a:cxn ang="478">
                <a:pos x="connsiteX478" y="connsiteY478"/>
              </a:cxn>
              <a:cxn ang="479">
                <a:pos x="connsiteX479" y="connsiteY479"/>
              </a:cxn>
              <a:cxn ang="480">
                <a:pos x="connsiteX480" y="connsiteY480"/>
              </a:cxn>
              <a:cxn ang="481">
                <a:pos x="connsiteX481" y="connsiteY481"/>
              </a:cxn>
              <a:cxn ang="482">
                <a:pos x="connsiteX482" y="connsiteY482"/>
              </a:cxn>
              <a:cxn ang="483">
                <a:pos x="connsiteX483" y="connsiteY483"/>
              </a:cxn>
              <a:cxn ang="484">
                <a:pos x="connsiteX484" y="connsiteY484"/>
              </a:cxn>
              <a:cxn ang="485">
                <a:pos x="connsiteX485" y="connsiteY485"/>
              </a:cxn>
              <a:cxn ang="486">
                <a:pos x="connsiteX486" y="connsiteY486"/>
              </a:cxn>
              <a:cxn ang="487">
                <a:pos x="connsiteX487" y="connsiteY487"/>
              </a:cxn>
              <a:cxn ang="488">
                <a:pos x="connsiteX488" y="connsiteY488"/>
              </a:cxn>
              <a:cxn ang="489">
                <a:pos x="connsiteX489" y="connsiteY489"/>
              </a:cxn>
              <a:cxn ang="490">
                <a:pos x="connsiteX490" y="connsiteY490"/>
              </a:cxn>
              <a:cxn ang="491">
                <a:pos x="connsiteX491" y="connsiteY491"/>
              </a:cxn>
              <a:cxn ang="492">
                <a:pos x="connsiteX492" y="connsiteY492"/>
              </a:cxn>
              <a:cxn ang="493">
                <a:pos x="connsiteX493" y="connsiteY493"/>
              </a:cxn>
              <a:cxn ang="494">
                <a:pos x="connsiteX494" y="connsiteY494"/>
              </a:cxn>
              <a:cxn ang="495">
                <a:pos x="connsiteX495" y="connsiteY495"/>
              </a:cxn>
              <a:cxn ang="496">
                <a:pos x="connsiteX496" y="connsiteY496"/>
              </a:cxn>
              <a:cxn ang="497">
                <a:pos x="connsiteX497" y="connsiteY497"/>
              </a:cxn>
              <a:cxn ang="498">
                <a:pos x="connsiteX498" y="connsiteY498"/>
              </a:cxn>
              <a:cxn ang="499">
                <a:pos x="connsiteX499" y="connsiteY499"/>
              </a:cxn>
              <a:cxn ang="500">
                <a:pos x="connsiteX500" y="connsiteY500"/>
              </a:cxn>
              <a:cxn ang="501">
                <a:pos x="connsiteX501" y="connsiteY501"/>
              </a:cxn>
              <a:cxn ang="502">
                <a:pos x="connsiteX502" y="connsiteY502"/>
              </a:cxn>
              <a:cxn ang="503">
                <a:pos x="connsiteX503" y="connsiteY503"/>
              </a:cxn>
              <a:cxn ang="504">
                <a:pos x="connsiteX504" y="connsiteY504"/>
              </a:cxn>
              <a:cxn ang="505">
                <a:pos x="connsiteX505" y="connsiteY505"/>
              </a:cxn>
              <a:cxn ang="506">
                <a:pos x="connsiteX506" y="connsiteY506"/>
              </a:cxn>
              <a:cxn ang="507">
                <a:pos x="connsiteX507" y="connsiteY507"/>
              </a:cxn>
              <a:cxn ang="508">
                <a:pos x="connsiteX508" y="connsiteY508"/>
              </a:cxn>
              <a:cxn ang="509">
                <a:pos x="connsiteX509" y="connsiteY509"/>
              </a:cxn>
              <a:cxn ang="510">
                <a:pos x="connsiteX510" y="connsiteY510"/>
              </a:cxn>
              <a:cxn ang="511">
                <a:pos x="connsiteX511" y="connsiteY511"/>
              </a:cxn>
              <a:cxn ang="512">
                <a:pos x="connsiteX512" y="connsiteY512"/>
              </a:cxn>
              <a:cxn ang="513">
                <a:pos x="connsiteX513" y="connsiteY513"/>
              </a:cxn>
              <a:cxn ang="514">
                <a:pos x="connsiteX514" y="connsiteY514"/>
              </a:cxn>
              <a:cxn ang="515">
                <a:pos x="connsiteX515" y="connsiteY515"/>
              </a:cxn>
              <a:cxn ang="516">
                <a:pos x="connsiteX516" y="connsiteY516"/>
              </a:cxn>
              <a:cxn ang="517">
                <a:pos x="connsiteX517" y="connsiteY517"/>
              </a:cxn>
              <a:cxn ang="518">
                <a:pos x="connsiteX518" y="connsiteY518"/>
              </a:cxn>
              <a:cxn ang="519">
                <a:pos x="connsiteX519" y="connsiteY519"/>
              </a:cxn>
              <a:cxn ang="520">
                <a:pos x="connsiteX520" y="connsiteY520"/>
              </a:cxn>
              <a:cxn ang="521">
                <a:pos x="connsiteX521" y="connsiteY521"/>
              </a:cxn>
              <a:cxn ang="522">
                <a:pos x="connsiteX522" y="connsiteY522"/>
              </a:cxn>
              <a:cxn ang="523">
                <a:pos x="connsiteX523" y="connsiteY523"/>
              </a:cxn>
              <a:cxn ang="524">
                <a:pos x="connsiteX524" y="connsiteY524"/>
              </a:cxn>
              <a:cxn ang="525">
                <a:pos x="connsiteX525" y="connsiteY525"/>
              </a:cxn>
              <a:cxn ang="526">
                <a:pos x="connsiteX526" y="connsiteY526"/>
              </a:cxn>
              <a:cxn ang="527">
                <a:pos x="connsiteX527" y="connsiteY527"/>
              </a:cxn>
              <a:cxn ang="528">
                <a:pos x="connsiteX528" y="connsiteY528"/>
              </a:cxn>
              <a:cxn ang="529">
                <a:pos x="connsiteX529" y="connsiteY529"/>
              </a:cxn>
              <a:cxn ang="530">
                <a:pos x="connsiteX530" y="connsiteY530"/>
              </a:cxn>
              <a:cxn ang="531">
                <a:pos x="connsiteX531" y="connsiteY531"/>
              </a:cxn>
              <a:cxn ang="532">
                <a:pos x="connsiteX532" y="connsiteY532"/>
              </a:cxn>
              <a:cxn ang="533">
                <a:pos x="connsiteX533" y="connsiteY533"/>
              </a:cxn>
              <a:cxn ang="534">
                <a:pos x="connsiteX534" y="connsiteY534"/>
              </a:cxn>
              <a:cxn ang="535">
                <a:pos x="connsiteX535" y="connsiteY535"/>
              </a:cxn>
              <a:cxn ang="536">
                <a:pos x="connsiteX536" y="connsiteY536"/>
              </a:cxn>
              <a:cxn ang="537">
                <a:pos x="connsiteX537" y="connsiteY537"/>
              </a:cxn>
              <a:cxn ang="538">
                <a:pos x="connsiteX538" y="connsiteY538"/>
              </a:cxn>
              <a:cxn ang="539">
                <a:pos x="connsiteX539" y="connsiteY539"/>
              </a:cxn>
              <a:cxn ang="540">
                <a:pos x="connsiteX540" y="connsiteY540"/>
              </a:cxn>
              <a:cxn ang="541">
                <a:pos x="connsiteX541" y="connsiteY541"/>
              </a:cxn>
              <a:cxn ang="542">
                <a:pos x="connsiteX542" y="connsiteY542"/>
              </a:cxn>
              <a:cxn ang="543">
                <a:pos x="connsiteX543" y="connsiteY543"/>
              </a:cxn>
              <a:cxn ang="544">
                <a:pos x="connsiteX544" y="connsiteY544"/>
              </a:cxn>
              <a:cxn ang="545">
                <a:pos x="connsiteX545" y="connsiteY545"/>
              </a:cxn>
              <a:cxn ang="546">
                <a:pos x="connsiteX546" y="connsiteY546"/>
              </a:cxn>
              <a:cxn ang="547">
                <a:pos x="connsiteX547" y="connsiteY547"/>
              </a:cxn>
              <a:cxn ang="548">
                <a:pos x="connsiteX548" y="connsiteY548"/>
              </a:cxn>
              <a:cxn ang="549">
                <a:pos x="connsiteX549" y="connsiteY549"/>
              </a:cxn>
              <a:cxn ang="550">
                <a:pos x="connsiteX550" y="connsiteY550"/>
              </a:cxn>
              <a:cxn ang="551">
                <a:pos x="connsiteX551" y="connsiteY551"/>
              </a:cxn>
              <a:cxn ang="552">
                <a:pos x="connsiteX552" y="connsiteY552"/>
              </a:cxn>
              <a:cxn ang="553">
                <a:pos x="connsiteX553" y="connsiteY553"/>
              </a:cxn>
              <a:cxn ang="554">
                <a:pos x="connsiteX554" y="connsiteY554"/>
              </a:cxn>
              <a:cxn ang="555">
                <a:pos x="connsiteX555" y="connsiteY555"/>
              </a:cxn>
              <a:cxn ang="556">
                <a:pos x="connsiteX556" y="connsiteY556"/>
              </a:cxn>
              <a:cxn ang="557">
                <a:pos x="connsiteX557" y="connsiteY557"/>
              </a:cxn>
              <a:cxn ang="558">
                <a:pos x="connsiteX558" y="connsiteY558"/>
              </a:cxn>
              <a:cxn ang="559">
                <a:pos x="connsiteX559" y="connsiteY559"/>
              </a:cxn>
              <a:cxn ang="560">
                <a:pos x="connsiteX560" y="connsiteY560"/>
              </a:cxn>
              <a:cxn ang="561">
                <a:pos x="connsiteX561" y="connsiteY561"/>
              </a:cxn>
              <a:cxn ang="562">
                <a:pos x="connsiteX562" y="connsiteY562"/>
              </a:cxn>
              <a:cxn ang="563">
                <a:pos x="connsiteX563" y="connsiteY563"/>
              </a:cxn>
              <a:cxn ang="564">
                <a:pos x="connsiteX564" y="connsiteY564"/>
              </a:cxn>
              <a:cxn ang="565">
                <a:pos x="connsiteX565" y="connsiteY565"/>
              </a:cxn>
              <a:cxn ang="566">
                <a:pos x="connsiteX566" y="connsiteY566"/>
              </a:cxn>
              <a:cxn ang="567">
                <a:pos x="connsiteX567" y="connsiteY567"/>
              </a:cxn>
              <a:cxn ang="568">
                <a:pos x="connsiteX568" y="connsiteY568"/>
              </a:cxn>
              <a:cxn ang="569">
                <a:pos x="connsiteX569" y="connsiteY569"/>
              </a:cxn>
              <a:cxn ang="570">
                <a:pos x="connsiteX570" y="connsiteY570"/>
              </a:cxn>
              <a:cxn ang="571">
                <a:pos x="connsiteX571" y="connsiteY571"/>
              </a:cxn>
              <a:cxn ang="572">
                <a:pos x="connsiteX572" y="connsiteY572"/>
              </a:cxn>
              <a:cxn ang="573">
                <a:pos x="connsiteX573" y="connsiteY573"/>
              </a:cxn>
              <a:cxn ang="574">
                <a:pos x="connsiteX574" y="connsiteY574"/>
              </a:cxn>
              <a:cxn ang="575">
                <a:pos x="connsiteX575" y="connsiteY575"/>
              </a:cxn>
              <a:cxn ang="576">
                <a:pos x="connsiteX576" y="connsiteY576"/>
              </a:cxn>
              <a:cxn ang="577">
                <a:pos x="connsiteX577" y="connsiteY577"/>
              </a:cxn>
              <a:cxn ang="578">
                <a:pos x="connsiteX578" y="connsiteY578"/>
              </a:cxn>
              <a:cxn ang="579">
                <a:pos x="connsiteX579" y="connsiteY579"/>
              </a:cxn>
              <a:cxn ang="580">
                <a:pos x="connsiteX580" y="connsiteY580"/>
              </a:cxn>
              <a:cxn ang="581">
                <a:pos x="connsiteX581" y="connsiteY581"/>
              </a:cxn>
              <a:cxn ang="582">
                <a:pos x="connsiteX582" y="connsiteY582"/>
              </a:cxn>
              <a:cxn ang="583">
                <a:pos x="connsiteX583" y="connsiteY583"/>
              </a:cxn>
              <a:cxn ang="584">
                <a:pos x="connsiteX584" y="connsiteY584"/>
              </a:cxn>
              <a:cxn ang="585">
                <a:pos x="connsiteX585" y="connsiteY585"/>
              </a:cxn>
              <a:cxn ang="586">
                <a:pos x="connsiteX586" y="connsiteY586"/>
              </a:cxn>
              <a:cxn ang="587">
                <a:pos x="connsiteX587" y="connsiteY587"/>
              </a:cxn>
              <a:cxn ang="588">
                <a:pos x="connsiteX588" y="connsiteY588"/>
              </a:cxn>
              <a:cxn ang="589">
                <a:pos x="connsiteX589" y="connsiteY589"/>
              </a:cxn>
              <a:cxn ang="590">
                <a:pos x="connsiteX590" y="connsiteY590"/>
              </a:cxn>
              <a:cxn ang="591">
                <a:pos x="connsiteX591" y="connsiteY591"/>
              </a:cxn>
              <a:cxn ang="592">
                <a:pos x="connsiteX592" y="connsiteY592"/>
              </a:cxn>
              <a:cxn ang="593">
                <a:pos x="connsiteX593" y="connsiteY593"/>
              </a:cxn>
              <a:cxn ang="594">
                <a:pos x="connsiteX594" y="connsiteY594"/>
              </a:cxn>
              <a:cxn ang="595">
                <a:pos x="connsiteX595" y="connsiteY595"/>
              </a:cxn>
              <a:cxn ang="596">
                <a:pos x="connsiteX596" y="connsiteY596"/>
              </a:cxn>
              <a:cxn ang="597">
                <a:pos x="connsiteX597" y="connsiteY597"/>
              </a:cxn>
              <a:cxn ang="598">
                <a:pos x="connsiteX598" y="connsiteY598"/>
              </a:cxn>
              <a:cxn ang="599">
                <a:pos x="connsiteX599" y="connsiteY599"/>
              </a:cxn>
              <a:cxn ang="600">
                <a:pos x="connsiteX600" y="connsiteY600"/>
              </a:cxn>
              <a:cxn ang="601">
                <a:pos x="connsiteX601" y="connsiteY601"/>
              </a:cxn>
              <a:cxn ang="602">
                <a:pos x="connsiteX602" y="connsiteY602"/>
              </a:cxn>
              <a:cxn ang="603">
                <a:pos x="connsiteX603" y="connsiteY603"/>
              </a:cxn>
              <a:cxn ang="604">
                <a:pos x="connsiteX604" y="connsiteY604"/>
              </a:cxn>
              <a:cxn ang="605">
                <a:pos x="connsiteX605" y="connsiteY605"/>
              </a:cxn>
              <a:cxn ang="606">
                <a:pos x="connsiteX606" y="connsiteY606"/>
              </a:cxn>
              <a:cxn ang="607">
                <a:pos x="connsiteX607" y="connsiteY607"/>
              </a:cxn>
              <a:cxn ang="608">
                <a:pos x="connsiteX608" y="connsiteY608"/>
              </a:cxn>
              <a:cxn ang="609">
                <a:pos x="connsiteX609" y="connsiteY609"/>
              </a:cxn>
              <a:cxn ang="610">
                <a:pos x="connsiteX610" y="connsiteY610"/>
              </a:cxn>
              <a:cxn ang="611">
                <a:pos x="connsiteX611" y="connsiteY611"/>
              </a:cxn>
              <a:cxn ang="612">
                <a:pos x="connsiteX612" y="connsiteY612"/>
              </a:cxn>
              <a:cxn ang="613">
                <a:pos x="connsiteX613" y="connsiteY613"/>
              </a:cxn>
              <a:cxn ang="614">
                <a:pos x="connsiteX614" y="connsiteY614"/>
              </a:cxn>
              <a:cxn ang="615">
                <a:pos x="connsiteX615" y="connsiteY615"/>
              </a:cxn>
              <a:cxn ang="616">
                <a:pos x="connsiteX616" y="connsiteY616"/>
              </a:cxn>
              <a:cxn ang="617">
                <a:pos x="connsiteX617" y="connsiteY617"/>
              </a:cxn>
              <a:cxn ang="618">
                <a:pos x="connsiteX618" y="connsiteY618"/>
              </a:cxn>
              <a:cxn ang="619">
                <a:pos x="connsiteX619" y="connsiteY619"/>
              </a:cxn>
              <a:cxn ang="620">
                <a:pos x="connsiteX620" y="connsiteY620"/>
              </a:cxn>
              <a:cxn ang="621">
                <a:pos x="connsiteX621" y="connsiteY621"/>
              </a:cxn>
              <a:cxn ang="622">
                <a:pos x="connsiteX622" y="connsiteY622"/>
              </a:cxn>
              <a:cxn ang="623">
                <a:pos x="connsiteX623" y="connsiteY623"/>
              </a:cxn>
              <a:cxn ang="624">
                <a:pos x="connsiteX624" y="connsiteY624"/>
              </a:cxn>
              <a:cxn ang="625">
                <a:pos x="connsiteX625" y="connsiteY625"/>
              </a:cxn>
              <a:cxn ang="626">
                <a:pos x="connsiteX626" y="connsiteY626"/>
              </a:cxn>
              <a:cxn ang="627">
                <a:pos x="connsiteX627" y="connsiteY627"/>
              </a:cxn>
              <a:cxn ang="628">
                <a:pos x="connsiteX628" y="connsiteY628"/>
              </a:cxn>
              <a:cxn ang="629">
                <a:pos x="connsiteX629" y="connsiteY629"/>
              </a:cxn>
              <a:cxn ang="630">
                <a:pos x="connsiteX630" y="connsiteY630"/>
              </a:cxn>
              <a:cxn ang="631">
                <a:pos x="connsiteX631" y="connsiteY631"/>
              </a:cxn>
              <a:cxn ang="632">
                <a:pos x="connsiteX632" y="connsiteY632"/>
              </a:cxn>
              <a:cxn ang="633">
                <a:pos x="connsiteX633" y="connsiteY633"/>
              </a:cxn>
              <a:cxn ang="634">
                <a:pos x="connsiteX634" y="connsiteY634"/>
              </a:cxn>
              <a:cxn ang="635">
                <a:pos x="connsiteX635" y="connsiteY635"/>
              </a:cxn>
              <a:cxn ang="636">
                <a:pos x="connsiteX636" y="connsiteY636"/>
              </a:cxn>
              <a:cxn ang="637">
                <a:pos x="connsiteX637" y="connsiteY637"/>
              </a:cxn>
              <a:cxn ang="638">
                <a:pos x="connsiteX638" y="connsiteY638"/>
              </a:cxn>
              <a:cxn ang="639">
                <a:pos x="connsiteX639" y="connsiteY639"/>
              </a:cxn>
              <a:cxn ang="640">
                <a:pos x="connsiteX640" y="connsiteY640"/>
              </a:cxn>
              <a:cxn ang="641">
                <a:pos x="connsiteX641" y="connsiteY641"/>
              </a:cxn>
              <a:cxn ang="642">
                <a:pos x="connsiteX642" y="connsiteY642"/>
              </a:cxn>
              <a:cxn ang="643">
                <a:pos x="connsiteX643" y="connsiteY643"/>
              </a:cxn>
              <a:cxn ang="644">
                <a:pos x="connsiteX644" y="connsiteY644"/>
              </a:cxn>
              <a:cxn ang="645">
                <a:pos x="connsiteX645" y="connsiteY645"/>
              </a:cxn>
              <a:cxn ang="646">
                <a:pos x="connsiteX646" y="connsiteY646"/>
              </a:cxn>
              <a:cxn ang="647">
                <a:pos x="connsiteX647" y="connsiteY647"/>
              </a:cxn>
              <a:cxn ang="648">
                <a:pos x="connsiteX648" y="connsiteY648"/>
              </a:cxn>
              <a:cxn ang="649">
                <a:pos x="connsiteX649" y="connsiteY649"/>
              </a:cxn>
              <a:cxn ang="650">
                <a:pos x="connsiteX650" y="connsiteY650"/>
              </a:cxn>
              <a:cxn ang="651">
                <a:pos x="connsiteX651" y="connsiteY651"/>
              </a:cxn>
              <a:cxn ang="652">
                <a:pos x="connsiteX652" y="connsiteY652"/>
              </a:cxn>
              <a:cxn ang="653">
                <a:pos x="connsiteX653" y="connsiteY653"/>
              </a:cxn>
              <a:cxn ang="654">
                <a:pos x="connsiteX654" y="connsiteY654"/>
              </a:cxn>
              <a:cxn ang="655">
                <a:pos x="connsiteX655" y="connsiteY655"/>
              </a:cxn>
              <a:cxn ang="656">
                <a:pos x="connsiteX656" y="connsiteY656"/>
              </a:cxn>
              <a:cxn ang="657">
                <a:pos x="connsiteX657" y="connsiteY657"/>
              </a:cxn>
              <a:cxn ang="658">
                <a:pos x="connsiteX658" y="connsiteY658"/>
              </a:cxn>
              <a:cxn ang="659">
                <a:pos x="connsiteX659" y="connsiteY659"/>
              </a:cxn>
              <a:cxn ang="660">
                <a:pos x="connsiteX660" y="connsiteY660"/>
              </a:cxn>
              <a:cxn ang="661">
                <a:pos x="connsiteX661" y="connsiteY661"/>
              </a:cxn>
              <a:cxn ang="662">
                <a:pos x="connsiteX662" y="connsiteY662"/>
              </a:cxn>
              <a:cxn ang="663">
                <a:pos x="connsiteX663" y="connsiteY663"/>
              </a:cxn>
              <a:cxn ang="664">
                <a:pos x="connsiteX664" y="connsiteY664"/>
              </a:cxn>
              <a:cxn ang="665">
                <a:pos x="connsiteX665" y="connsiteY665"/>
              </a:cxn>
              <a:cxn ang="666">
                <a:pos x="connsiteX666" y="connsiteY666"/>
              </a:cxn>
              <a:cxn ang="667">
                <a:pos x="connsiteX667" y="connsiteY667"/>
              </a:cxn>
              <a:cxn ang="668">
                <a:pos x="connsiteX668" y="connsiteY668"/>
              </a:cxn>
              <a:cxn ang="669">
                <a:pos x="connsiteX669" y="connsiteY669"/>
              </a:cxn>
              <a:cxn ang="670">
                <a:pos x="connsiteX670" y="connsiteY670"/>
              </a:cxn>
              <a:cxn ang="671">
                <a:pos x="connsiteX671" y="connsiteY671"/>
              </a:cxn>
              <a:cxn ang="672">
                <a:pos x="connsiteX672" y="connsiteY672"/>
              </a:cxn>
              <a:cxn ang="673">
                <a:pos x="connsiteX673" y="connsiteY673"/>
              </a:cxn>
              <a:cxn ang="674">
                <a:pos x="connsiteX674" y="connsiteY674"/>
              </a:cxn>
              <a:cxn ang="675">
                <a:pos x="connsiteX675" y="connsiteY675"/>
              </a:cxn>
              <a:cxn ang="676">
                <a:pos x="connsiteX676" y="connsiteY676"/>
              </a:cxn>
              <a:cxn ang="677">
                <a:pos x="connsiteX677" y="connsiteY677"/>
              </a:cxn>
              <a:cxn ang="678">
                <a:pos x="connsiteX678" y="connsiteY678"/>
              </a:cxn>
              <a:cxn ang="679">
                <a:pos x="connsiteX679" y="connsiteY679"/>
              </a:cxn>
              <a:cxn ang="680">
                <a:pos x="connsiteX680" y="connsiteY680"/>
              </a:cxn>
              <a:cxn ang="681">
                <a:pos x="connsiteX681" y="connsiteY681"/>
              </a:cxn>
              <a:cxn ang="682">
                <a:pos x="connsiteX682" y="connsiteY682"/>
              </a:cxn>
              <a:cxn ang="683">
                <a:pos x="connsiteX683" y="connsiteY683"/>
              </a:cxn>
              <a:cxn ang="684">
                <a:pos x="connsiteX684" y="connsiteY684"/>
              </a:cxn>
              <a:cxn ang="685">
                <a:pos x="connsiteX685" y="connsiteY685"/>
              </a:cxn>
              <a:cxn ang="686">
                <a:pos x="connsiteX686" y="connsiteY686"/>
              </a:cxn>
              <a:cxn ang="687">
                <a:pos x="connsiteX687" y="connsiteY687"/>
              </a:cxn>
              <a:cxn ang="688">
                <a:pos x="connsiteX688" y="connsiteY688"/>
              </a:cxn>
              <a:cxn ang="689">
                <a:pos x="connsiteX689" y="connsiteY689"/>
              </a:cxn>
              <a:cxn ang="690">
                <a:pos x="connsiteX690" y="connsiteY690"/>
              </a:cxn>
              <a:cxn ang="691">
                <a:pos x="connsiteX691" y="connsiteY691"/>
              </a:cxn>
              <a:cxn ang="692">
                <a:pos x="connsiteX692" y="connsiteY692"/>
              </a:cxn>
              <a:cxn ang="693">
                <a:pos x="connsiteX693" y="connsiteY693"/>
              </a:cxn>
              <a:cxn ang="694">
                <a:pos x="connsiteX694" y="connsiteY694"/>
              </a:cxn>
              <a:cxn ang="695">
                <a:pos x="connsiteX695" y="connsiteY695"/>
              </a:cxn>
              <a:cxn ang="696">
                <a:pos x="connsiteX696" y="connsiteY696"/>
              </a:cxn>
              <a:cxn ang="697">
                <a:pos x="connsiteX697" y="connsiteY697"/>
              </a:cxn>
              <a:cxn ang="698">
                <a:pos x="connsiteX698" y="connsiteY698"/>
              </a:cxn>
              <a:cxn ang="699">
                <a:pos x="connsiteX699" y="connsiteY699"/>
              </a:cxn>
              <a:cxn ang="700">
                <a:pos x="connsiteX700" y="connsiteY700"/>
              </a:cxn>
              <a:cxn ang="701">
                <a:pos x="connsiteX701" y="connsiteY701"/>
              </a:cxn>
              <a:cxn ang="702">
                <a:pos x="connsiteX702" y="connsiteY702"/>
              </a:cxn>
              <a:cxn ang="703">
                <a:pos x="connsiteX703" y="connsiteY703"/>
              </a:cxn>
              <a:cxn ang="704">
                <a:pos x="connsiteX704" y="connsiteY704"/>
              </a:cxn>
              <a:cxn ang="705">
                <a:pos x="connsiteX705" y="connsiteY705"/>
              </a:cxn>
              <a:cxn ang="706">
                <a:pos x="connsiteX706" y="connsiteY706"/>
              </a:cxn>
              <a:cxn ang="707">
                <a:pos x="connsiteX707" y="connsiteY707"/>
              </a:cxn>
              <a:cxn ang="708">
                <a:pos x="connsiteX708" y="connsiteY708"/>
              </a:cxn>
              <a:cxn ang="709">
                <a:pos x="connsiteX709" y="connsiteY709"/>
              </a:cxn>
              <a:cxn ang="710">
                <a:pos x="connsiteX710" y="connsiteY710"/>
              </a:cxn>
              <a:cxn ang="711">
                <a:pos x="connsiteX711" y="connsiteY711"/>
              </a:cxn>
              <a:cxn ang="712">
                <a:pos x="connsiteX712" y="connsiteY712"/>
              </a:cxn>
              <a:cxn ang="713">
                <a:pos x="connsiteX713" y="connsiteY713"/>
              </a:cxn>
              <a:cxn ang="714">
                <a:pos x="connsiteX714" y="connsiteY714"/>
              </a:cxn>
              <a:cxn ang="715">
                <a:pos x="connsiteX715" y="connsiteY715"/>
              </a:cxn>
              <a:cxn ang="716">
                <a:pos x="connsiteX716" y="connsiteY716"/>
              </a:cxn>
              <a:cxn ang="717">
                <a:pos x="connsiteX717" y="connsiteY717"/>
              </a:cxn>
              <a:cxn ang="718">
                <a:pos x="connsiteX718" y="connsiteY718"/>
              </a:cxn>
              <a:cxn ang="719">
                <a:pos x="connsiteX719" y="connsiteY719"/>
              </a:cxn>
              <a:cxn ang="720">
                <a:pos x="connsiteX720" y="connsiteY720"/>
              </a:cxn>
              <a:cxn ang="721">
                <a:pos x="connsiteX721" y="connsiteY721"/>
              </a:cxn>
              <a:cxn ang="722">
                <a:pos x="connsiteX722" y="connsiteY722"/>
              </a:cxn>
              <a:cxn ang="723">
                <a:pos x="connsiteX723" y="connsiteY723"/>
              </a:cxn>
              <a:cxn ang="724">
                <a:pos x="connsiteX724" y="connsiteY724"/>
              </a:cxn>
              <a:cxn ang="725">
                <a:pos x="connsiteX725" y="connsiteY725"/>
              </a:cxn>
              <a:cxn ang="726">
                <a:pos x="connsiteX726" y="connsiteY726"/>
              </a:cxn>
              <a:cxn ang="727">
                <a:pos x="connsiteX727" y="connsiteY727"/>
              </a:cxn>
              <a:cxn ang="728">
                <a:pos x="connsiteX728" y="connsiteY728"/>
              </a:cxn>
              <a:cxn ang="729">
                <a:pos x="connsiteX729" y="connsiteY729"/>
              </a:cxn>
              <a:cxn ang="730">
                <a:pos x="connsiteX730" y="connsiteY730"/>
              </a:cxn>
              <a:cxn ang="731">
                <a:pos x="connsiteX731" y="connsiteY731"/>
              </a:cxn>
              <a:cxn ang="732">
                <a:pos x="connsiteX732" y="connsiteY732"/>
              </a:cxn>
              <a:cxn ang="733">
                <a:pos x="connsiteX733" y="connsiteY733"/>
              </a:cxn>
              <a:cxn ang="734">
                <a:pos x="connsiteX734" y="connsiteY734"/>
              </a:cxn>
              <a:cxn ang="735">
                <a:pos x="connsiteX735" y="connsiteY735"/>
              </a:cxn>
              <a:cxn ang="736">
                <a:pos x="connsiteX736" y="connsiteY736"/>
              </a:cxn>
              <a:cxn ang="737">
                <a:pos x="connsiteX737" y="connsiteY737"/>
              </a:cxn>
              <a:cxn ang="738">
                <a:pos x="connsiteX738" y="connsiteY738"/>
              </a:cxn>
              <a:cxn ang="739">
                <a:pos x="connsiteX739" y="connsiteY739"/>
              </a:cxn>
              <a:cxn ang="740">
                <a:pos x="connsiteX740" y="connsiteY740"/>
              </a:cxn>
              <a:cxn ang="741">
                <a:pos x="connsiteX741" y="connsiteY741"/>
              </a:cxn>
              <a:cxn ang="742">
                <a:pos x="connsiteX742" y="connsiteY742"/>
              </a:cxn>
              <a:cxn ang="743">
                <a:pos x="connsiteX743" y="connsiteY743"/>
              </a:cxn>
              <a:cxn ang="744">
                <a:pos x="connsiteX744" y="connsiteY744"/>
              </a:cxn>
              <a:cxn ang="745">
                <a:pos x="connsiteX745" y="connsiteY745"/>
              </a:cxn>
              <a:cxn ang="746">
                <a:pos x="connsiteX746" y="connsiteY746"/>
              </a:cxn>
              <a:cxn ang="747">
                <a:pos x="connsiteX747" y="connsiteY747"/>
              </a:cxn>
              <a:cxn ang="748">
                <a:pos x="connsiteX748" y="connsiteY748"/>
              </a:cxn>
              <a:cxn ang="749">
                <a:pos x="connsiteX749" y="connsiteY749"/>
              </a:cxn>
              <a:cxn ang="750">
                <a:pos x="connsiteX750" y="connsiteY750"/>
              </a:cxn>
              <a:cxn ang="751">
                <a:pos x="connsiteX751" y="connsiteY751"/>
              </a:cxn>
              <a:cxn ang="752">
                <a:pos x="connsiteX752" y="connsiteY752"/>
              </a:cxn>
              <a:cxn ang="753">
                <a:pos x="connsiteX753" y="connsiteY753"/>
              </a:cxn>
              <a:cxn ang="754">
                <a:pos x="connsiteX754" y="connsiteY754"/>
              </a:cxn>
              <a:cxn ang="755">
                <a:pos x="connsiteX755" y="connsiteY755"/>
              </a:cxn>
              <a:cxn ang="756">
                <a:pos x="connsiteX756" y="connsiteY756"/>
              </a:cxn>
              <a:cxn ang="757">
                <a:pos x="connsiteX757" y="connsiteY757"/>
              </a:cxn>
              <a:cxn ang="758">
                <a:pos x="connsiteX758" y="connsiteY758"/>
              </a:cxn>
              <a:cxn ang="759">
                <a:pos x="connsiteX759" y="connsiteY759"/>
              </a:cxn>
              <a:cxn ang="760">
                <a:pos x="connsiteX760" y="connsiteY760"/>
              </a:cxn>
              <a:cxn ang="761">
                <a:pos x="connsiteX761" y="connsiteY761"/>
              </a:cxn>
              <a:cxn ang="762">
                <a:pos x="connsiteX762" y="connsiteY762"/>
              </a:cxn>
              <a:cxn ang="763">
                <a:pos x="connsiteX763" y="connsiteY763"/>
              </a:cxn>
              <a:cxn ang="764">
                <a:pos x="connsiteX764" y="connsiteY764"/>
              </a:cxn>
              <a:cxn ang="765">
                <a:pos x="connsiteX765" y="connsiteY765"/>
              </a:cxn>
              <a:cxn ang="766">
                <a:pos x="connsiteX766" y="connsiteY766"/>
              </a:cxn>
              <a:cxn ang="767">
                <a:pos x="connsiteX767" y="connsiteY767"/>
              </a:cxn>
              <a:cxn ang="768">
                <a:pos x="connsiteX768" y="connsiteY768"/>
              </a:cxn>
              <a:cxn ang="769">
                <a:pos x="connsiteX769" y="connsiteY769"/>
              </a:cxn>
              <a:cxn ang="770">
                <a:pos x="connsiteX770" y="connsiteY770"/>
              </a:cxn>
              <a:cxn ang="771">
                <a:pos x="connsiteX771" y="connsiteY771"/>
              </a:cxn>
              <a:cxn ang="772">
                <a:pos x="connsiteX772" y="connsiteY772"/>
              </a:cxn>
              <a:cxn ang="773">
                <a:pos x="connsiteX773" y="connsiteY773"/>
              </a:cxn>
              <a:cxn ang="774">
                <a:pos x="connsiteX774" y="connsiteY774"/>
              </a:cxn>
              <a:cxn ang="775">
                <a:pos x="connsiteX775" y="connsiteY775"/>
              </a:cxn>
              <a:cxn ang="776">
                <a:pos x="connsiteX776" y="connsiteY776"/>
              </a:cxn>
              <a:cxn ang="777">
                <a:pos x="connsiteX777" y="connsiteY777"/>
              </a:cxn>
              <a:cxn ang="778">
                <a:pos x="connsiteX778" y="connsiteY778"/>
              </a:cxn>
              <a:cxn ang="779">
                <a:pos x="connsiteX779" y="connsiteY779"/>
              </a:cxn>
              <a:cxn ang="780">
                <a:pos x="connsiteX780" y="connsiteY780"/>
              </a:cxn>
              <a:cxn ang="781">
                <a:pos x="connsiteX781" y="connsiteY781"/>
              </a:cxn>
              <a:cxn ang="782">
                <a:pos x="connsiteX782" y="connsiteY782"/>
              </a:cxn>
              <a:cxn ang="783">
                <a:pos x="connsiteX783" y="connsiteY783"/>
              </a:cxn>
              <a:cxn ang="784">
                <a:pos x="connsiteX784" y="connsiteY784"/>
              </a:cxn>
              <a:cxn ang="785">
                <a:pos x="connsiteX785" y="connsiteY785"/>
              </a:cxn>
              <a:cxn ang="786">
                <a:pos x="connsiteX786" y="connsiteY786"/>
              </a:cxn>
              <a:cxn ang="787">
                <a:pos x="connsiteX787" y="connsiteY787"/>
              </a:cxn>
              <a:cxn ang="788">
                <a:pos x="connsiteX788" y="connsiteY788"/>
              </a:cxn>
              <a:cxn ang="789">
                <a:pos x="connsiteX789" y="connsiteY789"/>
              </a:cxn>
              <a:cxn ang="790">
                <a:pos x="connsiteX790" y="connsiteY790"/>
              </a:cxn>
              <a:cxn ang="791">
                <a:pos x="connsiteX791" y="connsiteY791"/>
              </a:cxn>
              <a:cxn ang="792">
                <a:pos x="connsiteX792" y="connsiteY792"/>
              </a:cxn>
              <a:cxn ang="793">
                <a:pos x="connsiteX793" y="connsiteY793"/>
              </a:cxn>
              <a:cxn ang="794">
                <a:pos x="connsiteX794" y="connsiteY794"/>
              </a:cxn>
              <a:cxn ang="795">
                <a:pos x="connsiteX795" y="connsiteY795"/>
              </a:cxn>
              <a:cxn ang="796">
                <a:pos x="connsiteX796" y="connsiteY796"/>
              </a:cxn>
              <a:cxn ang="797">
                <a:pos x="connsiteX797" y="connsiteY797"/>
              </a:cxn>
              <a:cxn ang="798">
                <a:pos x="connsiteX798" y="connsiteY798"/>
              </a:cxn>
              <a:cxn ang="799">
                <a:pos x="connsiteX799" y="connsiteY799"/>
              </a:cxn>
              <a:cxn ang="800">
                <a:pos x="connsiteX800" y="connsiteY800"/>
              </a:cxn>
              <a:cxn ang="801">
                <a:pos x="connsiteX801" y="connsiteY801"/>
              </a:cxn>
              <a:cxn ang="802">
                <a:pos x="connsiteX802" y="connsiteY802"/>
              </a:cxn>
              <a:cxn ang="803">
                <a:pos x="connsiteX803" y="connsiteY803"/>
              </a:cxn>
              <a:cxn ang="804">
                <a:pos x="connsiteX804" y="connsiteY804"/>
              </a:cxn>
              <a:cxn ang="805">
                <a:pos x="connsiteX805" y="connsiteY805"/>
              </a:cxn>
              <a:cxn ang="806">
                <a:pos x="connsiteX806" y="connsiteY806"/>
              </a:cxn>
              <a:cxn ang="807">
                <a:pos x="connsiteX807" y="connsiteY807"/>
              </a:cxn>
              <a:cxn ang="808">
                <a:pos x="connsiteX808" y="connsiteY808"/>
              </a:cxn>
              <a:cxn ang="809">
                <a:pos x="connsiteX809" y="connsiteY809"/>
              </a:cxn>
              <a:cxn ang="810">
                <a:pos x="connsiteX810" y="connsiteY810"/>
              </a:cxn>
              <a:cxn ang="811">
                <a:pos x="connsiteX811" y="connsiteY811"/>
              </a:cxn>
              <a:cxn ang="812">
                <a:pos x="connsiteX812" y="connsiteY812"/>
              </a:cxn>
              <a:cxn ang="813">
                <a:pos x="connsiteX813" y="connsiteY813"/>
              </a:cxn>
              <a:cxn ang="814">
                <a:pos x="connsiteX814" y="connsiteY814"/>
              </a:cxn>
              <a:cxn ang="815">
                <a:pos x="connsiteX815" y="connsiteY815"/>
              </a:cxn>
              <a:cxn ang="816">
                <a:pos x="connsiteX816" y="connsiteY816"/>
              </a:cxn>
              <a:cxn ang="817">
                <a:pos x="connsiteX817" y="connsiteY817"/>
              </a:cxn>
              <a:cxn ang="818">
                <a:pos x="connsiteX818" y="connsiteY818"/>
              </a:cxn>
              <a:cxn ang="819">
                <a:pos x="connsiteX819" y="connsiteY819"/>
              </a:cxn>
              <a:cxn ang="820">
                <a:pos x="connsiteX820" y="connsiteY820"/>
              </a:cxn>
              <a:cxn ang="821">
                <a:pos x="connsiteX821" y="connsiteY821"/>
              </a:cxn>
              <a:cxn ang="822">
                <a:pos x="connsiteX822" y="connsiteY822"/>
              </a:cxn>
              <a:cxn ang="823">
                <a:pos x="connsiteX823" y="connsiteY823"/>
              </a:cxn>
              <a:cxn ang="824">
                <a:pos x="connsiteX824" y="connsiteY824"/>
              </a:cxn>
              <a:cxn ang="825">
                <a:pos x="connsiteX825" y="connsiteY825"/>
              </a:cxn>
              <a:cxn ang="826">
                <a:pos x="connsiteX826" y="connsiteY826"/>
              </a:cxn>
              <a:cxn ang="827">
                <a:pos x="connsiteX827" y="connsiteY827"/>
              </a:cxn>
              <a:cxn ang="828">
                <a:pos x="connsiteX828" y="connsiteY828"/>
              </a:cxn>
              <a:cxn ang="829">
                <a:pos x="connsiteX829" y="connsiteY829"/>
              </a:cxn>
              <a:cxn ang="830">
                <a:pos x="connsiteX830" y="connsiteY830"/>
              </a:cxn>
              <a:cxn ang="831">
                <a:pos x="connsiteX831" y="connsiteY831"/>
              </a:cxn>
              <a:cxn ang="832">
                <a:pos x="connsiteX832" y="connsiteY832"/>
              </a:cxn>
              <a:cxn ang="833">
                <a:pos x="connsiteX833" y="connsiteY833"/>
              </a:cxn>
              <a:cxn ang="834">
                <a:pos x="connsiteX834" y="connsiteY834"/>
              </a:cxn>
              <a:cxn ang="835">
                <a:pos x="connsiteX835" y="connsiteY835"/>
              </a:cxn>
              <a:cxn ang="836">
                <a:pos x="connsiteX836" y="connsiteY836"/>
              </a:cxn>
              <a:cxn ang="837">
                <a:pos x="connsiteX837" y="connsiteY837"/>
              </a:cxn>
              <a:cxn ang="838">
                <a:pos x="connsiteX838" y="connsiteY838"/>
              </a:cxn>
              <a:cxn ang="839">
                <a:pos x="connsiteX839" y="connsiteY839"/>
              </a:cxn>
              <a:cxn ang="840">
                <a:pos x="connsiteX840" y="connsiteY840"/>
              </a:cxn>
              <a:cxn ang="841">
                <a:pos x="connsiteX841" y="connsiteY841"/>
              </a:cxn>
              <a:cxn ang="842">
                <a:pos x="connsiteX842" y="connsiteY842"/>
              </a:cxn>
              <a:cxn ang="843">
                <a:pos x="connsiteX843" y="connsiteY843"/>
              </a:cxn>
              <a:cxn ang="844">
                <a:pos x="connsiteX844" y="connsiteY844"/>
              </a:cxn>
              <a:cxn ang="845">
                <a:pos x="connsiteX845" y="connsiteY845"/>
              </a:cxn>
              <a:cxn ang="846">
                <a:pos x="connsiteX846" y="connsiteY846"/>
              </a:cxn>
              <a:cxn ang="847">
                <a:pos x="connsiteX847" y="connsiteY847"/>
              </a:cxn>
              <a:cxn ang="848">
                <a:pos x="connsiteX848" y="connsiteY848"/>
              </a:cxn>
              <a:cxn ang="849">
                <a:pos x="connsiteX849" y="connsiteY849"/>
              </a:cxn>
              <a:cxn ang="850">
                <a:pos x="connsiteX850" y="connsiteY850"/>
              </a:cxn>
              <a:cxn ang="851">
                <a:pos x="connsiteX851" y="connsiteY851"/>
              </a:cxn>
              <a:cxn ang="852">
                <a:pos x="connsiteX852" y="connsiteY852"/>
              </a:cxn>
              <a:cxn ang="853">
                <a:pos x="connsiteX853" y="connsiteY853"/>
              </a:cxn>
              <a:cxn ang="854">
                <a:pos x="connsiteX854" y="connsiteY854"/>
              </a:cxn>
              <a:cxn ang="855">
                <a:pos x="connsiteX855" y="connsiteY855"/>
              </a:cxn>
              <a:cxn ang="856">
                <a:pos x="connsiteX856" y="connsiteY856"/>
              </a:cxn>
            </a:cxnLst>
            <a:rect l="l" t="t" r="r" b="b"/>
            <a:pathLst>
              <a:path w="4015740" h="1556004">
                <a:moveTo>
                  <a:pt x="4015739" y="16764"/>
                </a:moveTo>
                <a:lnTo>
                  <a:pt x="3784092" y="16764"/>
                </a:lnTo>
                <a:lnTo>
                  <a:pt x="3791711" y="9144"/>
                </a:lnTo>
                <a:lnTo>
                  <a:pt x="3791711" y="50292"/>
                </a:lnTo>
                <a:lnTo>
                  <a:pt x="3563111" y="50292"/>
                </a:lnTo>
                <a:lnTo>
                  <a:pt x="3570732" y="42672"/>
                </a:lnTo>
                <a:lnTo>
                  <a:pt x="3570732" y="83820"/>
                </a:lnTo>
                <a:lnTo>
                  <a:pt x="3549396" y="83820"/>
                </a:lnTo>
                <a:lnTo>
                  <a:pt x="3558539" y="74676"/>
                </a:lnTo>
                <a:lnTo>
                  <a:pt x="3558539" y="108204"/>
                </a:lnTo>
                <a:lnTo>
                  <a:pt x="3543299" y="108204"/>
                </a:lnTo>
                <a:lnTo>
                  <a:pt x="3552444" y="100584"/>
                </a:lnTo>
                <a:lnTo>
                  <a:pt x="3552444" y="140208"/>
                </a:lnTo>
                <a:lnTo>
                  <a:pt x="3528060" y="140208"/>
                </a:lnTo>
                <a:lnTo>
                  <a:pt x="3537203" y="132588"/>
                </a:lnTo>
                <a:lnTo>
                  <a:pt x="3537203" y="158496"/>
                </a:lnTo>
                <a:lnTo>
                  <a:pt x="3457956" y="158496"/>
                </a:lnTo>
                <a:lnTo>
                  <a:pt x="3465575" y="149352"/>
                </a:lnTo>
                <a:lnTo>
                  <a:pt x="3465575" y="182880"/>
                </a:lnTo>
                <a:lnTo>
                  <a:pt x="3430523" y="182880"/>
                </a:lnTo>
                <a:lnTo>
                  <a:pt x="3438144" y="175260"/>
                </a:lnTo>
                <a:lnTo>
                  <a:pt x="3438144" y="202692"/>
                </a:lnTo>
                <a:lnTo>
                  <a:pt x="3401568" y="202692"/>
                </a:lnTo>
                <a:lnTo>
                  <a:pt x="3410711" y="195072"/>
                </a:lnTo>
                <a:lnTo>
                  <a:pt x="3410711" y="224028"/>
                </a:lnTo>
                <a:lnTo>
                  <a:pt x="3361944" y="224028"/>
                </a:lnTo>
                <a:lnTo>
                  <a:pt x="3369563" y="214884"/>
                </a:lnTo>
                <a:lnTo>
                  <a:pt x="3369563" y="243840"/>
                </a:lnTo>
                <a:lnTo>
                  <a:pt x="3310127" y="243840"/>
                </a:lnTo>
                <a:lnTo>
                  <a:pt x="3317748" y="236220"/>
                </a:lnTo>
                <a:lnTo>
                  <a:pt x="3317748" y="265176"/>
                </a:lnTo>
                <a:lnTo>
                  <a:pt x="3041903" y="265176"/>
                </a:lnTo>
                <a:lnTo>
                  <a:pt x="3049523" y="257556"/>
                </a:lnTo>
                <a:lnTo>
                  <a:pt x="3049523" y="280416"/>
                </a:lnTo>
                <a:lnTo>
                  <a:pt x="2976372" y="280416"/>
                </a:lnTo>
                <a:lnTo>
                  <a:pt x="2983992" y="272796"/>
                </a:lnTo>
                <a:lnTo>
                  <a:pt x="2983992" y="298704"/>
                </a:lnTo>
                <a:lnTo>
                  <a:pt x="2951987" y="298704"/>
                </a:lnTo>
                <a:lnTo>
                  <a:pt x="2959608" y="289560"/>
                </a:lnTo>
                <a:lnTo>
                  <a:pt x="2959608" y="310896"/>
                </a:lnTo>
                <a:lnTo>
                  <a:pt x="2915411" y="310896"/>
                </a:lnTo>
                <a:lnTo>
                  <a:pt x="2923032" y="303276"/>
                </a:lnTo>
                <a:lnTo>
                  <a:pt x="2923032" y="323088"/>
                </a:lnTo>
                <a:lnTo>
                  <a:pt x="2849880" y="323088"/>
                </a:lnTo>
                <a:lnTo>
                  <a:pt x="2857499" y="315468"/>
                </a:lnTo>
                <a:lnTo>
                  <a:pt x="2857499" y="339852"/>
                </a:lnTo>
                <a:lnTo>
                  <a:pt x="2828544" y="339852"/>
                </a:lnTo>
                <a:lnTo>
                  <a:pt x="2836163" y="332232"/>
                </a:lnTo>
                <a:lnTo>
                  <a:pt x="2836163" y="347472"/>
                </a:lnTo>
                <a:lnTo>
                  <a:pt x="2788920" y="347472"/>
                </a:lnTo>
                <a:lnTo>
                  <a:pt x="2796539" y="339852"/>
                </a:lnTo>
                <a:lnTo>
                  <a:pt x="2796539" y="359664"/>
                </a:lnTo>
                <a:lnTo>
                  <a:pt x="2781299" y="359664"/>
                </a:lnTo>
                <a:lnTo>
                  <a:pt x="2790444" y="352044"/>
                </a:lnTo>
                <a:lnTo>
                  <a:pt x="2790444" y="373380"/>
                </a:lnTo>
                <a:lnTo>
                  <a:pt x="2708148" y="373380"/>
                </a:lnTo>
                <a:lnTo>
                  <a:pt x="2715768" y="364236"/>
                </a:lnTo>
                <a:lnTo>
                  <a:pt x="2715768" y="390144"/>
                </a:lnTo>
                <a:lnTo>
                  <a:pt x="2692908" y="390144"/>
                </a:lnTo>
                <a:lnTo>
                  <a:pt x="2700527" y="382524"/>
                </a:lnTo>
                <a:lnTo>
                  <a:pt x="2700527" y="397764"/>
                </a:lnTo>
                <a:lnTo>
                  <a:pt x="2674620" y="397764"/>
                </a:lnTo>
                <a:lnTo>
                  <a:pt x="2682239" y="390144"/>
                </a:lnTo>
                <a:lnTo>
                  <a:pt x="2682239" y="409956"/>
                </a:lnTo>
                <a:lnTo>
                  <a:pt x="2569463" y="409956"/>
                </a:lnTo>
                <a:lnTo>
                  <a:pt x="2577084" y="400812"/>
                </a:lnTo>
                <a:lnTo>
                  <a:pt x="2577084" y="426720"/>
                </a:lnTo>
                <a:lnTo>
                  <a:pt x="2538984" y="426720"/>
                </a:lnTo>
                <a:lnTo>
                  <a:pt x="2546603" y="419100"/>
                </a:lnTo>
                <a:lnTo>
                  <a:pt x="2546603" y="443484"/>
                </a:lnTo>
                <a:lnTo>
                  <a:pt x="2532887" y="443484"/>
                </a:lnTo>
                <a:lnTo>
                  <a:pt x="2540508" y="435864"/>
                </a:lnTo>
                <a:lnTo>
                  <a:pt x="2540508" y="455676"/>
                </a:lnTo>
                <a:lnTo>
                  <a:pt x="2526792" y="455676"/>
                </a:lnTo>
                <a:lnTo>
                  <a:pt x="2534411" y="448056"/>
                </a:lnTo>
                <a:lnTo>
                  <a:pt x="2534411" y="467868"/>
                </a:lnTo>
                <a:lnTo>
                  <a:pt x="2490215" y="467868"/>
                </a:lnTo>
                <a:lnTo>
                  <a:pt x="2497835" y="460248"/>
                </a:lnTo>
                <a:lnTo>
                  <a:pt x="2497835" y="475488"/>
                </a:lnTo>
                <a:lnTo>
                  <a:pt x="2467356" y="475488"/>
                </a:lnTo>
                <a:lnTo>
                  <a:pt x="2474975" y="467868"/>
                </a:lnTo>
                <a:lnTo>
                  <a:pt x="2474975" y="484632"/>
                </a:lnTo>
                <a:lnTo>
                  <a:pt x="2113787" y="484632"/>
                </a:lnTo>
                <a:lnTo>
                  <a:pt x="2121408" y="475488"/>
                </a:lnTo>
                <a:lnTo>
                  <a:pt x="2121408" y="496824"/>
                </a:lnTo>
                <a:lnTo>
                  <a:pt x="2101596" y="496824"/>
                </a:lnTo>
                <a:lnTo>
                  <a:pt x="2109215" y="489204"/>
                </a:lnTo>
                <a:lnTo>
                  <a:pt x="2109215" y="509016"/>
                </a:lnTo>
                <a:lnTo>
                  <a:pt x="2069591" y="509016"/>
                </a:lnTo>
                <a:lnTo>
                  <a:pt x="2077211" y="501396"/>
                </a:lnTo>
                <a:lnTo>
                  <a:pt x="2077211" y="516636"/>
                </a:lnTo>
                <a:lnTo>
                  <a:pt x="2020823" y="516636"/>
                </a:lnTo>
                <a:lnTo>
                  <a:pt x="2028444" y="509016"/>
                </a:lnTo>
                <a:lnTo>
                  <a:pt x="2028444" y="530352"/>
                </a:lnTo>
                <a:lnTo>
                  <a:pt x="2002535" y="530352"/>
                </a:lnTo>
                <a:lnTo>
                  <a:pt x="2010156" y="521208"/>
                </a:lnTo>
                <a:lnTo>
                  <a:pt x="2010156" y="537972"/>
                </a:lnTo>
                <a:lnTo>
                  <a:pt x="1959863" y="537972"/>
                </a:lnTo>
                <a:lnTo>
                  <a:pt x="1967484" y="530352"/>
                </a:lnTo>
                <a:lnTo>
                  <a:pt x="1967484" y="550164"/>
                </a:lnTo>
                <a:lnTo>
                  <a:pt x="1943099" y="550164"/>
                </a:lnTo>
                <a:lnTo>
                  <a:pt x="1950720" y="542544"/>
                </a:lnTo>
                <a:lnTo>
                  <a:pt x="1950720" y="554736"/>
                </a:lnTo>
                <a:lnTo>
                  <a:pt x="1876044" y="554736"/>
                </a:lnTo>
                <a:lnTo>
                  <a:pt x="1883663" y="547116"/>
                </a:lnTo>
                <a:lnTo>
                  <a:pt x="1883663" y="559308"/>
                </a:lnTo>
                <a:lnTo>
                  <a:pt x="1836420" y="559308"/>
                </a:lnTo>
                <a:lnTo>
                  <a:pt x="1844039" y="550164"/>
                </a:lnTo>
                <a:lnTo>
                  <a:pt x="1844039" y="569976"/>
                </a:lnTo>
                <a:lnTo>
                  <a:pt x="1801368" y="569976"/>
                </a:lnTo>
                <a:lnTo>
                  <a:pt x="1808987" y="562356"/>
                </a:lnTo>
                <a:lnTo>
                  <a:pt x="1808987" y="576072"/>
                </a:lnTo>
                <a:lnTo>
                  <a:pt x="1770887" y="576072"/>
                </a:lnTo>
                <a:lnTo>
                  <a:pt x="1778508" y="568452"/>
                </a:lnTo>
                <a:lnTo>
                  <a:pt x="1778508" y="579120"/>
                </a:lnTo>
                <a:lnTo>
                  <a:pt x="1758696" y="579120"/>
                </a:lnTo>
                <a:lnTo>
                  <a:pt x="1766315" y="571500"/>
                </a:lnTo>
                <a:lnTo>
                  <a:pt x="1766315" y="586740"/>
                </a:lnTo>
                <a:lnTo>
                  <a:pt x="1749551" y="586740"/>
                </a:lnTo>
                <a:lnTo>
                  <a:pt x="1757172" y="579120"/>
                </a:lnTo>
                <a:lnTo>
                  <a:pt x="1757172" y="608076"/>
                </a:lnTo>
                <a:lnTo>
                  <a:pt x="1706879" y="608076"/>
                </a:lnTo>
                <a:lnTo>
                  <a:pt x="1714499" y="600456"/>
                </a:lnTo>
                <a:lnTo>
                  <a:pt x="1714499" y="620268"/>
                </a:lnTo>
                <a:lnTo>
                  <a:pt x="1691639" y="620268"/>
                </a:lnTo>
                <a:lnTo>
                  <a:pt x="1699260" y="612648"/>
                </a:lnTo>
                <a:lnTo>
                  <a:pt x="1699260" y="633984"/>
                </a:lnTo>
                <a:lnTo>
                  <a:pt x="1679448" y="633984"/>
                </a:lnTo>
                <a:lnTo>
                  <a:pt x="1687068" y="624840"/>
                </a:lnTo>
                <a:lnTo>
                  <a:pt x="1687068" y="641604"/>
                </a:lnTo>
                <a:lnTo>
                  <a:pt x="1647444" y="641604"/>
                </a:lnTo>
                <a:lnTo>
                  <a:pt x="1655063" y="633984"/>
                </a:lnTo>
                <a:lnTo>
                  <a:pt x="1655063" y="644652"/>
                </a:lnTo>
                <a:lnTo>
                  <a:pt x="1601723" y="644652"/>
                </a:lnTo>
                <a:lnTo>
                  <a:pt x="1609344" y="637032"/>
                </a:lnTo>
                <a:lnTo>
                  <a:pt x="1609344" y="658368"/>
                </a:lnTo>
                <a:lnTo>
                  <a:pt x="1580387" y="658368"/>
                </a:lnTo>
                <a:lnTo>
                  <a:pt x="1588008" y="650748"/>
                </a:lnTo>
                <a:lnTo>
                  <a:pt x="1588008" y="673608"/>
                </a:lnTo>
                <a:lnTo>
                  <a:pt x="1568196" y="673608"/>
                </a:lnTo>
                <a:lnTo>
                  <a:pt x="1575815" y="665988"/>
                </a:lnTo>
                <a:lnTo>
                  <a:pt x="1575815" y="682752"/>
                </a:lnTo>
                <a:lnTo>
                  <a:pt x="1559051" y="682752"/>
                </a:lnTo>
                <a:lnTo>
                  <a:pt x="1566672" y="675132"/>
                </a:lnTo>
                <a:lnTo>
                  <a:pt x="1566672" y="687324"/>
                </a:lnTo>
                <a:lnTo>
                  <a:pt x="1552956" y="687324"/>
                </a:lnTo>
                <a:lnTo>
                  <a:pt x="1560575" y="679704"/>
                </a:lnTo>
                <a:lnTo>
                  <a:pt x="1560575" y="694944"/>
                </a:lnTo>
                <a:lnTo>
                  <a:pt x="1542287" y="694944"/>
                </a:lnTo>
                <a:lnTo>
                  <a:pt x="1549908" y="687324"/>
                </a:lnTo>
                <a:lnTo>
                  <a:pt x="1549908" y="704088"/>
                </a:lnTo>
                <a:lnTo>
                  <a:pt x="1499615" y="704088"/>
                </a:lnTo>
                <a:lnTo>
                  <a:pt x="1507235" y="696468"/>
                </a:lnTo>
                <a:lnTo>
                  <a:pt x="1507235" y="716280"/>
                </a:lnTo>
                <a:lnTo>
                  <a:pt x="1484375" y="716280"/>
                </a:lnTo>
                <a:lnTo>
                  <a:pt x="1491996" y="708660"/>
                </a:lnTo>
                <a:lnTo>
                  <a:pt x="1491996" y="726948"/>
                </a:lnTo>
                <a:lnTo>
                  <a:pt x="1469135" y="726948"/>
                </a:lnTo>
                <a:lnTo>
                  <a:pt x="1476756" y="719328"/>
                </a:lnTo>
                <a:lnTo>
                  <a:pt x="1476756" y="733044"/>
                </a:lnTo>
                <a:lnTo>
                  <a:pt x="1463039" y="733044"/>
                </a:lnTo>
                <a:lnTo>
                  <a:pt x="1470660" y="725424"/>
                </a:lnTo>
                <a:lnTo>
                  <a:pt x="1470660" y="740664"/>
                </a:lnTo>
                <a:lnTo>
                  <a:pt x="1447799" y="740664"/>
                </a:lnTo>
                <a:lnTo>
                  <a:pt x="1455420" y="733044"/>
                </a:lnTo>
                <a:lnTo>
                  <a:pt x="1455420" y="748284"/>
                </a:lnTo>
                <a:lnTo>
                  <a:pt x="1421891" y="748284"/>
                </a:lnTo>
                <a:lnTo>
                  <a:pt x="1429511" y="740664"/>
                </a:lnTo>
                <a:lnTo>
                  <a:pt x="1429511" y="752856"/>
                </a:lnTo>
                <a:lnTo>
                  <a:pt x="1385315" y="752856"/>
                </a:lnTo>
                <a:lnTo>
                  <a:pt x="1392935" y="745236"/>
                </a:lnTo>
                <a:lnTo>
                  <a:pt x="1392935" y="757428"/>
                </a:lnTo>
                <a:lnTo>
                  <a:pt x="1357884" y="757428"/>
                </a:lnTo>
                <a:lnTo>
                  <a:pt x="1365503" y="749808"/>
                </a:lnTo>
                <a:lnTo>
                  <a:pt x="1365503" y="765048"/>
                </a:lnTo>
                <a:lnTo>
                  <a:pt x="1318260" y="765048"/>
                </a:lnTo>
                <a:lnTo>
                  <a:pt x="1325879" y="757428"/>
                </a:lnTo>
                <a:lnTo>
                  <a:pt x="1325879" y="772668"/>
                </a:lnTo>
                <a:lnTo>
                  <a:pt x="1315211" y="772668"/>
                </a:lnTo>
                <a:lnTo>
                  <a:pt x="1322832" y="765048"/>
                </a:lnTo>
                <a:lnTo>
                  <a:pt x="1322832" y="786384"/>
                </a:lnTo>
                <a:lnTo>
                  <a:pt x="1284732" y="786384"/>
                </a:lnTo>
                <a:lnTo>
                  <a:pt x="1292351" y="778764"/>
                </a:lnTo>
                <a:lnTo>
                  <a:pt x="1292351" y="806196"/>
                </a:lnTo>
                <a:lnTo>
                  <a:pt x="1257299" y="806196"/>
                </a:lnTo>
                <a:lnTo>
                  <a:pt x="1264920" y="798576"/>
                </a:lnTo>
                <a:lnTo>
                  <a:pt x="1264920" y="815340"/>
                </a:lnTo>
                <a:lnTo>
                  <a:pt x="1234439" y="815340"/>
                </a:lnTo>
                <a:lnTo>
                  <a:pt x="1242060" y="807720"/>
                </a:lnTo>
                <a:lnTo>
                  <a:pt x="1242060" y="822960"/>
                </a:lnTo>
                <a:lnTo>
                  <a:pt x="1225296" y="822960"/>
                </a:lnTo>
                <a:lnTo>
                  <a:pt x="1232915" y="815340"/>
                </a:lnTo>
                <a:lnTo>
                  <a:pt x="1232915" y="830580"/>
                </a:lnTo>
                <a:lnTo>
                  <a:pt x="1207008" y="830580"/>
                </a:lnTo>
                <a:lnTo>
                  <a:pt x="1214627" y="822960"/>
                </a:lnTo>
                <a:lnTo>
                  <a:pt x="1214627" y="839724"/>
                </a:lnTo>
                <a:lnTo>
                  <a:pt x="1197863" y="839724"/>
                </a:lnTo>
                <a:lnTo>
                  <a:pt x="1205484" y="832104"/>
                </a:lnTo>
                <a:lnTo>
                  <a:pt x="1205484" y="844296"/>
                </a:lnTo>
                <a:lnTo>
                  <a:pt x="1179575" y="844296"/>
                </a:lnTo>
                <a:lnTo>
                  <a:pt x="1187196" y="836676"/>
                </a:lnTo>
                <a:lnTo>
                  <a:pt x="1187196" y="851916"/>
                </a:lnTo>
                <a:lnTo>
                  <a:pt x="1170432" y="851916"/>
                </a:lnTo>
                <a:lnTo>
                  <a:pt x="1178051" y="844296"/>
                </a:lnTo>
                <a:lnTo>
                  <a:pt x="1178051" y="859536"/>
                </a:lnTo>
                <a:lnTo>
                  <a:pt x="1126235" y="859536"/>
                </a:lnTo>
                <a:lnTo>
                  <a:pt x="1133856" y="851916"/>
                </a:lnTo>
                <a:lnTo>
                  <a:pt x="1133856" y="868680"/>
                </a:lnTo>
                <a:lnTo>
                  <a:pt x="1101851" y="868680"/>
                </a:lnTo>
                <a:lnTo>
                  <a:pt x="1110996" y="861060"/>
                </a:lnTo>
                <a:lnTo>
                  <a:pt x="1110996" y="880872"/>
                </a:lnTo>
                <a:lnTo>
                  <a:pt x="1083563" y="880872"/>
                </a:lnTo>
                <a:lnTo>
                  <a:pt x="1091184" y="873252"/>
                </a:lnTo>
                <a:lnTo>
                  <a:pt x="1091184" y="894588"/>
                </a:lnTo>
                <a:lnTo>
                  <a:pt x="1050035" y="894588"/>
                </a:lnTo>
                <a:lnTo>
                  <a:pt x="1057656" y="885444"/>
                </a:lnTo>
                <a:lnTo>
                  <a:pt x="1057656" y="902208"/>
                </a:lnTo>
                <a:lnTo>
                  <a:pt x="1039367" y="902208"/>
                </a:lnTo>
                <a:lnTo>
                  <a:pt x="1048512" y="894588"/>
                </a:lnTo>
                <a:lnTo>
                  <a:pt x="1048512" y="909828"/>
                </a:lnTo>
                <a:lnTo>
                  <a:pt x="1034795" y="909828"/>
                </a:lnTo>
                <a:lnTo>
                  <a:pt x="1042415" y="902208"/>
                </a:lnTo>
                <a:lnTo>
                  <a:pt x="1042415" y="918972"/>
                </a:lnTo>
                <a:lnTo>
                  <a:pt x="1018032" y="918972"/>
                </a:lnTo>
                <a:lnTo>
                  <a:pt x="1027176" y="911352"/>
                </a:lnTo>
                <a:lnTo>
                  <a:pt x="1027176" y="922020"/>
                </a:lnTo>
                <a:lnTo>
                  <a:pt x="1002791" y="922020"/>
                </a:lnTo>
                <a:lnTo>
                  <a:pt x="1011935" y="914400"/>
                </a:lnTo>
                <a:lnTo>
                  <a:pt x="1011935" y="931164"/>
                </a:lnTo>
                <a:lnTo>
                  <a:pt x="984503" y="931164"/>
                </a:lnTo>
                <a:lnTo>
                  <a:pt x="992123" y="922020"/>
                </a:lnTo>
                <a:lnTo>
                  <a:pt x="992123" y="938784"/>
                </a:lnTo>
                <a:lnTo>
                  <a:pt x="944879" y="938784"/>
                </a:lnTo>
                <a:lnTo>
                  <a:pt x="952500" y="931164"/>
                </a:lnTo>
                <a:lnTo>
                  <a:pt x="952500" y="947928"/>
                </a:lnTo>
                <a:lnTo>
                  <a:pt x="932688" y="947928"/>
                </a:lnTo>
                <a:lnTo>
                  <a:pt x="940307" y="940308"/>
                </a:lnTo>
                <a:lnTo>
                  <a:pt x="940307" y="950976"/>
                </a:lnTo>
                <a:lnTo>
                  <a:pt x="917447" y="950976"/>
                </a:lnTo>
                <a:lnTo>
                  <a:pt x="925067" y="943356"/>
                </a:lnTo>
                <a:lnTo>
                  <a:pt x="925067" y="960120"/>
                </a:lnTo>
                <a:lnTo>
                  <a:pt x="911351" y="960120"/>
                </a:lnTo>
                <a:lnTo>
                  <a:pt x="918971" y="950976"/>
                </a:lnTo>
                <a:lnTo>
                  <a:pt x="918971" y="969264"/>
                </a:lnTo>
                <a:lnTo>
                  <a:pt x="876300" y="969264"/>
                </a:lnTo>
                <a:lnTo>
                  <a:pt x="885444" y="960120"/>
                </a:lnTo>
                <a:lnTo>
                  <a:pt x="885444" y="972312"/>
                </a:lnTo>
                <a:lnTo>
                  <a:pt x="839723" y="972312"/>
                </a:lnTo>
                <a:lnTo>
                  <a:pt x="848867" y="964692"/>
                </a:lnTo>
                <a:lnTo>
                  <a:pt x="848867" y="979932"/>
                </a:lnTo>
                <a:lnTo>
                  <a:pt x="833627" y="979932"/>
                </a:lnTo>
                <a:lnTo>
                  <a:pt x="842771" y="972312"/>
                </a:lnTo>
                <a:lnTo>
                  <a:pt x="842771" y="987552"/>
                </a:lnTo>
                <a:lnTo>
                  <a:pt x="818388" y="987552"/>
                </a:lnTo>
                <a:lnTo>
                  <a:pt x="826007" y="979932"/>
                </a:lnTo>
                <a:lnTo>
                  <a:pt x="826007" y="996696"/>
                </a:lnTo>
                <a:lnTo>
                  <a:pt x="815339" y="996696"/>
                </a:lnTo>
                <a:lnTo>
                  <a:pt x="822959" y="989076"/>
                </a:lnTo>
                <a:lnTo>
                  <a:pt x="822959" y="1008888"/>
                </a:lnTo>
                <a:lnTo>
                  <a:pt x="787907" y="1008888"/>
                </a:lnTo>
                <a:lnTo>
                  <a:pt x="795527" y="1001268"/>
                </a:lnTo>
                <a:lnTo>
                  <a:pt x="795527" y="1013460"/>
                </a:lnTo>
                <a:lnTo>
                  <a:pt x="748283" y="1013460"/>
                </a:lnTo>
                <a:lnTo>
                  <a:pt x="755903" y="1005840"/>
                </a:lnTo>
                <a:lnTo>
                  <a:pt x="755903" y="1022604"/>
                </a:lnTo>
                <a:lnTo>
                  <a:pt x="737615" y="1022604"/>
                </a:lnTo>
                <a:lnTo>
                  <a:pt x="745235" y="1014984"/>
                </a:lnTo>
                <a:lnTo>
                  <a:pt x="745235" y="1030224"/>
                </a:lnTo>
                <a:lnTo>
                  <a:pt x="731520" y="1030224"/>
                </a:lnTo>
                <a:lnTo>
                  <a:pt x="739139" y="1022604"/>
                </a:lnTo>
                <a:lnTo>
                  <a:pt x="739139" y="1037844"/>
                </a:lnTo>
                <a:lnTo>
                  <a:pt x="716279" y="1037844"/>
                </a:lnTo>
                <a:lnTo>
                  <a:pt x="723900" y="1030224"/>
                </a:lnTo>
                <a:lnTo>
                  <a:pt x="723900" y="1046988"/>
                </a:lnTo>
                <a:lnTo>
                  <a:pt x="704088" y="1046988"/>
                </a:lnTo>
                <a:lnTo>
                  <a:pt x="711707" y="1039368"/>
                </a:lnTo>
                <a:lnTo>
                  <a:pt x="711707" y="1054608"/>
                </a:lnTo>
                <a:lnTo>
                  <a:pt x="697991" y="1054608"/>
                </a:lnTo>
                <a:lnTo>
                  <a:pt x="705612" y="1046988"/>
                </a:lnTo>
                <a:lnTo>
                  <a:pt x="705612" y="1062228"/>
                </a:lnTo>
                <a:lnTo>
                  <a:pt x="691895" y="1062228"/>
                </a:lnTo>
                <a:lnTo>
                  <a:pt x="699515" y="1054608"/>
                </a:lnTo>
                <a:lnTo>
                  <a:pt x="699515" y="1071372"/>
                </a:lnTo>
                <a:lnTo>
                  <a:pt x="676656" y="1071372"/>
                </a:lnTo>
                <a:lnTo>
                  <a:pt x="684276" y="1062228"/>
                </a:lnTo>
                <a:lnTo>
                  <a:pt x="684276" y="1075944"/>
                </a:lnTo>
                <a:lnTo>
                  <a:pt x="667512" y="1075944"/>
                </a:lnTo>
                <a:lnTo>
                  <a:pt x="675132" y="1068324"/>
                </a:lnTo>
                <a:lnTo>
                  <a:pt x="675132" y="1083564"/>
                </a:lnTo>
                <a:lnTo>
                  <a:pt x="652271" y="1083564"/>
                </a:lnTo>
                <a:lnTo>
                  <a:pt x="659891" y="1075944"/>
                </a:lnTo>
                <a:lnTo>
                  <a:pt x="659891" y="1091184"/>
                </a:lnTo>
                <a:lnTo>
                  <a:pt x="646176" y="1091184"/>
                </a:lnTo>
                <a:lnTo>
                  <a:pt x="653795" y="1083564"/>
                </a:lnTo>
                <a:lnTo>
                  <a:pt x="653795" y="1100328"/>
                </a:lnTo>
                <a:lnTo>
                  <a:pt x="629412" y="1100328"/>
                </a:lnTo>
                <a:lnTo>
                  <a:pt x="638556" y="1092708"/>
                </a:lnTo>
                <a:lnTo>
                  <a:pt x="638556" y="1107948"/>
                </a:lnTo>
                <a:lnTo>
                  <a:pt x="621791" y="1107948"/>
                </a:lnTo>
                <a:lnTo>
                  <a:pt x="629412" y="1100328"/>
                </a:lnTo>
                <a:lnTo>
                  <a:pt x="629412" y="1117092"/>
                </a:lnTo>
                <a:lnTo>
                  <a:pt x="600456" y="1117092"/>
                </a:lnTo>
                <a:lnTo>
                  <a:pt x="608076" y="1107948"/>
                </a:lnTo>
                <a:lnTo>
                  <a:pt x="608076" y="1129284"/>
                </a:lnTo>
                <a:lnTo>
                  <a:pt x="594359" y="1129284"/>
                </a:lnTo>
                <a:lnTo>
                  <a:pt x="601979" y="1121664"/>
                </a:lnTo>
                <a:lnTo>
                  <a:pt x="601979" y="1141476"/>
                </a:lnTo>
                <a:lnTo>
                  <a:pt x="583691" y="1141476"/>
                </a:lnTo>
                <a:lnTo>
                  <a:pt x="591312" y="1133856"/>
                </a:lnTo>
                <a:lnTo>
                  <a:pt x="591312" y="1149096"/>
                </a:lnTo>
                <a:lnTo>
                  <a:pt x="574547" y="1149096"/>
                </a:lnTo>
                <a:lnTo>
                  <a:pt x="582167" y="1141476"/>
                </a:lnTo>
                <a:lnTo>
                  <a:pt x="582167" y="1155192"/>
                </a:lnTo>
                <a:lnTo>
                  <a:pt x="553212" y="1155192"/>
                </a:lnTo>
                <a:lnTo>
                  <a:pt x="560832" y="1146048"/>
                </a:lnTo>
                <a:lnTo>
                  <a:pt x="560832" y="1162812"/>
                </a:lnTo>
                <a:lnTo>
                  <a:pt x="541020" y="1162812"/>
                </a:lnTo>
                <a:lnTo>
                  <a:pt x="548639" y="1155192"/>
                </a:lnTo>
                <a:lnTo>
                  <a:pt x="548639" y="1173480"/>
                </a:lnTo>
                <a:lnTo>
                  <a:pt x="528827" y="1173480"/>
                </a:lnTo>
                <a:lnTo>
                  <a:pt x="536447" y="1165860"/>
                </a:lnTo>
                <a:lnTo>
                  <a:pt x="536447" y="1187196"/>
                </a:lnTo>
                <a:lnTo>
                  <a:pt x="519683" y="1187196"/>
                </a:lnTo>
                <a:lnTo>
                  <a:pt x="527303" y="1179576"/>
                </a:lnTo>
                <a:lnTo>
                  <a:pt x="527303" y="1194816"/>
                </a:lnTo>
                <a:lnTo>
                  <a:pt x="507491" y="1194816"/>
                </a:lnTo>
                <a:lnTo>
                  <a:pt x="515111" y="1187196"/>
                </a:lnTo>
                <a:lnTo>
                  <a:pt x="515111" y="1203960"/>
                </a:lnTo>
                <a:lnTo>
                  <a:pt x="498347" y="1203960"/>
                </a:lnTo>
                <a:lnTo>
                  <a:pt x="505967" y="1196340"/>
                </a:lnTo>
                <a:lnTo>
                  <a:pt x="505967" y="1216152"/>
                </a:lnTo>
                <a:lnTo>
                  <a:pt x="458723" y="1216152"/>
                </a:lnTo>
                <a:lnTo>
                  <a:pt x="466344" y="1208532"/>
                </a:lnTo>
                <a:lnTo>
                  <a:pt x="466344" y="1223772"/>
                </a:lnTo>
                <a:lnTo>
                  <a:pt x="429767" y="1223772"/>
                </a:lnTo>
                <a:lnTo>
                  <a:pt x="437388" y="1216152"/>
                </a:lnTo>
                <a:lnTo>
                  <a:pt x="437388" y="1228344"/>
                </a:lnTo>
                <a:lnTo>
                  <a:pt x="417576" y="1228344"/>
                </a:lnTo>
                <a:lnTo>
                  <a:pt x="425195" y="1220724"/>
                </a:lnTo>
                <a:lnTo>
                  <a:pt x="425195" y="1237488"/>
                </a:lnTo>
                <a:lnTo>
                  <a:pt x="387095" y="1237488"/>
                </a:lnTo>
                <a:lnTo>
                  <a:pt x="394715" y="1229868"/>
                </a:lnTo>
                <a:lnTo>
                  <a:pt x="394715" y="1245108"/>
                </a:lnTo>
                <a:lnTo>
                  <a:pt x="365759" y="1245108"/>
                </a:lnTo>
                <a:lnTo>
                  <a:pt x="373379" y="1237488"/>
                </a:lnTo>
                <a:lnTo>
                  <a:pt x="373379" y="1248156"/>
                </a:lnTo>
                <a:lnTo>
                  <a:pt x="327659" y="1248156"/>
                </a:lnTo>
                <a:lnTo>
                  <a:pt x="335279" y="1240536"/>
                </a:lnTo>
                <a:lnTo>
                  <a:pt x="335279" y="1257300"/>
                </a:lnTo>
                <a:lnTo>
                  <a:pt x="315467" y="1257300"/>
                </a:lnTo>
                <a:lnTo>
                  <a:pt x="323088" y="1249680"/>
                </a:lnTo>
                <a:lnTo>
                  <a:pt x="323088" y="1261872"/>
                </a:lnTo>
                <a:lnTo>
                  <a:pt x="300227" y="1261872"/>
                </a:lnTo>
                <a:lnTo>
                  <a:pt x="307847" y="1254252"/>
                </a:lnTo>
                <a:lnTo>
                  <a:pt x="307847" y="1269492"/>
                </a:lnTo>
                <a:lnTo>
                  <a:pt x="278891" y="1269492"/>
                </a:lnTo>
                <a:lnTo>
                  <a:pt x="286511" y="1261872"/>
                </a:lnTo>
                <a:lnTo>
                  <a:pt x="286511" y="1277112"/>
                </a:lnTo>
                <a:lnTo>
                  <a:pt x="272795" y="1277112"/>
                </a:lnTo>
                <a:lnTo>
                  <a:pt x="280415" y="1269492"/>
                </a:lnTo>
                <a:lnTo>
                  <a:pt x="280415" y="1286256"/>
                </a:lnTo>
                <a:lnTo>
                  <a:pt x="269747" y="1286256"/>
                </a:lnTo>
                <a:lnTo>
                  <a:pt x="277367" y="1278636"/>
                </a:lnTo>
                <a:lnTo>
                  <a:pt x="277367" y="1295400"/>
                </a:lnTo>
                <a:lnTo>
                  <a:pt x="260603" y="1295400"/>
                </a:lnTo>
                <a:lnTo>
                  <a:pt x="268223" y="1286256"/>
                </a:lnTo>
                <a:lnTo>
                  <a:pt x="268223" y="1298448"/>
                </a:lnTo>
                <a:lnTo>
                  <a:pt x="251459" y="1298448"/>
                </a:lnTo>
                <a:lnTo>
                  <a:pt x="259079" y="1290828"/>
                </a:lnTo>
                <a:lnTo>
                  <a:pt x="259079" y="1306068"/>
                </a:lnTo>
                <a:lnTo>
                  <a:pt x="245363" y="1306068"/>
                </a:lnTo>
                <a:lnTo>
                  <a:pt x="252983" y="1298448"/>
                </a:lnTo>
                <a:lnTo>
                  <a:pt x="252983" y="1319784"/>
                </a:lnTo>
                <a:lnTo>
                  <a:pt x="224027" y="1319784"/>
                </a:lnTo>
                <a:lnTo>
                  <a:pt x="231647" y="1312164"/>
                </a:lnTo>
                <a:lnTo>
                  <a:pt x="231647" y="1322832"/>
                </a:lnTo>
                <a:lnTo>
                  <a:pt x="217932" y="1322832"/>
                </a:lnTo>
                <a:lnTo>
                  <a:pt x="225551" y="1315212"/>
                </a:lnTo>
                <a:lnTo>
                  <a:pt x="225551" y="1331976"/>
                </a:lnTo>
                <a:lnTo>
                  <a:pt x="198120" y="1331976"/>
                </a:lnTo>
                <a:lnTo>
                  <a:pt x="207263" y="1322832"/>
                </a:lnTo>
                <a:lnTo>
                  <a:pt x="207263" y="1341120"/>
                </a:lnTo>
                <a:lnTo>
                  <a:pt x="192023" y="1341120"/>
                </a:lnTo>
                <a:lnTo>
                  <a:pt x="201167" y="1331976"/>
                </a:lnTo>
                <a:lnTo>
                  <a:pt x="201167" y="1348740"/>
                </a:lnTo>
                <a:lnTo>
                  <a:pt x="185927" y="1348740"/>
                </a:lnTo>
                <a:lnTo>
                  <a:pt x="193547" y="1341120"/>
                </a:lnTo>
                <a:lnTo>
                  <a:pt x="193547" y="1359408"/>
                </a:lnTo>
                <a:lnTo>
                  <a:pt x="173735" y="1359408"/>
                </a:lnTo>
                <a:lnTo>
                  <a:pt x="181355" y="1351788"/>
                </a:lnTo>
                <a:lnTo>
                  <a:pt x="181355" y="1370076"/>
                </a:lnTo>
                <a:lnTo>
                  <a:pt x="158495" y="1370076"/>
                </a:lnTo>
                <a:lnTo>
                  <a:pt x="166115" y="1360932"/>
                </a:lnTo>
                <a:lnTo>
                  <a:pt x="166115" y="1377696"/>
                </a:lnTo>
                <a:lnTo>
                  <a:pt x="146303" y="1377696"/>
                </a:lnTo>
                <a:lnTo>
                  <a:pt x="153923" y="1370076"/>
                </a:lnTo>
                <a:lnTo>
                  <a:pt x="153923" y="1394460"/>
                </a:lnTo>
                <a:lnTo>
                  <a:pt x="140207" y="1394460"/>
                </a:lnTo>
                <a:lnTo>
                  <a:pt x="147827" y="1386840"/>
                </a:lnTo>
                <a:lnTo>
                  <a:pt x="147827" y="1406652"/>
                </a:lnTo>
                <a:lnTo>
                  <a:pt x="118871" y="1406652"/>
                </a:lnTo>
                <a:lnTo>
                  <a:pt x="126491" y="1397508"/>
                </a:lnTo>
                <a:lnTo>
                  <a:pt x="126491" y="1415796"/>
                </a:lnTo>
                <a:lnTo>
                  <a:pt x="76200" y="1415796"/>
                </a:lnTo>
                <a:lnTo>
                  <a:pt x="83820" y="1406652"/>
                </a:lnTo>
                <a:lnTo>
                  <a:pt x="83820" y="1431036"/>
                </a:lnTo>
                <a:lnTo>
                  <a:pt x="65532" y="1431036"/>
                </a:lnTo>
                <a:lnTo>
                  <a:pt x="74676" y="1423416"/>
                </a:lnTo>
                <a:lnTo>
                  <a:pt x="74676" y="1443228"/>
                </a:lnTo>
                <a:lnTo>
                  <a:pt x="59435" y="1443228"/>
                </a:lnTo>
                <a:lnTo>
                  <a:pt x="67055" y="1435608"/>
                </a:lnTo>
                <a:lnTo>
                  <a:pt x="67055" y="1484376"/>
                </a:lnTo>
                <a:lnTo>
                  <a:pt x="47244" y="1484376"/>
                </a:lnTo>
                <a:lnTo>
                  <a:pt x="54863" y="1476756"/>
                </a:lnTo>
                <a:lnTo>
                  <a:pt x="54863" y="1493520"/>
                </a:lnTo>
                <a:lnTo>
                  <a:pt x="28955" y="1493520"/>
                </a:lnTo>
                <a:lnTo>
                  <a:pt x="38100" y="1485900"/>
                </a:lnTo>
                <a:lnTo>
                  <a:pt x="38100" y="1501140"/>
                </a:lnTo>
                <a:lnTo>
                  <a:pt x="19811" y="1501140"/>
                </a:lnTo>
                <a:lnTo>
                  <a:pt x="27432" y="1493520"/>
                </a:lnTo>
                <a:lnTo>
                  <a:pt x="27432" y="1527048"/>
                </a:lnTo>
                <a:lnTo>
                  <a:pt x="13715" y="1527048"/>
                </a:lnTo>
                <a:lnTo>
                  <a:pt x="21335" y="1517904"/>
                </a:lnTo>
                <a:lnTo>
                  <a:pt x="21335" y="1537716"/>
                </a:lnTo>
                <a:lnTo>
                  <a:pt x="7620" y="1537716"/>
                </a:lnTo>
                <a:lnTo>
                  <a:pt x="15239" y="1530096"/>
                </a:lnTo>
                <a:lnTo>
                  <a:pt x="15239" y="1556004"/>
                </a:lnTo>
                <a:lnTo>
                  <a:pt x="1523" y="1556004"/>
                </a:lnTo>
                <a:lnTo>
                  <a:pt x="1523" y="1539240"/>
                </a:lnTo>
                <a:lnTo>
                  <a:pt x="7620" y="1539240"/>
                </a:lnTo>
                <a:lnTo>
                  <a:pt x="0" y="1546860"/>
                </a:lnTo>
                <a:lnTo>
                  <a:pt x="0" y="1522476"/>
                </a:lnTo>
                <a:lnTo>
                  <a:pt x="13715" y="1522476"/>
                </a:lnTo>
                <a:lnTo>
                  <a:pt x="6095" y="1530096"/>
                </a:lnTo>
                <a:lnTo>
                  <a:pt x="6095" y="1510284"/>
                </a:lnTo>
                <a:lnTo>
                  <a:pt x="19811" y="1510284"/>
                </a:lnTo>
                <a:lnTo>
                  <a:pt x="12191" y="1517904"/>
                </a:lnTo>
                <a:lnTo>
                  <a:pt x="12191" y="1485900"/>
                </a:lnTo>
                <a:lnTo>
                  <a:pt x="28955" y="1485900"/>
                </a:lnTo>
                <a:lnTo>
                  <a:pt x="21335" y="1493520"/>
                </a:lnTo>
                <a:lnTo>
                  <a:pt x="21335" y="1478280"/>
                </a:lnTo>
                <a:lnTo>
                  <a:pt x="47244" y="1478280"/>
                </a:lnTo>
                <a:lnTo>
                  <a:pt x="39623" y="1485900"/>
                </a:lnTo>
                <a:lnTo>
                  <a:pt x="39623" y="1469136"/>
                </a:lnTo>
                <a:lnTo>
                  <a:pt x="59435" y="1469136"/>
                </a:lnTo>
                <a:lnTo>
                  <a:pt x="51815" y="1476756"/>
                </a:lnTo>
                <a:lnTo>
                  <a:pt x="51815" y="1427988"/>
                </a:lnTo>
                <a:lnTo>
                  <a:pt x="65532" y="1427988"/>
                </a:lnTo>
                <a:lnTo>
                  <a:pt x="57911" y="1435608"/>
                </a:lnTo>
                <a:lnTo>
                  <a:pt x="57911" y="1415796"/>
                </a:lnTo>
                <a:lnTo>
                  <a:pt x="76200" y="1415796"/>
                </a:lnTo>
                <a:lnTo>
                  <a:pt x="68579" y="1423416"/>
                </a:lnTo>
                <a:lnTo>
                  <a:pt x="68579" y="1399032"/>
                </a:lnTo>
                <a:lnTo>
                  <a:pt x="118871" y="1399032"/>
                </a:lnTo>
                <a:lnTo>
                  <a:pt x="111251" y="1406652"/>
                </a:lnTo>
                <a:lnTo>
                  <a:pt x="111251" y="1389888"/>
                </a:lnTo>
                <a:lnTo>
                  <a:pt x="140207" y="1389888"/>
                </a:lnTo>
                <a:lnTo>
                  <a:pt x="132588" y="1397508"/>
                </a:lnTo>
                <a:lnTo>
                  <a:pt x="132588" y="1379220"/>
                </a:lnTo>
                <a:lnTo>
                  <a:pt x="146303" y="1379220"/>
                </a:lnTo>
                <a:lnTo>
                  <a:pt x="138683" y="1386840"/>
                </a:lnTo>
                <a:lnTo>
                  <a:pt x="138683" y="1360932"/>
                </a:lnTo>
                <a:lnTo>
                  <a:pt x="158495" y="1360932"/>
                </a:lnTo>
                <a:lnTo>
                  <a:pt x="150876" y="1370076"/>
                </a:lnTo>
                <a:lnTo>
                  <a:pt x="150876" y="1353312"/>
                </a:lnTo>
                <a:lnTo>
                  <a:pt x="173735" y="1353312"/>
                </a:lnTo>
                <a:lnTo>
                  <a:pt x="166115" y="1360932"/>
                </a:lnTo>
                <a:lnTo>
                  <a:pt x="166115" y="1344168"/>
                </a:lnTo>
                <a:lnTo>
                  <a:pt x="185927" y="1344168"/>
                </a:lnTo>
                <a:lnTo>
                  <a:pt x="178307" y="1351788"/>
                </a:lnTo>
                <a:lnTo>
                  <a:pt x="178307" y="1331976"/>
                </a:lnTo>
                <a:lnTo>
                  <a:pt x="192023" y="1331976"/>
                </a:lnTo>
                <a:lnTo>
                  <a:pt x="184403" y="1341120"/>
                </a:lnTo>
                <a:lnTo>
                  <a:pt x="184403" y="1324356"/>
                </a:lnTo>
                <a:lnTo>
                  <a:pt x="198120" y="1324356"/>
                </a:lnTo>
                <a:lnTo>
                  <a:pt x="190500" y="1331976"/>
                </a:lnTo>
                <a:lnTo>
                  <a:pt x="190500" y="1315212"/>
                </a:lnTo>
                <a:lnTo>
                  <a:pt x="217932" y="1315212"/>
                </a:lnTo>
                <a:lnTo>
                  <a:pt x="210311" y="1322832"/>
                </a:lnTo>
                <a:lnTo>
                  <a:pt x="210311" y="1307592"/>
                </a:lnTo>
                <a:lnTo>
                  <a:pt x="224027" y="1307592"/>
                </a:lnTo>
                <a:lnTo>
                  <a:pt x="216407" y="1315212"/>
                </a:lnTo>
                <a:lnTo>
                  <a:pt x="216407" y="1304544"/>
                </a:lnTo>
                <a:lnTo>
                  <a:pt x="245363" y="1304544"/>
                </a:lnTo>
                <a:lnTo>
                  <a:pt x="237744" y="1312164"/>
                </a:lnTo>
                <a:lnTo>
                  <a:pt x="237744" y="1290828"/>
                </a:lnTo>
                <a:lnTo>
                  <a:pt x="251459" y="1290828"/>
                </a:lnTo>
                <a:lnTo>
                  <a:pt x="243839" y="1298448"/>
                </a:lnTo>
                <a:lnTo>
                  <a:pt x="243839" y="1283208"/>
                </a:lnTo>
                <a:lnTo>
                  <a:pt x="260603" y="1283208"/>
                </a:lnTo>
                <a:lnTo>
                  <a:pt x="252983" y="1290828"/>
                </a:lnTo>
                <a:lnTo>
                  <a:pt x="252983" y="1278636"/>
                </a:lnTo>
                <a:lnTo>
                  <a:pt x="269747" y="1278636"/>
                </a:lnTo>
                <a:lnTo>
                  <a:pt x="262127" y="1286256"/>
                </a:lnTo>
                <a:lnTo>
                  <a:pt x="262127" y="1271016"/>
                </a:lnTo>
                <a:lnTo>
                  <a:pt x="272795" y="1271016"/>
                </a:lnTo>
                <a:lnTo>
                  <a:pt x="265176" y="1278636"/>
                </a:lnTo>
                <a:lnTo>
                  <a:pt x="265176" y="1261872"/>
                </a:lnTo>
                <a:lnTo>
                  <a:pt x="278891" y="1261872"/>
                </a:lnTo>
                <a:lnTo>
                  <a:pt x="271271" y="1269492"/>
                </a:lnTo>
                <a:lnTo>
                  <a:pt x="271271" y="1254252"/>
                </a:lnTo>
                <a:lnTo>
                  <a:pt x="300227" y="1254252"/>
                </a:lnTo>
                <a:lnTo>
                  <a:pt x="292607" y="1261872"/>
                </a:lnTo>
                <a:lnTo>
                  <a:pt x="292607" y="1246632"/>
                </a:lnTo>
                <a:lnTo>
                  <a:pt x="315467" y="1246632"/>
                </a:lnTo>
                <a:lnTo>
                  <a:pt x="307847" y="1254252"/>
                </a:lnTo>
                <a:lnTo>
                  <a:pt x="307847" y="1242060"/>
                </a:lnTo>
                <a:lnTo>
                  <a:pt x="327659" y="1242060"/>
                </a:lnTo>
                <a:lnTo>
                  <a:pt x="320039" y="1249680"/>
                </a:lnTo>
                <a:lnTo>
                  <a:pt x="320039" y="1232916"/>
                </a:lnTo>
                <a:lnTo>
                  <a:pt x="365759" y="1232916"/>
                </a:lnTo>
                <a:lnTo>
                  <a:pt x="358139" y="1240536"/>
                </a:lnTo>
                <a:lnTo>
                  <a:pt x="358139" y="1229868"/>
                </a:lnTo>
                <a:lnTo>
                  <a:pt x="387095" y="1229868"/>
                </a:lnTo>
                <a:lnTo>
                  <a:pt x="379476" y="1237488"/>
                </a:lnTo>
                <a:lnTo>
                  <a:pt x="379476" y="1220724"/>
                </a:lnTo>
                <a:lnTo>
                  <a:pt x="417576" y="1220724"/>
                </a:lnTo>
                <a:lnTo>
                  <a:pt x="409956" y="1229868"/>
                </a:lnTo>
                <a:lnTo>
                  <a:pt x="409956" y="1211580"/>
                </a:lnTo>
                <a:lnTo>
                  <a:pt x="429767" y="1211580"/>
                </a:lnTo>
                <a:lnTo>
                  <a:pt x="422147" y="1220724"/>
                </a:lnTo>
                <a:lnTo>
                  <a:pt x="422147" y="1208532"/>
                </a:lnTo>
                <a:lnTo>
                  <a:pt x="458723" y="1208532"/>
                </a:lnTo>
                <a:lnTo>
                  <a:pt x="449579" y="1216152"/>
                </a:lnTo>
                <a:lnTo>
                  <a:pt x="449579" y="1200912"/>
                </a:lnTo>
                <a:lnTo>
                  <a:pt x="498347" y="1200912"/>
                </a:lnTo>
                <a:lnTo>
                  <a:pt x="490727" y="1208532"/>
                </a:lnTo>
                <a:lnTo>
                  <a:pt x="490727" y="1188720"/>
                </a:lnTo>
                <a:lnTo>
                  <a:pt x="507491" y="1188720"/>
                </a:lnTo>
                <a:lnTo>
                  <a:pt x="499871" y="1196340"/>
                </a:lnTo>
                <a:lnTo>
                  <a:pt x="499871" y="1179576"/>
                </a:lnTo>
                <a:lnTo>
                  <a:pt x="519683" y="1179576"/>
                </a:lnTo>
                <a:lnTo>
                  <a:pt x="512063" y="1187196"/>
                </a:lnTo>
                <a:lnTo>
                  <a:pt x="512063" y="1171956"/>
                </a:lnTo>
                <a:lnTo>
                  <a:pt x="528827" y="1171956"/>
                </a:lnTo>
                <a:lnTo>
                  <a:pt x="521207" y="1179576"/>
                </a:lnTo>
                <a:lnTo>
                  <a:pt x="521207" y="1158240"/>
                </a:lnTo>
                <a:lnTo>
                  <a:pt x="541020" y="1158240"/>
                </a:lnTo>
                <a:lnTo>
                  <a:pt x="533400" y="1165860"/>
                </a:lnTo>
                <a:lnTo>
                  <a:pt x="533400" y="1146048"/>
                </a:lnTo>
                <a:lnTo>
                  <a:pt x="553212" y="1146048"/>
                </a:lnTo>
                <a:lnTo>
                  <a:pt x="545591" y="1155192"/>
                </a:lnTo>
                <a:lnTo>
                  <a:pt x="545591" y="1138428"/>
                </a:lnTo>
                <a:lnTo>
                  <a:pt x="574547" y="1138428"/>
                </a:lnTo>
                <a:lnTo>
                  <a:pt x="566927" y="1146048"/>
                </a:lnTo>
                <a:lnTo>
                  <a:pt x="566927" y="1133856"/>
                </a:lnTo>
                <a:lnTo>
                  <a:pt x="583691" y="1133856"/>
                </a:lnTo>
                <a:lnTo>
                  <a:pt x="576071" y="1141476"/>
                </a:lnTo>
                <a:lnTo>
                  <a:pt x="576071" y="1126236"/>
                </a:lnTo>
                <a:lnTo>
                  <a:pt x="594359" y="1126236"/>
                </a:lnTo>
                <a:lnTo>
                  <a:pt x="585215" y="1133856"/>
                </a:lnTo>
                <a:lnTo>
                  <a:pt x="585215" y="1114044"/>
                </a:lnTo>
                <a:lnTo>
                  <a:pt x="600456" y="1114044"/>
                </a:lnTo>
                <a:lnTo>
                  <a:pt x="591312" y="1121664"/>
                </a:lnTo>
                <a:lnTo>
                  <a:pt x="591312" y="1100328"/>
                </a:lnTo>
                <a:lnTo>
                  <a:pt x="621791" y="1100328"/>
                </a:lnTo>
                <a:lnTo>
                  <a:pt x="612647" y="1107948"/>
                </a:lnTo>
                <a:lnTo>
                  <a:pt x="612647" y="1092708"/>
                </a:lnTo>
                <a:lnTo>
                  <a:pt x="629412" y="1092708"/>
                </a:lnTo>
                <a:lnTo>
                  <a:pt x="621791" y="1100328"/>
                </a:lnTo>
                <a:lnTo>
                  <a:pt x="621791" y="1085088"/>
                </a:lnTo>
                <a:lnTo>
                  <a:pt x="646176" y="1085088"/>
                </a:lnTo>
                <a:lnTo>
                  <a:pt x="638556" y="1092708"/>
                </a:lnTo>
                <a:lnTo>
                  <a:pt x="638556" y="1075944"/>
                </a:lnTo>
                <a:lnTo>
                  <a:pt x="652271" y="1075944"/>
                </a:lnTo>
                <a:lnTo>
                  <a:pt x="644651" y="1083564"/>
                </a:lnTo>
                <a:lnTo>
                  <a:pt x="644651" y="1068324"/>
                </a:lnTo>
                <a:lnTo>
                  <a:pt x="667512" y="1068324"/>
                </a:lnTo>
                <a:lnTo>
                  <a:pt x="659891" y="1075944"/>
                </a:lnTo>
                <a:lnTo>
                  <a:pt x="659891" y="1060704"/>
                </a:lnTo>
                <a:lnTo>
                  <a:pt x="676656" y="1060704"/>
                </a:lnTo>
                <a:lnTo>
                  <a:pt x="669035" y="1068324"/>
                </a:lnTo>
                <a:lnTo>
                  <a:pt x="669035" y="1054608"/>
                </a:lnTo>
                <a:lnTo>
                  <a:pt x="691895" y="1054608"/>
                </a:lnTo>
                <a:lnTo>
                  <a:pt x="684276" y="1062228"/>
                </a:lnTo>
                <a:lnTo>
                  <a:pt x="684276" y="1046988"/>
                </a:lnTo>
                <a:lnTo>
                  <a:pt x="697991" y="1046988"/>
                </a:lnTo>
                <a:lnTo>
                  <a:pt x="690371" y="1054608"/>
                </a:lnTo>
                <a:lnTo>
                  <a:pt x="690371" y="1039368"/>
                </a:lnTo>
                <a:lnTo>
                  <a:pt x="704088" y="1039368"/>
                </a:lnTo>
                <a:lnTo>
                  <a:pt x="696467" y="1046988"/>
                </a:lnTo>
                <a:lnTo>
                  <a:pt x="696467" y="1031748"/>
                </a:lnTo>
                <a:lnTo>
                  <a:pt x="716279" y="1031748"/>
                </a:lnTo>
                <a:lnTo>
                  <a:pt x="708659" y="1039368"/>
                </a:lnTo>
                <a:lnTo>
                  <a:pt x="708659" y="1022604"/>
                </a:lnTo>
                <a:lnTo>
                  <a:pt x="731520" y="1022604"/>
                </a:lnTo>
                <a:lnTo>
                  <a:pt x="723900" y="1030224"/>
                </a:lnTo>
                <a:lnTo>
                  <a:pt x="723900" y="1014984"/>
                </a:lnTo>
                <a:lnTo>
                  <a:pt x="737615" y="1014984"/>
                </a:lnTo>
                <a:lnTo>
                  <a:pt x="729995" y="1022604"/>
                </a:lnTo>
                <a:lnTo>
                  <a:pt x="729995" y="1005840"/>
                </a:lnTo>
                <a:lnTo>
                  <a:pt x="748283" y="1005840"/>
                </a:lnTo>
                <a:lnTo>
                  <a:pt x="740663" y="1014984"/>
                </a:lnTo>
                <a:lnTo>
                  <a:pt x="740663" y="996696"/>
                </a:lnTo>
                <a:lnTo>
                  <a:pt x="787907" y="996696"/>
                </a:lnTo>
                <a:lnTo>
                  <a:pt x="780288" y="1005840"/>
                </a:lnTo>
                <a:lnTo>
                  <a:pt x="780288" y="993648"/>
                </a:lnTo>
                <a:lnTo>
                  <a:pt x="815339" y="993648"/>
                </a:lnTo>
                <a:lnTo>
                  <a:pt x="807720" y="1001268"/>
                </a:lnTo>
                <a:lnTo>
                  <a:pt x="807720" y="981456"/>
                </a:lnTo>
                <a:lnTo>
                  <a:pt x="818388" y="981456"/>
                </a:lnTo>
                <a:lnTo>
                  <a:pt x="810767" y="989076"/>
                </a:lnTo>
                <a:lnTo>
                  <a:pt x="810767" y="972312"/>
                </a:lnTo>
                <a:lnTo>
                  <a:pt x="833627" y="972312"/>
                </a:lnTo>
                <a:lnTo>
                  <a:pt x="826007" y="979932"/>
                </a:lnTo>
                <a:lnTo>
                  <a:pt x="826007" y="964692"/>
                </a:lnTo>
                <a:lnTo>
                  <a:pt x="839723" y="964692"/>
                </a:lnTo>
                <a:lnTo>
                  <a:pt x="832103" y="972312"/>
                </a:lnTo>
                <a:lnTo>
                  <a:pt x="832103" y="957072"/>
                </a:lnTo>
                <a:lnTo>
                  <a:pt x="876300" y="957072"/>
                </a:lnTo>
                <a:lnTo>
                  <a:pt x="868679" y="964692"/>
                </a:lnTo>
                <a:lnTo>
                  <a:pt x="868679" y="952500"/>
                </a:lnTo>
                <a:lnTo>
                  <a:pt x="911351" y="952500"/>
                </a:lnTo>
                <a:lnTo>
                  <a:pt x="902207" y="960120"/>
                </a:lnTo>
                <a:lnTo>
                  <a:pt x="902207" y="943356"/>
                </a:lnTo>
                <a:lnTo>
                  <a:pt x="917447" y="943356"/>
                </a:lnTo>
                <a:lnTo>
                  <a:pt x="909827" y="950976"/>
                </a:lnTo>
                <a:lnTo>
                  <a:pt x="909827" y="935736"/>
                </a:lnTo>
                <a:lnTo>
                  <a:pt x="932688" y="935736"/>
                </a:lnTo>
                <a:lnTo>
                  <a:pt x="925067" y="943356"/>
                </a:lnTo>
                <a:lnTo>
                  <a:pt x="925067" y="931164"/>
                </a:lnTo>
                <a:lnTo>
                  <a:pt x="944879" y="931164"/>
                </a:lnTo>
                <a:lnTo>
                  <a:pt x="937259" y="940308"/>
                </a:lnTo>
                <a:lnTo>
                  <a:pt x="937259" y="922020"/>
                </a:lnTo>
                <a:lnTo>
                  <a:pt x="984503" y="922020"/>
                </a:lnTo>
                <a:lnTo>
                  <a:pt x="976883" y="931164"/>
                </a:lnTo>
                <a:lnTo>
                  <a:pt x="976883" y="914400"/>
                </a:lnTo>
                <a:lnTo>
                  <a:pt x="1002791" y="914400"/>
                </a:lnTo>
                <a:lnTo>
                  <a:pt x="995171" y="922020"/>
                </a:lnTo>
                <a:lnTo>
                  <a:pt x="995171" y="906780"/>
                </a:lnTo>
                <a:lnTo>
                  <a:pt x="1018032" y="906780"/>
                </a:lnTo>
                <a:lnTo>
                  <a:pt x="1010412" y="914400"/>
                </a:lnTo>
                <a:lnTo>
                  <a:pt x="1010412" y="903732"/>
                </a:lnTo>
                <a:lnTo>
                  <a:pt x="1034795" y="903732"/>
                </a:lnTo>
                <a:lnTo>
                  <a:pt x="1027176" y="911352"/>
                </a:lnTo>
                <a:lnTo>
                  <a:pt x="1027176" y="894588"/>
                </a:lnTo>
                <a:lnTo>
                  <a:pt x="1039367" y="894588"/>
                </a:lnTo>
                <a:lnTo>
                  <a:pt x="1031747" y="902208"/>
                </a:lnTo>
                <a:lnTo>
                  <a:pt x="1031747" y="885444"/>
                </a:lnTo>
                <a:lnTo>
                  <a:pt x="1050035" y="885444"/>
                </a:lnTo>
                <a:lnTo>
                  <a:pt x="1042415" y="894588"/>
                </a:lnTo>
                <a:lnTo>
                  <a:pt x="1042415" y="877824"/>
                </a:lnTo>
                <a:lnTo>
                  <a:pt x="1083563" y="877824"/>
                </a:lnTo>
                <a:lnTo>
                  <a:pt x="1075944" y="885444"/>
                </a:lnTo>
                <a:lnTo>
                  <a:pt x="1075944" y="865632"/>
                </a:lnTo>
                <a:lnTo>
                  <a:pt x="1101851" y="865632"/>
                </a:lnTo>
                <a:lnTo>
                  <a:pt x="1094232" y="873252"/>
                </a:lnTo>
                <a:lnTo>
                  <a:pt x="1094232" y="853440"/>
                </a:lnTo>
                <a:lnTo>
                  <a:pt x="1126235" y="853440"/>
                </a:lnTo>
                <a:lnTo>
                  <a:pt x="1118615" y="861060"/>
                </a:lnTo>
                <a:lnTo>
                  <a:pt x="1118615" y="844296"/>
                </a:lnTo>
                <a:lnTo>
                  <a:pt x="1170432" y="844296"/>
                </a:lnTo>
                <a:lnTo>
                  <a:pt x="1162811" y="851916"/>
                </a:lnTo>
                <a:lnTo>
                  <a:pt x="1162811" y="836676"/>
                </a:lnTo>
                <a:lnTo>
                  <a:pt x="1179575" y="836676"/>
                </a:lnTo>
                <a:lnTo>
                  <a:pt x="1170432" y="844296"/>
                </a:lnTo>
                <a:lnTo>
                  <a:pt x="1170432" y="829056"/>
                </a:lnTo>
                <a:lnTo>
                  <a:pt x="1197863" y="829056"/>
                </a:lnTo>
                <a:lnTo>
                  <a:pt x="1190244" y="836676"/>
                </a:lnTo>
                <a:lnTo>
                  <a:pt x="1190244" y="824484"/>
                </a:lnTo>
                <a:lnTo>
                  <a:pt x="1207008" y="824484"/>
                </a:lnTo>
                <a:lnTo>
                  <a:pt x="1199387" y="832104"/>
                </a:lnTo>
                <a:lnTo>
                  <a:pt x="1199387" y="815340"/>
                </a:lnTo>
                <a:lnTo>
                  <a:pt x="1225296" y="815340"/>
                </a:lnTo>
                <a:lnTo>
                  <a:pt x="1217675" y="822960"/>
                </a:lnTo>
                <a:lnTo>
                  <a:pt x="1217675" y="807720"/>
                </a:lnTo>
                <a:lnTo>
                  <a:pt x="1234439" y="807720"/>
                </a:lnTo>
                <a:lnTo>
                  <a:pt x="1226820" y="815340"/>
                </a:lnTo>
                <a:lnTo>
                  <a:pt x="1226820" y="800100"/>
                </a:lnTo>
                <a:lnTo>
                  <a:pt x="1257299" y="800100"/>
                </a:lnTo>
                <a:lnTo>
                  <a:pt x="1248156" y="807720"/>
                </a:lnTo>
                <a:lnTo>
                  <a:pt x="1248156" y="790956"/>
                </a:lnTo>
                <a:lnTo>
                  <a:pt x="1284732" y="790956"/>
                </a:lnTo>
                <a:lnTo>
                  <a:pt x="1275587" y="798576"/>
                </a:lnTo>
                <a:lnTo>
                  <a:pt x="1275587" y="771144"/>
                </a:lnTo>
                <a:lnTo>
                  <a:pt x="1315211" y="771144"/>
                </a:lnTo>
                <a:lnTo>
                  <a:pt x="1306068" y="778764"/>
                </a:lnTo>
                <a:lnTo>
                  <a:pt x="1306068" y="757428"/>
                </a:lnTo>
                <a:lnTo>
                  <a:pt x="1318260" y="757428"/>
                </a:lnTo>
                <a:lnTo>
                  <a:pt x="1310639" y="765048"/>
                </a:lnTo>
                <a:lnTo>
                  <a:pt x="1310639" y="749808"/>
                </a:lnTo>
                <a:lnTo>
                  <a:pt x="1357884" y="749808"/>
                </a:lnTo>
                <a:lnTo>
                  <a:pt x="1350263" y="757428"/>
                </a:lnTo>
                <a:lnTo>
                  <a:pt x="1350263" y="742188"/>
                </a:lnTo>
                <a:lnTo>
                  <a:pt x="1385315" y="742188"/>
                </a:lnTo>
                <a:lnTo>
                  <a:pt x="1377696" y="749808"/>
                </a:lnTo>
                <a:lnTo>
                  <a:pt x="1377696" y="736092"/>
                </a:lnTo>
                <a:lnTo>
                  <a:pt x="1421891" y="736092"/>
                </a:lnTo>
                <a:lnTo>
                  <a:pt x="1414272" y="745236"/>
                </a:lnTo>
                <a:lnTo>
                  <a:pt x="1414272" y="733044"/>
                </a:lnTo>
                <a:lnTo>
                  <a:pt x="1447799" y="733044"/>
                </a:lnTo>
                <a:lnTo>
                  <a:pt x="1438656" y="740664"/>
                </a:lnTo>
                <a:lnTo>
                  <a:pt x="1438656" y="725424"/>
                </a:lnTo>
                <a:lnTo>
                  <a:pt x="1463039" y="725424"/>
                </a:lnTo>
                <a:lnTo>
                  <a:pt x="1453896" y="733044"/>
                </a:lnTo>
                <a:lnTo>
                  <a:pt x="1453896" y="717804"/>
                </a:lnTo>
                <a:lnTo>
                  <a:pt x="1469135" y="717804"/>
                </a:lnTo>
                <a:lnTo>
                  <a:pt x="1461515" y="725424"/>
                </a:lnTo>
                <a:lnTo>
                  <a:pt x="1461515" y="711708"/>
                </a:lnTo>
                <a:lnTo>
                  <a:pt x="1484375" y="711708"/>
                </a:lnTo>
                <a:lnTo>
                  <a:pt x="1476756" y="719328"/>
                </a:lnTo>
                <a:lnTo>
                  <a:pt x="1476756" y="699516"/>
                </a:lnTo>
                <a:lnTo>
                  <a:pt x="1499615" y="699516"/>
                </a:lnTo>
                <a:lnTo>
                  <a:pt x="1491996" y="708660"/>
                </a:lnTo>
                <a:lnTo>
                  <a:pt x="1491996" y="688848"/>
                </a:lnTo>
                <a:lnTo>
                  <a:pt x="1542287" y="688848"/>
                </a:lnTo>
                <a:lnTo>
                  <a:pt x="1534668" y="696468"/>
                </a:lnTo>
                <a:lnTo>
                  <a:pt x="1534668" y="679704"/>
                </a:lnTo>
                <a:lnTo>
                  <a:pt x="1552956" y="679704"/>
                </a:lnTo>
                <a:lnTo>
                  <a:pt x="1543811" y="687324"/>
                </a:lnTo>
                <a:lnTo>
                  <a:pt x="1543811" y="670560"/>
                </a:lnTo>
                <a:lnTo>
                  <a:pt x="1559051" y="670560"/>
                </a:lnTo>
                <a:lnTo>
                  <a:pt x="1551432" y="679704"/>
                </a:lnTo>
                <a:lnTo>
                  <a:pt x="1551432" y="667512"/>
                </a:lnTo>
                <a:lnTo>
                  <a:pt x="1568196" y="667512"/>
                </a:lnTo>
                <a:lnTo>
                  <a:pt x="1559051" y="675132"/>
                </a:lnTo>
                <a:lnTo>
                  <a:pt x="1559051" y="658368"/>
                </a:lnTo>
                <a:lnTo>
                  <a:pt x="1580387" y="658368"/>
                </a:lnTo>
                <a:lnTo>
                  <a:pt x="1572768" y="665988"/>
                </a:lnTo>
                <a:lnTo>
                  <a:pt x="1572768" y="643128"/>
                </a:lnTo>
                <a:lnTo>
                  <a:pt x="1601723" y="643128"/>
                </a:lnTo>
                <a:lnTo>
                  <a:pt x="1594103" y="650748"/>
                </a:lnTo>
                <a:lnTo>
                  <a:pt x="1594103" y="629412"/>
                </a:lnTo>
                <a:lnTo>
                  <a:pt x="1647444" y="629412"/>
                </a:lnTo>
                <a:lnTo>
                  <a:pt x="1639823" y="637032"/>
                </a:lnTo>
                <a:lnTo>
                  <a:pt x="1639823" y="624840"/>
                </a:lnTo>
                <a:lnTo>
                  <a:pt x="1679448" y="624840"/>
                </a:lnTo>
                <a:lnTo>
                  <a:pt x="1670303" y="633984"/>
                </a:lnTo>
                <a:lnTo>
                  <a:pt x="1670303" y="617220"/>
                </a:lnTo>
                <a:lnTo>
                  <a:pt x="1691639" y="617220"/>
                </a:lnTo>
                <a:lnTo>
                  <a:pt x="1684020" y="624840"/>
                </a:lnTo>
                <a:lnTo>
                  <a:pt x="1684020" y="605028"/>
                </a:lnTo>
                <a:lnTo>
                  <a:pt x="1706879" y="605028"/>
                </a:lnTo>
                <a:lnTo>
                  <a:pt x="1699260" y="612648"/>
                </a:lnTo>
                <a:lnTo>
                  <a:pt x="1699260" y="592836"/>
                </a:lnTo>
                <a:lnTo>
                  <a:pt x="1749551" y="592836"/>
                </a:lnTo>
                <a:lnTo>
                  <a:pt x="1741932" y="600456"/>
                </a:lnTo>
                <a:lnTo>
                  <a:pt x="1741932" y="571500"/>
                </a:lnTo>
                <a:lnTo>
                  <a:pt x="1758696" y="571500"/>
                </a:lnTo>
                <a:lnTo>
                  <a:pt x="1751075" y="579120"/>
                </a:lnTo>
                <a:lnTo>
                  <a:pt x="1751075" y="563880"/>
                </a:lnTo>
                <a:lnTo>
                  <a:pt x="1770887" y="563880"/>
                </a:lnTo>
                <a:lnTo>
                  <a:pt x="1763268" y="571500"/>
                </a:lnTo>
                <a:lnTo>
                  <a:pt x="1763268" y="559308"/>
                </a:lnTo>
                <a:lnTo>
                  <a:pt x="1801368" y="559308"/>
                </a:lnTo>
                <a:lnTo>
                  <a:pt x="1793748" y="568452"/>
                </a:lnTo>
                <a:lnTo>
                  <a:pt x="1793748" y="554736"/>
                </a:lnTo>
                <a:lnTo>
                  <a:pt x="1836420" y="554736"/>
                </a:lnTo>
                <a:lnTo>
                  <a:pt x="1827275" y="562356"/>
                </a:lnTo>
                <a:lnTo>
                  <a:pt x="1827275" y="542544"/>
                </a:lnTo>
                <a:lnTo>
                  <a:pt x="1876044" y="542544"/>
                </a:lnTo>
                <a:lnTo>
                  <a:pt x="1868423" y="550164"/>
                </a:lnTo>
                <a:lnTo>
                  <a:pt x="1868423" y="539496"/>
                </a:lnTo>
                <a:lnTo>
                  <a:pt x="1943099" y="539496"/>
                </a:lnTo>
                <a:lnTo>
                  <a:pt x="1935479" y="547116"/>
                </a:lnTo>
                <a:lnTo>
                  <a:pt x="1935479" y="534924"/>
                </a:lnTo>
                <a:lnTo>
                  <a:pt x="1959863" y="534924"/>
                </a:lnTo>
                <a:lnTo>
                  <a:pt x="1952244" y="542544"/>
                </a:lnTo>
                <a:lnTo>
                  <a:pt x="1952244" y="521208"/>
                </a:lnTo>
                <a:lnTo>
                  <a:pt x="2002535" y="521208"/>
                </a:lnTo>
                <a:lnTo>
                  <a:pt x="1994915" y="530352"/>
                </a:lnTo>
                <a:lnTo>
                  <a:pt x="1994915" y="513588"/>
                </a:lnTo>
                <a:lnTo>
                  <a:pt x="2020823" y="513588"/>
                </a:lnTo>
                <a:lnTo>
                  <a:pt x="2013203" y="521208"/>
                </a:lnTo>
                <a:lnTo>
                  <a:pt x="2013203" y="501396"/>
                </a:lnTo>
                <a:lnTo>
                  <a:pt x="2069591" y="501396"/>
                </a:lnTo>
                <a:lnTo>
                  <a:pt x="2061972" y="509016"/>
                </a:lnTo>
                <a:lnTo>
                  <a:pt x="2061972" y="493776"/>
                </a:lnTo>
                <a:lnTo>
                  <a:pt x="2101596" y="493776"/>
                </a:lnTo>
                <a:lnTo>
                  <a:pt x="2093975" y="501396"/>
                </a:lnTo>
                <a:lnTo>
                  <a:pt x="2093975" y="481584"/>
                </a:lnTo>
                <a:lnTo>
                  <a:pt x="2113787" y="481584"/>
                </a:lnTo>
                <a:lnTo>
                  <a:pt x="2106168" y="489204"/>
                </a:lnTo>
                <a:lnTo>
                  <a:pt x="2106168" y="467868"/>
                </a:lnTo>
                <a:lnTo>
                  <a:pt x="2467356" y="467868"/>
                </a:lnTo>
                <a:lnTo>
                  <a:pt x="2459735" y="475488"/>
                </a:lnTo>
                <a:lnTo>
                  <a:pt x="2459735" y="460248"/>
                </a:lnTo>
                <a:lnTo>
                  <a:pt x="2490215" y="460248"/>
                </a:lnTo>
                <a:lnTo>
                  <a:pt x="2482596" y="467868"/>
                </a:lnTo>
                <a:lnTo>
                  <a:pt x="2482596" y="452628"/>
                </a:lnTo>
                <a:lnTo>
                  <a:pt x="2526792" y="452628"/>
                </a:lnTo>
                <a:lnTo>
                  <a:pt x="2519172" y="460248"/>
                </a:lnTo>
                <a:lnTo>
                  <a:pt x="2519172" y="438912"/>
                </a:lnTo>
                <a:lnTo>
                  <a:pt x="2532887" y="438912"/>
                </a:lnTo>
                <a:lnTo>
                  <a:pt x="2525268" y="448056"/>
                </a:lnTo>
                <a:lnTo>
                  <a:pt x="2525268" y="428244"/>
                </a:lnTo>
                <a:lnTo>
                  <a:pt x="2538984" y="428244"/>
                </a:lnTo>
                <a:lnTo>
                  <a:pt x="2531363" y="435864"/>
                </a:lnTo>
                <a:lnTo>
                  <a:pt x="2531363" y="409956"/>
                </a:lnTo>
                <a:lnTo>
                  <a:pt x="2569463" y="409956"/>
                </a:lnTo>
                <a:lnTo>
                  <a:pt x="2561844" y="419100"/>
                </a:lnTo>
                <a:lnTo>
                  <a:pt x="2561844" y="393192"/>
                </a:lnTo>
                <a:lnTo>
                  <a:pt x="2674620" y="393192"/>
                </a:lnTo>
                <a:lnTo>
                  <a:pt x="2666999" y="400812"/>
                </a:lnTo>
                <a:lnTo>
                  <a:pt x="2666999" y="382524"/>
                </a:lnTo>
                <a:lnTo>
                  <a:pt x="2692908" y="382524"/>
                </a:lnTo>
                <a:lnTo>
                  <a:pt x="2685287" y="390144"/>
                </a:lnTo>
                <a:lnTo>
                  <a:pt x="2685287" y="373380"/>
                </a:lnTo>
                <a:lnTo>
                  <a:pt x="2708148" y="373380"/>
                </a:lnTo>
                <a:lnTo>
                  <a:pt x="2700527" y="382524"/>
                </a:lnTo>
                <a:lnTo>
                  <a:pt x="2700527" y="356616"/>
                </a:lnTo>
                <a:lnTo>
                  <a:pt x="2781299" y="356616"/>
                </a:lnTo>
                <a:lnTo>
                  <a:pt x="2773680" y="364236"/>
                </a:lnTo>
                <a:lnTo>
                  <a:pt x="2773680" y="344424"/>
                </a:lnTo>
                <a:lnTo>
                  <a:pt x="2788920" y="344424"/>
                </a:lnTo>
                <a:lnTo>
                  <a:pt x="2779775" y="352044"/>
                </a:lnTo>
                <a:lnTo>
                  <a:pt x="2779775" y="332232"/>
                </a:lnTo>
                <a:lnTo>
                  <a:pt x="2828544" y="332232"/>
                </a:lnTo>
                <a:lnTo>
                  <a:pt x="2820923" y="339852"/>
                </a:lnTo>
                <a:lnTo>
                  <a:pt x="2820923" y="324612"/>
                </a:lnTo>
                <a:lnTo>
                  <a:pt x="2849880" y="324612"/>
                </a:lnTo>
                <a:lnTo>
                  <a:pt x="2842260" y="332232"/>
                </a:lnTo>
                <a:lnTo>
                  <a:pt x="2842260" y="307848"/>
                </a:lnTo>
                <a:lnTo>
                  <a:pt x="2915411" y="307848"/>
                </a:lnTo>
                <a:lnTo>
                  <a:pt x="2906268" y="315468"/>
                </a:lnTo>
                <a:lnTo>
                  <a:pt x="2906268" y="295656"/>
                </a:lnTo>
                <a:lnTo>
                  <a:pt x="2951987" y="295656"/>
                </a:lnTo>
                <a:lnTo>
                  <a:pt x="2944368" y="303276"/>
                </a:lnTo>
                <a:lnTo>
                  <a:pt x="2944368" y="281940"/>
                </a:lnTo>
                <a:lnTo>
                  <a:pt x="2976372" y="281940"/>
                </a:lnTo>
                <a:lnTo>
                  <a:pt x="2968751" y="289560"/>
                </a:lnTo>
                <a:lnTo>
                  <a:pt x="2968751" y="265176"/>
                </a:lnTo>
                <a:lnTo>
                  <a:pt x="3041903" y="265176"/>
                </a:lnTo>
                <a:lnTo>
                  <a:pt x="3032760" y="272796"/>
                </a:lnTo>
                <a:lnTo>
                  <a:pt x="3032760" y="249936"/>
                </a:lnTo>
                <a:lnTo>
                  <a:pt x="3310127" y="249936"/>
                </a:lnTo>
                <a:lnTo>
                  <a:pt x="3300984" y="257556"/>
                </a:lnTo>
                <a:lnTo>
                  <a:pt x="3300984" y="228600"/>
                </a:lnTo>
                <a:lnTo>
                  <a:pt x="3361944" y="228600"/>
                </a:lnTo>
                <a:lnTo>
                  <a:pt x="3354323" y="236220"/>
                </a:lnTo>
                <a:lnTo>
                  <a:pt x="3354323" y="207264"/>
                </a:lnTo>
                <a:lnTo>
                  <a:pt x="3401568" y="207264"/>
                </a:lnTo>
                <a:lnTo>
                  <a:pt x="3393948" y="214884"/>
                </a:lnTo>
                <a:lnTo>
                  <a:pt x="3393948" y="185928"/>
                </a:lnTo>
                <a:lnTo>
                  <a:pt x="3430523" y="185928"/>
                </a:lnTo>
                <a:lnTo>
                  <a:pt x="3421380" y="195072"/>
                </a:lnTo>
                <a:lnTo>
                  <a:pt x="3421380" y="167640"/>
                </a:lnTo>
                <a:lnTo>
                  <a:pt x="3457956" y="167640"/>
                </a:lnTo>
                <a:lnTo>
                  <a:pt x="3450335" y="175260"/>
                </a:lnTo>
                <a:lnTo>
                  <a:pt x="3450335" y="141732"/>
                </a:lnTo>
                <a:lnTo>
                  <a:pt x="3528060" y="141732"/>
                </a:lnTo>
                <a:lnTo>
                  <a:pt x="3520439" y="149352"/>
                </a:lnTo>
                <a:lnTo>
                  <a:pt x="3520439" y="124968"/>
                </a:lnTo>
                <a:lnTo>
                  <a:pt x="3543299" y="124968"/>
                </a:lnTo>
                <a:lnTo>
                  <a:pt x="3535680" y="132588"/>
                </a:lnTo>
                <a:lnTo>
                  <a:pt x="3535680" y="92964"/>
                </a:lnTo>
                <a:lnTo>
                  <a:pt x="3549396" y="92964"/>
                </a:lnTo>
                <a:lnTo>
                  <a:pt x="3541775" y="100584"/>
                </a:lnTo>
                <a:lnTo>
                  <a:pt x="3541775" y="67056"/>
                </a:lnTo>
                <a:lnTo>
                  <a:pt x="3563111" y="67056"/>
                </a:lnTo>
                <a:lnTo>
                  <a:pt x="3555492" y="74676"/>
                </a:lnTo>
                <a:lnTo>
                  <a:pt x="3555492" y="35052"/>
                </a:lnTo>
                <a:lnTo>
                  <a:pt x="3784092" y="35052"/>
                </a:lnTo>
                <a:lnTo>
                  <a:pt x="3776472" y="42672"/>
                </a:lnTo>
                <a:lnTo>
                  <a:pt x="3776472" y="0"/>
                </a:lnTo>
                <a:lnTo>
                  <a:pt x="4015739" y="0"/>
                </a:lnTo>
                <a:lnTo>
                  <a:pt x="4015739" y="16764"/>
                </a:lnTo>
              </a:path>
            </a:pathLst>
          </a:custGeom>
          <a:solidFill>
            <a:srgbClr val="19325C"/>
          </a:solidFill>
          <a:ln w="12700" cap="flat" cmpd="sng" algn="ctr">
            <a:solidFill>
              <a:srgbClr val="8C8ADE">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18" name="TextBox 117">
            <a:extLst>
              <a:ext uri="{FF2B5EF4-FFF2-40B4-BE49-F238E27FC236}">
                <a16:creationId xmlns:a16="http://schemas.microsoft.com/office/drawing/2014/main" id="{8980E3FF-1EC8-49C8-836A-3DC4D2B06052}"/>
              </a:ext>
            </a:extLst>
          </p:cNvPr>
          <p:cNvSpPr txBox="1"/>
          <p:nvPr/>
        </p:nvSpPr>
        <p:spPr>
          <a:xfrm rot="16200000">
            <a:off x="-590361" y="3404707"/>
            <a:ext cx="2289088" cy="171850"/>
          </a:xfrm>
          <a:prstGeom prst="rect">
            <a:avLst/>
          </a:prstGeom>
          <a:noFill/>
        </p:spPr>
        <p:txBody>
          <a:bodyPr wrap="none" lIns="0" tIns="0" rIns="0" bIns="41029" rtlCol="0">
            <a:spAutoFit/>
          </a:bodyPr>
          <a:lstStyle/>
          <a:p>
            <a:pPr defTabSz="914400">
              <a:lnSpc>
                <a:spcPts val="987"/>
              </a:lnSpc>
            </a:pPr>
            <a:r>
              <a:rPr lang="en-US" altLang="zh-CN" sz="1200" b="1" dirty="0">
                <a:solidFill>
                  <a:prstClr val="black">
                    <a:lumMod val="75000"/>
                    <a:lumOff val="25000"/>
                  </a:prstClr>
                </a:solidFill>
                <a:latin typeface="Arial Narrow" panose="020B0606020202030204" pitchFamily="34" charset="0"/>
                <a:cs typeface="Helvetica-Bold" pitchFamily="18" charset="0"/>
              </a:rPr>
              <a:t>Patients</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err="1">
                <a:solidFill>
                  <a:prstClr val="black">
                    <a:lumMod val="75000"/>
                    <a:lumOff val="25000"/>
                  </a:prstClr>
                </a:solidFill>
                <a:latin typeface="Arial Narrow" panose="020B0606020202030204" pitchFamily="34" charset="0"/>
                <a:cs typeface="Times New Roman" pitchFamily="18" charset="0"/>
              </a:rPr>
              <a:t>présentant</a:t>
            </a:r>
            <a:r>
              <a:rPr lang="en-US" altLang="zh-CN" sz="1200" b="1" dirty="0">
                <a:solidFill>
                  <a:prstClr val="black">
                    <a:lumMod val="75000"/>
                    <a:lumOff val="25000"/>
                  </a:prstClr>
                </a:solidFill>
                <a:latin typeface="Arial Narrow" panose="020B0606020202030204" pitchFamily="34" charset="0"/>
                <a:cs typeface="Times New Roman" pitchFamily="18" charset="0"/>
              </a:rPr>
              <a:t> un </a:t>
            </a:r>
            <a:r>
              <a:rPr lang="en-US" altLang="zh-CN" sz="1200" b="1" dirty="0" err="1">
                <a:solidFill>
                  <a:prstClr val="black">
                    <a:lumMod val="75000"/>
                    <a:lumOff val="25000"/>
                  </a:prstClr>
                </a:solidFill>
                <a:latin typeface="Arial Narrow" panose="020B0606020202030204" pitchFamily="34" charset="0"/>
                <a:cs typeface="Times New Roman" pitchFamily="18" charset="0"/>
              </a:rPr>
              <a:t>événement</a:t>
            </a:r>
            <a:r>
              <a:rPr lang="en-US" altLang="zh-CN" sz="1200" b="1"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a:t>
            </a:r>
          </a:p>
        </p:txBody>
      </p:sp>
      <p:sp>
        <p:nvSpPr>
          <p:cNvPr id="119" name="TextBox 1">
            <a:extLst>
              <a:ext uri="{FF2B5EF4-FFF2-40B4-BE49-F238E27FC236}">
                <a16:creationId xmlns:a16="http://schemas.microsoft.com/office/drawing/2014/main" id="{D15E18F1-7B65-4E26-BE93-5BCED36A665E}"/>
              </a:ext>
            </a:extLst>
          </p:cNvPr>
          <p:cNvSpPr txBox="1"/>
          <p:nvPr/>
        </p:nvSpPr>
        <p:spPr>
          <a:xfrm rot="16200000">
            <a:off x="3663599" y="3462212"/>
            <a:ext cx="1804981" cy="169670"/>
          </a:xfrm>
          <a:prstGeom prst="rect">
            <a:avLst/>
          </a:prstGeom>
          <a:noFill/>
        </p:spPr>
        <p:txBody>
          <a:bodyPr wrap="none" lIns="0" tIns="0" rIns="0" bIns="41029" rtlCol="0">
            <a:spAutoFit/>
          </a:bodyPr>
          <a:lstStyle/>
          <a:p>
            <a:pPr defTabSz="914400">
              <a:lnSpc>
                <a:spcPts val="987"/>
              </a:lnSpc>
            </a:pPr>
            <a:r>
              <a:rPr lang="en-US" altLang="zh-CN" sz="1200" b="1" dirty="0" err="1">
                <a:solidFill>
                  <a:prstClr val="black">
                    <a:lumMod val="75000"/>
                    <a:lumOff val="25000"/>
                  </a:prstClr>
                </a:solidFill>
                <a:latin typeface="Arial Narrow" panose="020B0606020202030204" pitchFamily="34" charset="0"/>
                <a:cs typeface="Helvetica-Bold" pitchFamily="18" charset="0"/>
              </a:rPr>
              <a:t>Probabilité</a:t>
            </a:r>
            <a:r>
              <a:rPr lang="en-US" altLang="zh-CN" sz="1200" b="1" dirty="0">
                <a:solidFill>
                  <a:prstClr val="black">
                    <a:lumMod val="75000"/>
                    <a:lumOff val="25000"/>
                  </a:prstClr>
                </a:solidFill>
                <a:latin typeface="Arial Narrow" panose="020B0606020202030204" pitchFamily="34" charset="0"/>
                <a:cs typeface="Helvetica-Bold" pitchFamily="18" charset="0"/>
              </a:rPr>
              <a:t> </a:t>
            </a:r>
            <a:r>
              <a:rPr lang="en-US" altLang="zh-CN" sz="1200" b="1" dirty="0" err="1">
                <a:solidFill>
                  <a:prstClr val="black">
                    <a:lumMod val="75000"/>
                    <a:lumOff val="25000"/>
                  </a:prstClr>
                </a:solidFill>
                <a:latin typeface="Arial Narrow" panose="020B0606020202030204" pitchFamily="34" charset="0"/>
                <a:cs typeface="Helvetica-Bold" pitchFamily="18" charset="0"/>
              </a:rPr>
              <a:t>d’événements</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a:t>
            </a:r>
          </a:p>
        </p:txBody>
      </p:sp>
      <p:sp>
        <p:nvSpPr>
          <p:cNvPr id="120" name="TextBox 1">
            <a:extLst>
              <a:ext uri="{FF2B5EF4-FFF2-40B4-BE49-F238E27FC236}">
                <a16:creationId xmlns:a16="http://schemas.microsoft.com/office/drawing/2014/main" id="{8DB06D87-2954-4DB5-A3CC-FF211C9EF49D}"/>
              </a:ext>
            </a:extLst>
          </p:cNvPr>
          <p:cNvSpPr txBox="1"/>
          <p:nvPr/>
        </p:nvSpPr>
        <p:spPr>
          <a:xfrm>
            <a:off x="808182" y="4684059"/>
            <a:ext cx="6412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0</a:t>
            </a:r>
          </a:p>
        </p:txBody>
      </p:sp>
      <p:sp>
        <p:nvSpPr>
          <p:cNvPr id="121" name="TextBox 1">
            <a:extLst>
              <a:ext uri="{FF2B5EF4-FFF2-40B4-BE49-F238E27FC236}">
                <a16:creationId xmlns:a16="http://schemas.microsoft.com/office/drawing/2014/main" id="{8528B444-C564-4D60-925C-CE452E9C66D7}"/>
              </a:ext>
            </a:extLst>
          </p:cNvPr>
          <p:cNvSpPr txBox="1"/>
          <p:nvPr/>
        </p:nvSpPr>
        <p:spPr>
          <a:xfrm>
            <a:off x="738909" y="3025588"/>
            <a:ext cx="133370" cy="1668157"/>
          </a:xfrm>
          <a:prstGeom prst="rect">
            <a:avLst/>
          </a:prstGeom>
          <a:noFill/>
        </p:spPr>
        <p:txBody>
          <a:bodyPr wrap="none" lIns="0" tIns="0" rIns="0" bIns="41029" rtlCol="0">
            <a:spAutoFit/>
          </a:bodyPr>
          <a:lstStyle/>
          <a:p>
            <a:pPr defTabSz="914400">
              <a:lnSpc>
                <a:spcPts val="987"/>
              </a:lnSpc>
              <a:tabLst>
                <a:tab pos="68382"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14</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12</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8</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6</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4</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2</a:t>
            </a:r>
          </a:p>
        </p:txBody>
      </p:sp>
      <p:sp>
        <p:nvSpPr>
          <p:cNvPr id="122" name="TextBox 1">
            <a:extLst>
              <a:ext uri="{FF2B5EF4-FFF2-40B4-BE49-F238E27FC236}">
                <a16:creationId xmlns:a16="http://schemas.microsoft.com/office/drawing/2014/main" id="{CA1DFFC5-DE46-451E-AA49-BF25EE0D77D9}"/>
              </a:ext>
            </a:extLst>
          </p:cNvPr>
          <p:cNvSpPr txBox="1"/>
          <p:nvPr/>
        </p:nvSpPr>
        <p:spPr>
          <a:xfrm>
            <a:off x="738909" y="2263588"/>
            <a:ext cx="128240" cy="656983"/>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20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18</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16</a:t>
            </a:r>
          </a:p>
        </p:txBody>
      </p:sp>
      <p:sp>
        <p:nvSpPr>
          <p:cNvPr id="123" name="TextBox 1">
            <a:extLst>
              <a:ext uri="{FF2B5EF4-FFF2-40B4-BE49-F238E27FC236}">
                <a16:creationId xmlns:a16="http://schemas.microsoft.com/office/drawing/2014/main" id="{C150BCB5-7C2E-4CA5-A975-CD37204B5ADD}"/>
              </a:ext>
            </a:extLst>
          </p:cNvPr>
          <p:cNvSpPr txBox="1"/>
          <p:nvPr/>
        </p:nvSpPr>
        <p:spPr>
          <a:xfrm>
            <a:off x="993446" y="4863224"/>
            <a:ext cx="1633376" cy="908334"/>
          </a:xfrm>
          <a:prstGeom prst="rect">
            <a:avLst/>
          </a:prstGeom>
          <a:noFill/>
        </p:spPr>
        <p:txBody>
          <a:bodyPr wrap="square" lIns="0" tIns="0" rIns="0" bIns="41029" rtlCol="0">
            <a:spAutoFit/>
          </a:bodyPr>
          <a:lstStyle/>
          <a:p>
            <a:pPr algn="ctr" defTabSz="914400">
              <a:tabLst>
                <a:tab pos="273528" algn="l"/>
              </a:tabLst>
            </a:pPr>
            <a:r>
              <a:rPr lang="en-US" altLang="zh-CN" sz="1200" dirty="0" err="1">
                <a:solidFill>
                  <a:schemeClr val="tx1">
                    <a:lumMod val="75000"/>
                    <a:lumOff val="25000"/>
                  </a:schemeClr>
                </a:solidFill>
                <a:latin typeface="Arial Narrow" pitchFamily="34" charset="0"/>
                <a:ea typeface="宋体" panose="02010600030101010101" pitchFamily="2" charset="-122"/>
                <a:cs typeface="Times New Roman" pitchFamily="18" charset="0"/>
              </a:rPr>
              <a:t>Bithérapie</a:t>
            </a:r>
            <a:r>
              <a:rPr lang="en-US" altLang="zh-CN" sz="1200" dirty="0">
                <a:solidFill>
                  <a:schemeClr val="tx1">
                    <a:lumMod val="75000"/>
                    <a:lumOff val="25000"/>
                  </a:schemeClr>
                </a:solidFill>
                <a:latin typeface="Arial Narrow" pitchFamily="34" charset="0"/>
                <a:ea typeface="宋体" panose="02010600030101010101" pitchFamily="2" charset="-122"/>
                <a:cs typeface="Times New Roman" pitchFamily="18" charset="0"/>
              </a:rPr>
              <a:t> avec le dabigatran </a:t>
            </a:r>
          </a:p>
          <a:p>
            <a:pPr algn="ctr" defTabSz="914400">
              <a:tabLst>
                <a:tab pos="273528" algn="l"/>
              </a:tabLst>
            </a:pPr>
            <a:r>
              <a:rPr lang="en-US" altLang="zh-CN" sz="1200" dirty="0">
                <a:solidFill>
                  <a:schemeClr val="tx1">
                    <a:lumMod val="75000"/>
                    <a:lumOff val="25000"/>
                  </a:schemeClr>
                </a:solidFill>
                <a:latin typeface="Arial Narrow" pitchFamily="34" charset="0"/>
                <a:ea typeface="宋体" panose="02010600030101010101" pitchFamily="2" charset="-122"/>
                <a:cs typeface="Times New Roman" pitchFamily="18" charset="0"/>
              </a:rPr>
              <a:t>(dose </a:t>
            </a:r>
            <a:r>
              <a:rPr lang="en-US" altLang="zh-CN" sz="1200" dirty="0" err="1">
                <a:solidFill>
                  <a:schemeClr val="tx1">
                    <a:lumMod val="75000"/>
                    <a:lumOff val="25000"/>
                  </a:schemeClr>
                </a:solidFill>
                <a:latin typeface="Arial Narrow" pitchFamily="34" charset="0"/>
                <a:ea typeface="宋体" panose="02010600030101010101" pitchFamily="2" charset="-122"/>
                <a:cs typeface="Times New Roman" pitchFamily="18" charset="0"/>
              </a:rPr>
              <a:t>combinée</a:t>
            </a:r>
            <a:r>
              <a:rPr lang="en-US" altLang="zh-CN" sz="1200" dirty="0">
                <a:solidFill>
                  <a:schemeClr val="tx1">
                    <a:lumMod val="75000"/>
                    <a:lumOff val="25000"/>
                  </a:schemeClr>
                </a:solidFill>
                <a:latin typeface="Arial Narrow" pitchFamily="34" charset="0"/>
                <a:ea typeface="宋体" panose="02010600030101010101" pitchFamily="2" charset="-122"/>
                <a:cs typeface="Times New Roman" pitchFamily="18" charset="0"/>
              </a:rPr>
              <a:t>)</a:t>
            </a:r>
          </a:p>
          <a:p>
            <a:pPr algn="ctr" defTabSz="914400">
              <a:tabLst>
                <a:tab pos="273528" algn="l"/>
              </a:tabLst>
            </a:pPr>
            <a:r>
              <a:rPr lang="en-US" altLang="zh-CN" sz="1200" dirty="0">
                <a:solidFill>
                  <a:schemeClr val="tx1">
                    <a:lumMod val="75000"/>
                    <a:lumOff val="25000"/>
                  </a:schemeClr>
                </a:solidFill>
                <a:latin typeface="Arial Narrow" pitchFamily="34" charset="0"/>
                <a:ea typeface="宋体" panose="02010600030101010101" pitchFamily="2" charset="-122"/>
                <a:cs typeface="Times New Roman" pitchFamily="18" charset="0"/>
              </a:rPr>
              <a:t>(n=1744)</a:t>
            </a:r>
          </a:p>
          <a:p>
            <a:pPr algn="ctr" defTabSz="914400">
              <a:tabLst>
                <a:tab pos="273528" algn="l"/>
              </a:tabLst>
            </a:pPr>
            <a:endParaRPr lang="en-US" altLang="zh-CN" sz="1200" dirty="0">
              <a:solidFill>
                <a:prstClr val="black">
                  <a:lumMod val="75000"/>
                  <a:lumOff val="25000"/>
                </a:prstClr>
              </a:solidFill>
              <a:latin typeface="Arial Narrow" panose="020B0606020202030204" pitchFamily="34" charset="0"/>
              <a:cs typeface="Times New Roman" pitchFamily="18" charset="0"/>
            </a:endParaRPr>
          </a:p>
          <a:p>
            <a:pPr defTabSz="914400">
              <a:lnSpc>
                <a:spcPts val="987"/>
              </a:lnSpc>
            </a:pPr>
            <a:endParaRPr lang="en-US" altLang="zh-CN" sz="1200" dirty="0">
              <a:solidFill>
                <a:prstClr val="black">
                  <a:lumMod val="75000"/>
                  <a:lumOff val="25000"/>
                </a:prstClr>
              </a:solidFill>
              <a:latin typeface="Arial Narrow" panose="020B0606020202030204" pitchFamily="34" charset="0"/>
              <a:cs typeface="Times New Roman" pitchFamily="18" charset="0"/>
            </a:endParaRPr>
          </a:p>
        </p:txBody>
      </p:sp>
      <p:sp>
        <p:nvSpPr>
          <p:cNvPr id="124" name="TextBox 1">
            <a:extLst>
              <a:ext uri="{FF2B5EF4-FFF2-40B4-BE49-F238E27FC236}">
                <a16:creationId xmlns:a16="http://schemas.microsoft.com/office/drawing/2014/main" id="{0891DE02-703F-4310-8106-B8127C434546}"/>
              </a:ext>
            </a:extLst>
          </p:cNvPr>
          <p:cNvSpPr txBox="1"/>
          <p:nvPr/>
        </p:nvSpPr>
        <p:spPr>
          <a:xfrm>
            <a:off x="1603475" y="3137647"/>
            <a:ext cx="418384" cy="186854"/>
          </a:xfrm>
          <a:prstGeom prst="rect">
            <a:avLst/>
          </a:prstGeom>
          <a:noFill/>
        </p:spPr>
        <p:txBody>
          <a:bodyPr wrap="none" lIns="0" tIns="0" rIns="0" bIns="41029" rtlCol="0">
            <a:spAutoFit/>
          </a:bodyPr>
          <a:lstStyle/>
          <a:p>
            <a:pPr algn="ctr" defTabSz="914400">
              <a:lnSpc>
                <a:spcPts val="1077"/>
              </a:lnSpc>
            </a:pPr>
            <a:r>
              <a:rPr lang="en-US" altLang="zh-CN" sz="1400" b="1" dirty="0">
                <a:solidFill>
                  <a:srgbClr val="FFFFFF"/>
                </a:solidFill>
                <a:latin typeface="Arial Narrow" panose="020B0606020202030204" pitchFamily="34" charset="0"/>
                <a:cs typeface="Times New Roman" pitchFamily="18" charset="0"/>
              </a:rPr>
              <a:t>13.7%</a:t>
            </a:r>
          </a:p>
        </p:txBody>
      </p:sp>
      <p:sp>
        <p:nvSpPr>
          <p:cNvPr id="125" name="TextBox 1">
            <a:extLst>
              <a:ext uri="{FF2B5EF4-FFF2-40B4-BE49-F238E27FC236}">
                <a16:creationId xmlns:a16="http://schemas.microsoft.com/office/drawing/2014/main" id="{ADBF4B12-8024-4AD7-AC05-739B9A8E0124}"/>
              </a:ext>
            </a:extLst>
          </p:cNvPr>
          <p:cNvSpPr txBox="1"/>
          <p:nvPr/>
        </p:nvSpPr>
        <p:spPr>
          <a:xfrm>
            <a:off x="3232986" y="3171265"/>
            <a:ext cx="418384" cy="186854"/>
          </a:xfrm>
          <a:prstGeom prst="rect">
            <a:avLst/>
          </a:prstGeom>
          <a:noFill/>
        </p:spPr>
        <p:txBody>
          <a:bodyPr wrap="none" lIns="0" tIns="0" rIns="0" bIns="41029" rtlCol="0">
            <a:spAutoFit/>
          </a:bodyPr>
          <a:lstStyle/>
          <a:p>
            <a:pPr algn="ctr" defTabSz="914400">
              <a:lnSpc>
                <a:spcPts val="1077"/>
              </a:lnSpc>
            </a:pPr>
            <a:r>
              <a:rPr lang="en-US" altLang="zh-CN" sz="1400" b="1" dirty="0">
                <a:solidFill>
                  <a:srgbClr val="FFFFFF"/>
                </a:solidFill>
                <a:latin typeface="Arial Narrow" panose="020B0606020202030204" pitchFamily="34" charset="0"/>
                <a:cs typeface="Times New Roman" pitchFamily="18" charset="0"/>
              </a:rPr>
              <a:t>13.4%</a:t>
            </a:r>
          </a:p>
        </p:txBody>
      </p:sp>
      <p:sp>
        <p:nvSpPr>
          <p:cNvPr id="126" name="TextBox 1">
            <a:extLst>
              <a:ext uri="{FF2B5EF4-FFF2-40B4-BE49-F238E27FC236}">
                <a16:creationId xmlns:a16="http://schemas.microsoft.com/office/drawing/2014/main" id="{AF02DA8D-5ED6-426F-816C-95126CE832AF}"/>
              </a:ext>
            </a:extLst>
          </p:cNvPr>
          <p:cNvSpPr txBox="1"/>
          <p:nvPr/>
        </p:nvSpPr>
        <p:spPr>
          <a:xfrm>
            <a:off x="1814252" y="2576527"/>
            <a:ext cx="1857881" cy="349206"/>
          </a:xfrm>
          <a:prstGeom prst="rect">
            <a:avLst/>
          </a:prstGeom>
          <a:noFill/>
        </p:spPr>
        <p:txBody>
          <a:bodyPr wrap="none" lIns="0" tIns="0" rIns="0" bIns="41029" rtlCol="0">
            <a:spAutoFit/>
          </a:bodyPr>
          <a:lstStyle/>
          <a:p>
            <a:pPr defTabSz="914400">
              <a:lnSpc>
                <a:spcPts val="1077"/>
              </a:lnSpc>
              <a:tabLst>
                <a:tab pos="136764" algn="l"/>
              </a:tabLst>
            </a:pPr>
            <a:r>
              <a:rPr lang="en-US" altLang="zh-CN" sz="1200" b="1" dirty="0">
                <a:solidFill>
                  <a:schemeClr val="tx1">
                    <a:lumMod val="75000"/>
                    <a:lumOff val="25000"/>
                  </a:schemeClr>
                </a:solidFill>
                <a:latin typeface="Arial Narrow" panose="020B0606020202030204" pitchFamily="34" charset="0"/>
                <a:ea typeface="宋体" panose="02010600030101010101" pitchFamily="2" charset="-122"/>
                <a:cs typeface="Helvetica-Bold" pitchFamily="18" charset="0"/>
              </a:rPr>
              <a:t>HR :</a:t>
            </a:r>
            <a:r>
              <a:rPr lang="en-US" altLang="zh-CN" sz="1200" dirty="0">
                <a:solidFill>
                  <a:schemeClr val="tx1">
                    <a:lumMod val="75000"/>
                    <a:lumOff val="25000"/>
                  </a:schemeClr>
                </a:solidFill>
                <a:latin typeface="Arial Narrow" panose="020B0606020202030204" pitchFamily="34" charset="0"/>
                <a:ea typeface="宋体" panose="02010600030101010101" pitchFamily="2" charset="-122"/>
                <a:cs typeface="Times New Roman" pitchFamily="18" charset="0"/>
              </a:rPr>
              <a:t> </a:t>
            </a:r>
            <a:r>
              <a:rPr lang="en-US" altLang="zh-CN" sz="1200" b="1" dirty="0">
                <a:solidFill>
                  <a:schemeClr val="tx1">
                    <a:lumMod val="75000"/>
                    <a:lumOff val="25000"/>
                  </a:schemeClr>
                </a:solidFill>
                <a:latin typeface="Arial Narrow" panose="020B0606020202030204" pitchFamily="34" charset="0"/>
                <a:ea typeface="宋体" panose="02010600030101010101" pitchFamily="2" charset="-122"/>
                <a:cs typeface="Helvetica-Bold" pitchFamily="18" charset="0"/>
              </a:rPr>
              <a:t>1,04</a:t>
            </a:r>
            <a:r>
              <a:rPr lang="en-US" altLang="zh-CN" sz="1200" dirty="0">
                <a:solidFill>
                  <a:schemeClr val="tx1">
                    <a:lumMod val="75000"/>
                    <a:lumOff val="25000"/>
                  </a:schemeClr>
                </a:solidFill>
                <a:latin typeface="Arial Narrow" panose="020B0606020202030204" pitchFamily="34" charset="0"/>
                <a:ea typeface="宋体" panose="02010600030101010101" pitchFamily="2" charset="-122"/>
                <a:cs typeface="Times New Roman" pitchFamily="18" charset="0"/>
              </a:rPr>
              <a:t> </a:t>
            </a:r>
            <a:r>
              <a:rPr lang="en-US" altLang="zh-CN" sz="1200" b="1" dirty="0">
                <a:solidFill>
                  <a:schemeClr val="tx1">
                    <a:lumMod val="75000"/>
                    <a:lumOff val="25000"/>
                  </a:schemeClr>
                </a:solidFill>
                <a:latin typeface="Arial Narrow" panose="020B0606020202030204" pitchFamily="34" charset="0"/>
                <a:ea typeface="宋体" panose="02010600030101010101" pitchFamily="2" charset="-122"/>
                <a:cs typeface="Helvetica-Bold" pitchFamily="18" charset="0"/>
              </a:rPr>
              <a:t>(IC à 95% :</a:t>
            </a:r>
            <a:r>
              <a:rPr lang="en-US" altLang="zh-CN" sz="1200" dirty="0">
                <a:solidFill>
                  <a:schemeClr val="tx1">
                    <a:lumMod val="75000"/>
                    <a:lumOff val="25000"/>
                  </a:schemeClr>
                </a:solidFill>
                <a:latin typeface="Arial Narrow" panose="020B0606020202030204" pitchFamily="34" charset="0"/>
                <a:ea typeface="宋体" panose="02010600030101010101" pitchFamily="2" charset="-122"/>
                <a:cs typeface="Times New Roman" pitchFamily="18" charset="0"/>
              </a:rPr>
              <a:t> </a:t>
            </a:r>
            <a:r>
              <a:rPr lang="en-US" altLang="zh-CN" sz="1200" b="1" dirty="0">
                <a:solidFill>
                  <a:schemeClr val="tx1">
                    <a:lumMod val="75000"/>
                    <a:lumOff val="25000"/>
                  </a:schemeClr>
                </a:solidFill>
                <a:latin typeface="Arial Narrow" panose="020B0606020202030204" pitchFamily="34" charset="0"/>
                <a:ea typeface="宋体" panose="02010600030101010101" pitchFamily="2" charset="-122"/>
                <a:cs typeface="Helvetica-Bold" pitchFamily="18" charset="0"/>
              </a:rPr>
              <a:t>0,84–1,29)</a:t>
            </a:r>
          </a:p>
          <a:p>
            <a:pPr defTabSz="914400">
              <a:lnSpc>
                <a:spcPts val="1346"/>
              </a:lnSpc>
              <a:tabLst>
                <a:tab pos="136764" algn="l"/>
              </a:tabLst>
            </a:pPr>
            <a:r>
              <a:rPr lang="en-US" altLang="zh-CN" sz="1200" dirty="0">
                <a:solidFill>
                  <a:schemeClr val="tx1">
                    <a:lumMod val="75000"/>
                    <a:lumOff val="25000"/>
                  </a:schemeClr>
                </a:solidFill>
                <a:latin typeface="Arial Narrow" panose="020B0606020202030204" pitchFamily="34" charset="0"/>
                <a:ea typeface="宋体" panose="02010600030101010101" pitchFamily="2" charset="-122"/>
              </a:rPr>
              <a:t>	</a:t>
            </a:r>
            <a:r>
              <a:rPr lang="en-US" altLang="zh-CN" sz="1200" b="1" dirty="0">
                <a:solidFill>
                  <a:schemeClr val="tx1">
                    <a:lumMod val="75000"/>
                    <a:lumOff val="25000"/>
                  </a:schemeClr>
                </a:solidFill>
                <a:latin typeface="Arial Narrow" panose="020B0606020202030204" pitchFamily="34" charset="0"/>
                <a:ea typeface="宋体" panose="02010600030101010101" pitchFamily="2" charset="-122"/>
                <a:cs typeface="Helvetica-Bold" pitchFamily="18" charset="0"/>
              </a:rPr>
              <a:t>Non-</a:t>
            </a:r>
            <a:r>
              <a:rPr lang="en-US" altLang="zh-CN" sz="1200" b="1" dirty="0" err="1">
                <a:solidFill>
                  <a:schemeClr val="tx1">
                    <a:lumMod val="75000"/>
                    <a:lumOff val="25000"/>
                  </a:schemeClr>
                </a:solidFill>
                <a:latin typeface="Arial Narrow" panose="020B0606020202030204" pitchFamily="34" charset="0"/>
                <a:ea typeface="宋体" panose="02010600030101010101" pitchFamily="2" charset="-122"/>
                <a:cs typeface="Helvetica-Bold" pitchFamily="18" charset="0"/>
              </a:rPr>
              <a:t>infériorité</a:t>
            </a:r>
            <a:r>
              <a:rPr lang="en-US" altLang="zh-CN" sz="1200" dirty="0">
                <a:solidFill>
                  <a:schemeClr val="tx1">
                    <a:lumMod val="75000"/>
                    <a:lumOff val="25000"/>
                  </a:schemeClr>
                </a:solidFill>
                <a:latin typeface="Arial Narrow" panose="020B0606020202030204" pitchFamily="34" charset="0"/>
                <a:ea typeface="宋体" panose="02010600030101010101" pitchFamily="2" charset="-122"/>
                <a:cs typeface="Times New Roman" pitchFamily="18" charset="0"/>
              </a:rPr>
              <a:t> </a:t>
            </a:r>
            <a:r>
              <a:rPr lang="en-US" altLang="zh-CN" sz="1200" b="1" dirty="0">
                <a:solidFill>
                  <a:schemeClr val="tx1">
                    <a:lumMod val="75000"/>
                    <a:lumOff val="25000"/>
                  </a:schemeClr>
                </a:solidFill>
                <a:latin typeface="Arial Narrow" panose="020B0606020202030204" pitchFamily="34" charset="0"/>
                <a:ea typeface="宋体" panose="02010600030101010101" pitchFamily="2" charset="-122"/>
                <a:cs typeface="Helvetica-Bold" pitchFamily="18" charset="0"/>
              </a:rPr>
              <a:t>P=0,0047</a:t>
            </a:r>
            <a:endParaRPr lang="en-US" altLang="zh-CN" sz="1200" b="1" dirty="0">
              <a:solidFill>
                <a:prstClr val="black">
                  <a:lumMod val="75000"/>
                  <a:lumOff val="25000"/>
                </a:prstClr>
              </a:solidFill>
              <a:latin typeface="Arial Narrow" panose="020B0606020202030204" pitchFamily="34" charset="0"/>
              <a:cs typeface="Helvetica-Bold" pitchFamily="18" charset="0"/>
            </a:endParaRPr>
          </a:p>
        </p:txBody>
      </p:sp>
      <p:sp>
        <p:nvSpPr>
          <p:cNvPr id="127" name="TextBox 1">
            <a:extLst>
              <a:ext uri="{FF2B5EF4-FFF2-40B4-BE49-F238E27FC236}">
                <a16:creationId xmlns:a16="http://schemas.microsoft.com/office/drawing/2014/main" id="{D58EB70C-3280-4511-8D39-71C7A9397C73}"/>
              </a:ext>
            </a:extLst>
          </p:cNvPr>
          <p:cNvSpPr txBox="1"/>
          <p:nvPr/>
        </p:nvSpPr>
        <p:spPr>
          <a:xfrm>
            <a:off x="4710545" y="2317918"/>
            <a:ext cx="128240" cy="541567"/>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35</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1077"/>
              </a:lnSpc>
            </a:pPr>
            <a:r>
              <a:rPr lang="en-US" altLang="zh-CN" sz="1100" dirty="0">
                <a:solidFill>
                  <a:prstClr val="black">
                    <a:lumMod val="75000"/>
                    <a:lumOff val="25000"/>
                  </a:prstClr>
                </a:solidFill>
                <a:latin typeface="Arial Narrow" panose="020B0606020202030204" pitchFamily="34" charset="0"/>
                <a:cs typeface="Times New Roman" pitchFamily="18" charset="0"/>
              </a:rPr>
              <a:t>30</a:t>
            </a:r>
          </a:p>
        </p:txBody>
      </p:sp>
      <p:sp>
        <p:nvSpPr>
          <p:cNvPr id="128" name="TextBox 1">
            <a:extLst>
              <a:ext uri="{FF2B5EF4-FFF2-40B4-BE49-F238E27FC236}">
                <a16:creationId xmlns:a16="http://schemas.microsoft.com/office/drawing/2014/main" id="{8C4466DE-CFCF-4FEF-BEAD-E7C9AF3680F1}"/>
              </a:ext>
            </a:extLst>
          </p:cNvPr>
          <p:cNvSpPr txBox="1"/>
          <p:nvPr/>
        </p:nvSpPr>
        <p:spPr>
          <a:xfrm>
            <a:off x="4710545" y="3068712"/>
            <a:ext cx="144911" cy="1655333"/>
          </a:xfrm>
          <a:prstGeom prst="rect">
            <a:avLst/>
          </a:prstGeom>
          <a:noFill/>
        </p:spPr>
        <p:txBody>
          <a:bodyPr wrap="none" lIns="0" tIns="0" rIns="0" bIns="41029" rtlCol="0">
            <a:spAutoFit/>
          </a:bodyPr>
          <a:lstStyle/>
          <a:p>
            <a:pPr defTabSz="914400">
              <a:lnSpc>
                <a:spcPts val="98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25</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20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15</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107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79779"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5</a:t>
            </a:r>
          </a:p>
        </p:txBody>
      </p:sp>
      <p:sp>
        <p:nvSpPr>
          <p:cNvPr id="129" name="TextBox 1">
            <a:extLst>
              <a:ext uri="{FF2B5EF4-FFF2-40B4-BE49-F238E27FC236}">
                <a16:creationId xmlns:a16="http://schemas.microsoft.com/office/drawing/2014/main" id="{55C8D170-6D59-4649-98F1-88253A071060}"/>
              </a:ext>
            </a:extLst>
          </p:cNvPr>
          <p:cNvSpPr txBox="1"/>
          <p:nvPr/>
        </p:nvSpPr>
        <p:spPr>
          <a:xfrm>
            <a:off x="4791364" y="4794418"/>
            <a:ext cx="6412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0</a:t>
            </a:r>
          </a:p>
        </p:txBody>
      </p:sp>
      <p:sp>
        <p:nvSpPr>
          <p:cNvPr id="130" name="TextBox 1">
            <a:extLst>
              <a:ext uri="{FF2B5EF4-FFF2-40B4-BE49-F238E27FC236}">
                <a16:creationId xmlns:a16="http://schemas.microsoft.com/office/drawing/2014/main" id="{12AF9785-B45C-4D80-8E36-316A4D23A4AE}"/>
              </a:ext>
            </a:extLst>
          </p:cNvPr>
          <p:cNvSpPr txBox="1"/>
          <p:nvPr/>
        </p:nvSpPr>
        <p:spPr>
          <a:xfrm>
            <a:off x="4895273" y="4917682"/>
            <a:ext cx="6412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0</a:t>
            </a:r>
          </a:p>
        </p:txBody>
      </p:sp>
      <p:sp>
        <p:nvSpPr>
          <p:cNvPr id="131" name="TextBox 1">
            <a:extLst>
              <a:ext uri="{FF2B5EF4-FFF2-40B4-BE49-F238E27FC236}">
                <a16:creationId xmlns:a16="http://schemas.microsoft.com/office/drawing/2014/main" id="{18CE4A05-81BC-464C-A37F-A37ED34FF6AF}"/>
              </a:ext>
            </a:extLst>
          </p:cNvPr>
          <p:cNvSpPr txBox="1"/>
          <p:nvPr/>
        </p:nvSpPr>
        <p:spPr>
          <a:xfrm>
            <a:off x="5322455" y="4917682"/>
            <a:ext cx="12824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90</a:t>
            </a:r>
          </a:p>
        </p:txBody>
      </p:sp>
      <p:sp>
        <p:nvSpPr>
          <p:cNvPr id="132" name="TextBox 1">
            <a:extLst>
              <a:ext uri="{FF2B5EF4-FFF2-40B4-BE49-F238E27FC236}">
                <a16:creationId xmlns:a16="http://schemas.microsoft.com/office/drawing/2014/main" id="{967A7640-C5C6-4E66-91D6-2DA9E3467C27}"/>
              </a:ext>
            </a:extLst>
          </p:cNvPr>
          <p:cNvSpPr txBox="1"/>
          <p:nvPr/>
        </p:nvSpPr>
        <p:spPr>
          <a:xfrm>
            <a:off x="5738091"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180</a:t>
            </a:r>
          </a:p>
        </p:txBody>
      </p:sp>
      <p:sp>
        <p:nvSpPr>
          <p:cNvPr id="133" name="TextBox 1">
            <a:extLst>
              <a:ext uri="{FF2B5EF4-FFF2-40B4-BE49-F238E27FC236}">
                <a16:creationId xmlns:a16="http://schemas.microsoft.com/office/drawing/2014/main" id="{0F2466B8-6846-4055-9681-FD1D1A5F5662}"/>
              </a:ext>
            </a:extLst>
          </p:cNvPr>
          <p:cNvSpPr txBox="1"/>
          <p:nvPr/>
        </p:nvSpPr>
        <p:spPr>
          <a:xfrm>
            <a:off x="6176818"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270</a:t>
            </a:r>
          </a:p>
        </p:txBody>
      </p:sp>
      <p:sp>
        <p:nvSpPr>
          <p:cNvPr id="134" name="TextBox 1">
            <a:extLst>
              <a:ext uri="{FF2B5EF4-FFF2-40B4-BE49-F238E27FC236}">
                <a16:creationId xmlns:a16="http://schemas.microsoft.com/office/drawing/2014/main" id="{2ED5BA94-D8A3-4F99-8661-A3BF1B9C651F}"/>
              </a:ext>
            </a:extLst>
          </p:cNvPr>
          <p:cNvSpPr txBox="1"/>
          <p:nvPr/>
        </p:nvSpPr>
        <p:spPr>
          <a:xfrm>
            <a:off x="6638636" y="4928888"/>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360</a:t>
            </a:r>
          </a:p>
        </p:txBody>
      </p:sp>
      <p:sp>
        <p:nvSpPr>
          <p:cNvPr id="135" name="TextBox 1">
            <a:extLst>
              <a:ext uri="{FF2B5EF4-FFF2-40B4-BE49-F238E27FC236}">
                <a16:creationId xmlns:a16="http://schemas.microsoft.com/office/drawing/2014/main" id="{636945A9-1107-4055-B363-B67FCF87AD63}"/>
              </a:ext>
            </a:extLst>
          </p:cNvPr>
          <p:cNvSpPr txBox="1"/>
          <p:nvPr/>
        </p:nvSpPr>
        <p:spPr>
          <a:xfrm>
            <a:off x="7088909"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450</a:t>
            </a:r>
          </a:p>
        </p:txBody>
      </p:sp>
      <p:sp>
        <p:nvSpPr>
          <p:cNvPr id="136" name="TextBox 1">
            <a:extLst>
              <a:ext uri="{FF2B5EF4-FFF2-40B4-BE49-F238E27FC236}">
                <a16:creationId xmlns:a16="http://schemas.microsoft.com/office/drawing/2014/main" id="{43BFC027-ABEE-47BF-8516-248275AB5A01}"/>
              </a:ext>
            </a:extLst>
          </p:cNvPr>
          <p:cNvSpPr txBox="1"/>
          <p:nvPr/>
        </p:nvSpPr>
        <p:spPr>
          <a:xfrm>
            <a:off x="7539182"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540</a:t>
            </a:r>
          </a:p>
        </p:txBody>
      </p:sp>
      <p:sp>
        <p:nvSpPr>
          <p:cNvPr id="137" name="TextBox 1">
            <a:extLst>
              <a:ext uri="{FF2B5EF4-FFF2-40B4-BE49-F238E27FC236}">
                <a16:creationId xmlns:a16="http://schemas.microsoft.com/office/drawing/2014/main" id="{4845D725-E4CB-40DD-8858-5EF723727147}"/>
              </a:ext>
            </a:extLst>
          </p:cNvPr>
          <p:cNvSpPr txBox="1"/>
          <p:nvPr/>
        </p:nvSpPr>
        <p:spPr>
          <a:xfrm>
            <a:off x="7989454" y="4928888"/>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630</a:t>
            </a:r>
          </a:p>
        </p:txBody>
      </p:sp>
      <p:sp>
        <p:nvSpPr>
          <p:cNvPr id="138" name="TextBox 1">
            <a:extLst>
              <a:ext uri="{FF2B5EF4-FFF2-40B4-BE49-F238E27FC236}">
                <a16:creationId xmlns:a16="http://schemas.microsoft.com/office/drawing/2014/main" id="{3A9FAF32-F729-44FC-B95A-C5768AC7CA10}"/>
              </a:ext>
            </a:extLst>
          </p:cNvPr>
          <p:cNvSpPr txBox="1"/>
          <p:nvPr/>
        </p:nvSpPr>
        <p:spPr>
          <a:xfrm>
            <a:off x="8439727"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720</a:t>
            </a:r>
          </a:p>
        </p:txBody>
      </p:sp>
      <p:sp>
        <p:nvSpPr>
          <p:cNvPr id="139" name="TextBox 1">
            <a:extLst>
              <a:ext uri="{FF2B5EF4-FFF2-40B4-BE49-F238E27FC236}">
                <a16:creationId xmlns:a16="http://schemas.microsoft.com/office/drawing/2014/main" id="{E5786010-77DA-480B-A59E-D3DE697A0B81}"/>
              </a:ext>
            </a:extLst>
          </p:cNvPr>
          <p:cNvSpPr txBox="1"/>
          <p:nvPr/>
        </p:nvSpPr>
        <p:spPr>
          <a:xfrm>
            <a:off x="4941916" y="5122341"/>
            <a:ext cx="3683923" cy="169670"/>
          </a:xfrm>
          <a:prstGeom prst="rect">
            <a:avLst/>
          </a:prstGeom>
          <a:noFill/>
        </p:spPr>
        <p:txBody>
          <a:bodyPr wrap="square" lIns="0" tIns="0" rIns="0" bIns="41029" rtlCol="0">
            <a:spAutoFit/>
          </a:bodyPr>
          <a:lstStyle/>
          <a:p>
            <a:pPr algn="ctr" defTabSz="914400">
              <a:lnSpc>
                <a:spcPts val="987"/>
              </a:lnSpc>
            </a:pPr>
            <a:r>
              <a:rPr lang="fr-CA" sz="1100" dirty="0">
                <a:latin typeface="Arial Narrow" pitchFamily="34" charset="0"/>
              </a:rPr>
              <a:t>Temps jusqu’au premier événement (jours)</a:t>
            </a:r>
            <a:endParaRPr lang="fr-FR" sz="1100" dirty="0">
              <a:latin typeface="Arial Narrow" pitchFamily="34" charset="0"/>
            </a:endParaRPr>
          </a:p>
        </p:txBody>
      </p:sp>
      <p:sp>
        <p:nvSpPr>
          <p:cNvPr id="140" name="TextBox 1">
            <a:extLst>
              <a:ext uri="{FF2B5EF4-FFF2-40B4-BE49-F238E27FC236}">
                <a16:creationId xmlns:a16="http://schemas.microsoft.com/office/drawing/2014/main" id="{9DD4F897-A9AE-4C6C-9F79-7C869A79B50B}"/>
              </a:ext>
            </a:extLst>
          </p:cNvPr>
          <p:cNvSpPr txBox="1"/>
          <p:nvPr/>
        </p:nvSpPr>
        <p:spPr>
          <a:xfrm>
            <a:off x="2972259" y="4853729"/>
            <a:ext cx="1092675" cy="595427"/>
          </a:xfrm>
          <a:prstGeom prst="rect">
            <a:avLst/>
          </a:prstGeom>
          <a:noFill/>
        </p:spPr>
        <p:txBody>
          <a:bodyPr wrap="square" lIns="0" tIns="0" rIns="0" bIns="41029" rtlCol="0">
            <a:spAutoFit/>
          </a:bodyPr>
          <a:lstStyle/>
          <a:p>
            <a:pPr algn="ctr" defTabSz="914400">
              <a:tabLst>
                <a:tab pos="273528" algn="l"/>
              </a:tabLst>
            </a:pPr>
            <a:r>
              <a:rPr lang="en-US" altLang="zh-CN" sz="1200" dirty="0" err="1">
                <a:solidFill>
                  <a:schemeClr val="tx1">
                    <a:lumMod val="75000"/>
                    <a:lumOff val="25000"/>
                  </a:schemeClr>
                </a:solidFill>
                <a:latin typeface="Arial Narrow" pitchFamily="34" charset="0"/>
                <a:ea typeface="宋体" panose="02010600030101010101" pitchFamily="2" charset="-122"/>
                <a:cs typeface="Times New Roman" pitchFamily="18" charset="0"/>
              </a:rPr>
              <a:t>Trithérapie</a:t>
            </a:r>
            <a:r>
              <a:rPr lang="en-US" altLang="zh-CN" sz="1200" dirty="0">
                <a:solidFill>
                  <a:schemeClr val="tx1">
                    <a:lumMod val="75000"/>
                    <a:lumOff val="25000"/>
                  </a:schemeClr>
                </a:solidFill>
                <a:latin typeface="Arial Narrow" pitchFamily="34" charset="0"/>
                <a:ea typeface="宋体" panose="02010600030101010101" pitchFamily="2" charset="-122"/>
                <a:cs typeface="Times New Roman" pitchFamily="18" charset="0"/>
              </a:rPr>
              <a:t> avec la warfarine </a:t>
            </a:r>
          </a:p>
          <a:p>
            <a:pPr algn="ctr" defTabSz="914400">
              <a:tabLst>
                <a:tab pos="273528" algn="l"/>
              </a:tabLst>
            </a:pPr>
            <a:r>
              <a:rPr lang="en-US" altLang="zh-CN" sz="1200" dirty="0">
                <a:solidFill>
                  <a:schemeClr val="tx1">
                    <a:lumMod val="75000"/>
                    <a:lumOff val="25000"/>
                  </a:schemeClr>
                </a:solidFill>
                <a:latin typeface="Arial Narrow" pitchFamily="34" charset="0"/>
                <a:ea typeface="宋体" panose="02010600030101010101" pitchFamily="2" charset="-122"/>
                <a:cs typeface="Times New Roman" pitchFamily="18" charset="0"/>
              </a:rPr>
              <a:t>(n=981)</a:t>
            </a:r>
            <a:endParaRPr lang="en-US" altLang="zh-CN" sz="1200" dirty="0">
              <a:solidFill>
                <a:prstClr val="black">
                  <a:lumMod val="75000"/>
                  <a:lumOff val="25000"/>
                </a:prstClr>
              </a:solidFill>
              <a:latin typeface="Arial Narrow" panose="020B0606020202030204" pitchFamily="34" charset="0"/>
              <a:cs typeface="Times New Roman" pitchFamily="18" charset="0"/>
            </a:endParaRPr>
          </a:p>
        </p:txBody>
      </p:sp>
      <p:sp>
        <p:nvSpPr>
          <p:cNvPr id="141" name="TextBox 1">
            <a:extLst>
              <a:ext uri="{FF2B5EF4-FFF2-40B4-BE49-F238E27FC236}">
                <a16:creationId xmlns:a16="http://schemas.microsoft.com/office/drawing/2014/main" id="{12F38125-8BF2-42F1-A5AE-068BF4529A15}"/>
              </a:ext>
            </a:extLst>
          </p:cNvPr>
          <p:cNvSpPr txBox="1"/>
          <p:nvPr/>
        </p:nvSpPr>
        <p:spPr>
          <a:xfrm>
            <a:off x="7302879" y="2588701"/>
            <a:ext cx="1226329" cy="595427"/>
          </a:xfrm>
          <a:prstGeom prst="rect">
            <a:avLst/>
          </a:prstGeom>
          <a:noFill/>
        </p:spPr>
        <p:txBody>
          <a:bodyPr wrap="square" lIns="0" tIns="0" rIns="0" bIns="41029" rtlCol="0">
            <a:spAutoFit/>
          </a:bodyPr>
          <a:lstStyle/>
          <a:p>
            <a:pPr algn="ctr" defTabSz="914400">
              <a:tabLst>
                <a:tab pos="136764" algn="l"/>
              </a:tabLst>
            </a:pPr>
            <a:r>
              <a:rPr lang="en-CA" altLang="zh-CN" sz="1200" b="1" dirty="0" err="1">
                <a:latin typeface="Arial Narrow" pitchFamily="34" charset="0"/>
                <a:ea typeface="宋体" panose="02010600030101010101" pitchFamily="2" charset="-122"/>
                <a:cs typeface="Helvetica-Bold" pitchFamily="18" charset="0"/>
              </a:rPr>
              <a:t>Bithérapie</a:t>
            </a:r>
            <a:r>
              <a:rPr lang="en-CA" altLang="zh-CN" sz="1200" b="1" dirty="0">
                <a:latin typeface="Arial Narrow" pitchFamily="34" charset="0"/>
                <a:ea typeface="宋体" panose="02010600030101010101" pitchFamily="2" charset="-122"/>
                <a:cs typeface="Helvetica-Bold" pitchFamily="18" charset="0"/>
              </a:rPr>
              <a:t> avec le dabigatran (doses </a:t>
            </a:r>
            <a:r>
              <a:rPr lang="en-CA" altLang="zh-CN" sz="1200" b="1" dirty="0" err="1">
                <a:latin typeface="Arial Narrow" pitchFamily="34" charset="0"/>
                <a:ea typeface="宋体" panose="02010600030101010101" pitchFamily="2" charset="-122"/>
                <a:cs typeface="Helvetica-Bold" pitchFamily="18" charset="0"/>
              </a:rPr>
              <a:t>combinées</a:t>
            </a:r>
            <a:r>
              <a:rPr lang="en-CA" altLang="zh-CN" sz="1200" b="1" dirty="0">
                <a:latin typeface="Arial Narrow" pitchFamily="34" charset="0"/>
                <a:ea typeface="宋体" panose="02010600030101010101" pitchFamily="2" charset="-122"/>
                <a:cs typeface="Helvetica-Bold" pitchFamily="18" charset="0"/>
              </a:rPr>
              <a:t>) </a:t>
            </a:r>
          </a:p>
        </p:txBody>
      </p:sp>
      <p:sp>
        <p:nvSpPr>
          <p:cNvPr id="142" name="TextBox 1">
            <a:extLst>
              <a:ext uri="{FF2B5EF4-FFF2-40B4-BE49-F238E27FC236}">
                <a16:creationId xmlns:a16="http://schemas.microsoft.com/office/drawing/2014/main" id="{A4BDA41A-988F-4B14-AE88-FC6EC38FD22F}"/>
              </a:ext>
            </a:extLst>
          </p:cNvPr>
          <p:cNvSpPr txBox="1"/>
          <p:nvPr/>
        </p:nvSpPr>
        <p:spPr>
          <a:xfrm>
            <a:off x="7572025" y="3825974"/>
            <a:ext cx="1226329" cy="472317"/>
          </a:xfrm>
          <a:prstGeom prst="rect">
            <a:avLst/>
          </a:prstGeom>
          <a:noFill/>
        </p:spPr>
        <p:txBody>
          <a:bodyPr wrap="square" lIns="0" tIns="0" rIns="0" bIns="41029" rtlCol="0">
            <a:spAutoFit/>
          </a:bodyPr>
          <a:lstStyle/>
          <a:p>
            <a:pPr algn="ctr" defTabSz="914400">
              <a:tabLst>
                <a:tab pos="136764" algn="l"/>
              </a:tabLst>
            </a:pPr>
            <a:r>
              <a:rPr lang="fr-CA" sz="1400" b="1" dirty="0">
                <a:solidFill>
                  <a:srgbClr val="30C1D7"/>
                </a:solidFill>
                <a:latin typeface="Arial Narrow" pitchFamily="34" charset="0"/>
              </a:rPr>
              <a:t>Trithérapie avec la warfarine</a:t>
            </a:r>
            <a:endParaRPr lang="fr-FR" sz="1400" b="1" dirty="0">
              <a:solidFill>
                <a:srgbClr val="30C1D7"/>
              </a:solidFill>
              <a:latin typeface="Arial Narrow" pitchFamily="34" charset="0"/>
            </a:endParaRPr>
          </a:p>
        </p:txBody>
      </p:sp>
      <p:sp>
        <p:nvSpPr>
          <p:cNvPr id="143" name="TextBox 1">
            <a:extLst>
              <a:ext uri="{FF2B5EF4-FFF2-40B4-BE49-F238E27FC236}">
                <a16:creationId xmlns:a16="http://schemas.microsoft.com/office/drawing/2014/main" id="{0AC6EA98-CBEA-4960-B58A-4F24C4EC0084}"/>
              </a:ext>
            </a:extLst>
          </p:cNvPr>
          <p:cNvSpPr txBox="1"/>
          <p:nvPr/>
        </p:nvSpPr>
        <p:spPr>
          <a:xfrm>
            <a:off x="803991" y="5659867"/>
            <a:ext cx="7821848" cy="549261"/>
          </a:xfrm>
          <a:prstGeom prst="rect">
            <a:avLst/>
          </a:prstGeom>
          <a:noFill/>
        </p:spPr>
        <p:txBody>
          <a:bodyPr wrap="square" lIns="0" tIns="0" rIns="0" bIns="41029" rtlCol="0">
            <a:spAutoFit/>
          </a:bodyPr>
          <a:lstStyle/>
          <a:p>
            <a:pPr algn="ctr"/>
            <a:r>
              <a:rPr lang="fr-FR" altLang="zh-CN" sz="1100" b="1" dirty="0">
                <a:solidFill>
                  <a:schemeClr val="tx1">
                    <a:lumMod val="85000"/>
                    <a:lumOff val="15000"/>
                  </a:schemeClr>
                </a:solidFill>
                <a:latin typeface="Arial Narrow" pitchFamily="34" charset="0"/>
                <a:cs typeface="Times New Roman" pitchFamily="18" charset="0"/>
              </a:rPr>
              <a:t>La valeur P de non-infériorité est unilatérale (alpha=0,025). Les résultats présentés correspondent à l’étape 3 de la méthode de test hiérarchique, vérifiant la non-infériorité de la bithérapie avec le dabigatran (doses combinées) par rapport à la trithérapie avec la warfarine en termes de mortalité ou d’événement </a:t>
            </a:r>
            <a:r>
              <a:rPr lang="fr-FR" altLang="zh-CN" sz="1100" b="1" dirty="0" err="1">
                <a:solidFill>
                  <a:schemeClr val="tx1">
                    <a:lumMod val="85000"/>
                    <a:lumOff val="15000"/>
                  </a:schemeClr>
                </a:solidFill>
                <a:latin typeface="Arial Narrow" pitchFamily="34" charset="0"/>
                <a:cs typeface="Times New Roman" pitchFamily="18" charset="0"/>
              </a:rPr>
              <a:t>thrombo-embolique</a:t>
            </a:r>
            <a:r>
              <a:rPr lang="fr-FR" altLang="zh-CN" sz="1100" b="1" dirty="0">
                <a:solidFill>
                  <a:schemeClr val="tx1">
                    <a:lumMod val="85000"/>
                    <a:lumOff val="15000"/>
                  </a:schemeClr>
                </a:solidFill>
                <a:latin typeface="Arial Narrow" pitchFamily="34" charset="0"/>
                <a:cs typeface="Times New Roman" pitchFamily="18" charset="0"/>
              </a:rPr>
              <a:t> et de revascularisation non planifiée</a:t>
            </a:r>
            <a:endParaRPr lang="en-US" altLang="zh-CN" sz="1100" b="1" dirty="0">
              <a:solidFill>
                <a:prstClr val="black">
                  <a:lumMod val="85000"/>
                  <a:lumOff val="15000"/>
                </a:prstClr>
              </a:solidFill>
              <a:latin typeface="Arial Narrow" panose="020B0606020202030204" pitchFamily="34" charset="0"/>
              <a:ea typeface="等线" panose="02010600030101010101" pitchFamily="2" charset="-122"/>
              <a:cs typeface="Times New Roman" pitchFamily="18" charset="0"/>
            </a:endParaRPr>
          </a:p>
        </p:txBody>
      </p:sp>
      <p:pic>
        <p:nvPicPr>
          <p:cNvPr id="74" name="4E92DA43-5712-40E9-AFDC-2C1062C78C6F" descr="7646DFF2-B812-4635-AA57-5171E34E5A45@chrc">
            <a:extLst>
              <a:ext uri="{FF2B5EF4-FFF2-40B4-BE49-F238E27FC236}">
                <a16:creationId xmlns:a16="http://schemas.microsoft.com/office/drawing/2014/main" id="{DEE3A0AD-FBDE-4BB1-8311-D25E47CA4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0103" y="10140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9508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0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96219"/>
            <a:ext cx="6867311"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Plan de </a:t>
            </a:r>
            <a:r>
              <a:rPr kumimoji="0" lang="en-CA" sz="36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l’étude</a:t>
            </a: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 AUGUSTUS</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24320"/>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Lopes RD et al. DOI: 10.1056/NEJMoa1817083</a:t>
            </a: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4" name="Text Box 13">
            <a:extLst>
              <a:ext uri="{FF2B5EF4-FFF2-40B4-BE49-F238E27FC236}">
                <a16:creationId xmlns:a16="http://schemas.microsoft.com/office/drawing/2014/main" id="{63742847-9D79-49A7-AB80-58EED30B4C00}"/>
              </a:ext>
            </a:extLst>
          </p:cNvPr>
          <p:cNvSpPr txBox="1">
            <a:spLocks noChangeArrowheads="1"/>
          </p:cNvSpPr>
          <p:nvPr/>
        </p:nvSpPr>
        <p:spPr bwMode="auto">
          <a:xfrm>
            <a:off x="278074" y="1298706"/>
            <a:ext cx="3383280" cy="1754278"/>
          </a:xfrm>
          <a:prstGeom prst="rect">
            <a:avLst/>
          </a:prstGeom>
          <a:solidFill>
            <a:srgbClr val="2A559A"/>
          </a:solidFill>
          <a:ln w="19050">
            <a:noFill/>
            <a:miter lim="800000"/>
            <a:headEnd type="none" w="sm" len="sm"/>
            <a:tailEnd type="none" w="med" len="lg"/>
          </a:ln>
          <a:effectLst>
            <a:outerShdw blurRad="50800" dist="38100" dir="2700000" algn="tl" rotWithShape="0">
              <a:prstClr val="black">
                <a:alpha val="40000"/>
              </a:prstClr>
            </a:outerShdw>
          </a:effectLst>
        </p:spPr>
        <p:txBody>
          <a:bodyPr wrap="square" lIns="121873" tIns="60936" rIns="72000" bIns="60936">
            <a:spAutoFit/>
          </a:bodyPr>
          <a:lstStyle>
            <a:lvl1pPr marL="342900" indent="-342900" eaLnBrk="0" hangingPunct="0">
              <a:lnSpc>
                <a:spcPct val="95000"/>
              </a:lnSpc>
              <a:spcBef>
                <a:spcPct val="40000"/>
              </a:spcBef>
              <a:buClr>
                <a:schemeClr val="hlink"/>
              </a:buClr>
              <a:buSzPct val="68000"/>
              <a:buFont typeface="Wingdings" pitchFamily="2" charset="2"/>
              <a:buChar char="n"/>
              <a:defRPr sz="2600">
                <a:solidFill>
                  <a:schemeClr val="tx1"/>
                </a:solidFill>
                <a:latin typeface="Arial" pitchFamily="34" charset="0"/>
              </a:defRPr>
            </a:lvl1pPr>
            <a:lvl2pPr marL="742950" indent="-285750" eaLnBrk="0" hangingPunct="0">
              <a:lnSpc>
                <a:spcPct val="95000"/>
              </a:lnSpc>
              <a:spcBef>
                <a:spcPct val="20000"/>
              </a:spcBef>
              <a:buClr>
                <a:schemeClr val="accent2"/>
              </a:buClr>
              <a:buSzPct val="68000"/>
              <a:buFont typeface="Wingdings" pitchFamily="2" charset="2"/>
              <a:buChar char="l"/>
              <a:defRPr sz="2600">
                <a:solidFill>
                  <a:schemeClr val="tx1"/>
                </a:solidFill>
                <a:latin typeface="Arial" pitchFamily="34" charset="0"/>
              </a:defRPr>
            </a:lvl2pPr>
            <a:lvl3pPr marL="227013" eaLnBrk="0" hangingPunct="0">
              <a:lnSpc>
                <a:spcPct val="95000"/>
              </a:lnSpc>
              <a:spcBef>
                <a:spcPct val="10000"/>
              </a:spcBef>
              <a:buClr>
                <a:schemeClr val="tx1"/>
              </a:buClr>
              <a:buSzPct val="44000"/>
              <a:buFont typeface="Monotype Sorts" charset="2"/>
              <a:defRPr sz="2600" i="1">
                <a:solidFill>
                  <a:schemeClr val="tx1"/>
                </a:solidFill>
                <a:latin typeface="Arial" pitchFamily="34" charset="0"/>
              </a:defRPr>
            </a:lvl3pPr>
            <a:lvl4pPr marL="1600200" indent="-228600" eaLnBrk="0" hangingPunct="0">
              <a:lnSpc>
                <a:spcPct val="95000"/>
              </a:lnSpc>
              <a:spcBef>
                <a:spcPct val="20000"/>
              </a:spcBef>
              <a:buChar char="–"/>
              <a:defRPr sz="2000">
                <a:solidFill>
                  <a:schemeClr val="tx1"/>
                </a:solidFill>
                <a:latin typeface="Arial" pitchFamily="34" charset="0"/>
              </a:defRPr>
            </a:lvl4pPr>
            <a:lvl5pPr marL="2057400" indent="-228600" eaLnBrk="0" hangingPunct="0">
              <a:lnSpc>
                <a:spcPct val="95000"/>
              </a:lnSpc>
              <a:spcBef>
                <a:spcPct val="20000"/>
              </a:spcBef>
              <a:buChar char="»"/>
              <a:defRPr sz="2000">
                <a:solidFill>
                  <a:schemeClr val="tx1"/>
                </a:solidFill>
                <a:latin typeface="Arial" pitchFamily="34" charset="0"/>
              </a:defRPr>
            </a:lvl5pPr>
            <a:lvl6pPr marL="2514600" indent="-228600" eaLnBrk="0" fontAlgn="base" hangingPunct="0">
              <a:lnSpc>
                <a:spcPct val="95000"/>
              </a:lnSpc>
              <a:spcBef>
                <a:spcPct val="20000"/>
              </a:spcBef>
              <a:spcAft>
                <a:spcPct val="0"/>
              </a:spcAft>
              <a:buChar char="»"/>
              <a:defRPr sz="2000">
                <a:solidFill>
                  <a:schemeClr val="tx1"/>
                </a:solidFill>
                <a:latin typeface="Arial" pitchFamily="34" charset="0"/>
              </a:defRPr>
            </a:lvl6pPr>
            <a:lvl7pPr marL="2971800" indent="-228600" eaLnBrk="0" fontAlgn="base" hangingPunct="0">
              <a:lnSpc>
                <a:spcPct val="95000"/>
              </a:lnSpc>
              <a:spcBef>
                <a:spcPct val="20000"/>
              </a:spcBef>
              <a:spcAft>
                <a:spcPct val="0"/>
              </a:spcAft>
              <a:buChar char="»"/>
              <a:defRPr sz="2000">
                <a:solidFill>
                  <a:schemeClr val="tx1"/>
                </a:solidFill>
                <a:latin typeface="Arial" pitchFamily="34" charset="0"/>
              </a:defRPr>
            </a:lvl7pPr>
            <a:lvl8pPr marL="3429000" indent="-228600" eaLnBrk="0" fontAlgn="base" hangingPunct="0">
              <a:lnSpc>
                <a:spcPct val="95000"/>
              </a:lnSpc>
              <a:spcBef>
                <a:spcPct val="20000"/>
              </a:spcBef>
              <a:spcAft>
                <a:spcPct val="0"/>
              </a:spcAft>
              <a:buChar char="»"/>
              <a:defRPr sz="2000">
                <a:solidFill>
                  <a:schemeClr val="tx1"/>
                </a:solidFill>
                <a:latin typeface="Arial" pitchFamily="34" charset="0"/>
              </a:defRPr>
            </a:lvl8pPr>
            <a:lvl9pPr marL="3886200" indent="-228600" eaLnBrk="0" fontAlgn="base" hangingPunct="0">
              <a:lnSpc>
                <a:spcPct val="95000"/>
              </a:lnSpc>
              <a:spcBef>
                <a:spcPct val="20000"/>
              </a:spcBef>
              <a:spcAft>
                <a:spcPct val="0"/>
              </a:spcAft>
              <a:buChar char="»"/>
              <a:defRPr sz="2000">
                <a:solidFill>
                  <a:schemeClr val="tx1"/>
                </a:solidFill>
                <a:latin typeface="Arial" pitchFamily="34" charset="0"/>
              </a:defRPr>
            </a:lvl9pPr>
          </a:lstStyle>
          <a:p>
            <a:pPr marL="0" marR="0" lvl="2" indent="0" algn="l" defTabSz="457200" rtl="0" eaLnBrk="0" fontAlgn="auto" latinLnBrk="0" hangingPunct="0">
              <a:lnSpc>
                <a:spcPct val="100000"/>
              </a:lnSpc>
              <a:spcBef>
                <a:spcPct val="0"/>
              </a:spcBef>
              <a:spcAft>
                <a:spcPts val="0"/>
              </a:spcAft>
              <a:buClr>
                <a:srgbClr val="1F497D"/>
              </a:buClr>
              <a:buSzTx/>
              <a:buFont typeface="Monotype Sorts" charset="2"/>
              <a:buNone/>
              <a:tabLst/>
              <a:defRPr/>
            </a:pPr>
            <a:r>
              <a:rPr kumimoji="0" lang="fr-CH" alt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INCLUSION</a:t>
            </a:r>
          </a:p>
          <a:p>
            <a:pPr marL="285750" marR="0" lvl="2" indent="-285750" algn="l" defTabSz="457200" rtl="0" eaLnBrk="0" fontAlgn="auto" latinLnBrk="0" hangingPunct="0">
              <a:lnSpc>
                <a:spcPct val="100000"/>
              </a:lnSpc>
              <a:spcBef>
                <a:spcPct val="0"/>
              </a:spcBef>
              <a:spcAft>
                <a:spcPts val="0"/>
              </a:spcAft>
              <a:buClr>
                <a:prstClr val="white"/>
              </a:buClr>
              <a:buSzTx/>
              <a:buFont typeface="Wingdings" panose="05000000000000000000" pitchFamily="2" charset="2"/>
              <a:buChar char="§"/>
              <a:tabLst/>
              <a:defRPr/>
            </a:pPr>
            <a:r>
              <a:rPr kumimoji="0" lang="fr-CH" alt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Fibrillation auriculaire (antérieure, persistante, &gt; 6 h)</a:t>
            </a:r>
          </a:p>
          <a:p>
            <a:pPr marL="432000" marR="0" lvl="2" indent="-180000" algn="l" defTabSz="457200" rtl="0" eaLnBrk="0" fontAlgn="auto" latinLnBrk="0" hangingPunct="0">
              <a:lnSpc>
                <a:spcPct val="100000"/>
              </a:lnSpc>
              <a:spcBef>
                <a:spcPct val="0"/>
              </a:spcBef>
              <a:spcAft>
                <a:spcPts val="0"/>
              </a:spcAft>
              <a:buClr>
                <a:prstClr val="white"/>
              </a:buClr>
              <a:buSzTx/>
              <a:buFont typeface="Arial" panose="020B0604020202020204" pitchFamily="34" charset="0"/>
              <a:buChar char="−"/>
              <a:tabLst/>
              <a:defRPr/>
            </a:pPr>
            <a:r>
              <a:rPr kumimoji="0" lang="fr-CH" altLang="en-US" sz="14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Décision du médecin d’utiliser une ACO</a:t>
            </a:r>
          </a:p>
          <a:p>
            <a:pPr marL="285750" marR="0" lvl="2" indent="-285750" algn="l" defTabSz="457200" rtl="0" eaLnBrk="0" fontAlgn="auto" latinLnBrk="0" hangingPunct="0">
              <a:lnSpc>
                <a:spcPct val="100000"/>
              </a:lnSpc>
              <a:spcBef>
                <a:spcPct val="0"/>
              </a:spcBef>
              <a:spcAft>
                <a:spcPts val="0"/>
              </a:spcAft>
              <a:buClr>
                <a:prstClr val="white"/>
              </a:buClr>
              <a:buSzTx/>
              <a:buFont typeface="Wingdings" panose="05000000000000000000" pitchFamily="2" charset="2"/>
              <a:buChar char="§"/>
              <a:tabLst/>
              <a:defRPr/>
            </a:pPr>
            <a:r>
              <a:rPr kumimoji="0" lang="fr-CH" alt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Syndrome coronarien aigu ou ICP</a:t>
            </a:r>
          </a:p>
          <a:p>
            <a:pPr marL="432000" marR="0" lvl="2" indent="-180000" algn="l" defTabSz="457200" rtl="0" eaLnBrk="0" fontAlgn="auto" latinLnBrk="0" hangingPunct="0">
              <a:lnSpc>
                <a:spcPct val="100000"/>
              </a:lnSpc>
              <a:spcBef>
                <a:spcPct val="0"/>
              </a:spcBef>
              <a:spcAft>
                <a:spcPts val="0"/>
              </a:spcAft>
              <a:buClr>
                <a:prstClr val="white"/>
              </a:buClr>
              <a:buSzTx/>
              <a:buFont typeface="Arial" panose="020B0604020202020204" pitchFamily="34" charset="0"/>
              <a:buChar char="−"/>
              <a:tabLst/>
              <a:defRPr/>
            </a:pPr>
            <a:r>
              <a:rPr kumimoji="0" lang="fr-CH" altLang="en-US" sz="14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Inhibiteur de P2Y</a:t>
            </a:r>
            <a:r>
              <a:rPr kumimoji="0" lang="fr-CH" altLang="en-US" sz="1400" b="1" i="0" u="none" strike="noStrike" kern="1200" cap="none" spc="0" normalizeH="0" baseline="-2500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12 </a:t>
            </a:r>
            <a:r>
              <a:rPr kumimoji="0" lang="fr-CH" altLang="en-US" sz="14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pendant ≥ 6 mois</a:t>
            </a:r>
          </a:p>
        </p:txBody>
      </p:sp>
      <p:sp>
        <p:nvSpPr>
          <p:cNvPr id="15" name="Text Box 13">
            <a:extLst>
              <a:ext uri="{FF2B5EF4-FFF2-40B4-BE49-F238E27FC236}">
                <a16:creationId xmlns:a16="http://schemas.microsoft.com/office/drawing/2014/main" id="{12EF3A30-DAD4-4AD3-AE85-C14E7696EC6A}"/>
              </a:ext>
            </a:extLst>
          </p:cNvPr>
          <p:cNvSpPr txBox="1">
            <a:spLocks noChangeArrowheads="1"/>
          </p:cNvSpPr>
          <p:nvPr/>
        </p:nvSpPr>
        <p:spPr bwMode="auto">
          <a:xfrm>
            <a:off x="5482646" y="1298706"/>
            <a:ext cx="3383280" cy="1554480"/>
          </a:xfrm>
          <a:prstGeom prst="rect">
            <a:avLst/>
          </a:prstGeom>
          <a:solidFill>
            <a:srgbClr val="FF4747"/>
          </a:solidFill>
          <a:ln w="19050">
            <a:noFill/>
            <a:miter lim="800000"/>
            <a:headEnd type="none" w="sm" len="sm"/>
            <a:tailEnd type="none" w="med" len="lg"/>
          </a:ln>
          <a:effectLst>
            <a:outerShdw blurRad="50800" dist="38100" dir="2700000" algn="tl" rotWithShape="0">
              <a:prstClr val="black">
                <a:alpha val="40000"/>
              </a:prstClr>
            </a:outerShdw>
          </a:effectLst>
        </p:spPr>
        <p:txBody>
          <a:bodyPr wrap="square" lIns="121873" tIns="60936" rIns="121873" bIns="60936">
            <a:noAutofit/>
          </a:bodyPr>
          <a:lstStyle>
            <a:defPPr>
              <a:defRPr lang="en-US"/>
            </a:defPPr>
            <a:lvl1pPr marL="342900" indent="-342900" eaLnBrk="0" hangingPunct="0">
              <a:lnSpc>
                <a:spcPct val="95000"/>
              </a:lnSpc>
              <a:spcBef>
                <a:spcPct val="40000"/>
              </a:spcBef>
              <a:buClr>
                <a:schemeClr val="hlink"/>
              </a:buClr>
              <a:buSzPct val="68000"/>
              <a:buFont typeface="Wingdings" pitchFamily="2" charset="2"/>
              <a:buChar char="n"/>
              <a:defRPr sz="2600">
                <a:latin typeface="Arial" pitchFamily="34" charset="0"/>
              </a:defRPr>
            </a:lvl1pPr>
            <a:lvl2pPr marL="742950" indent="-285750" eaLnBrk="0" hangingPunct="0">
              <a:lnSpc>
                <a:spcPct val="95000"/>
              </a:lnSpc>
              <a:spcBef>
                <a:spcPct val="20000"/>
              </a:spcBef>
              <a:buClr>
                <a:schemeClr val="accent2"/>
              </a:buClr>
              <a:buSzPct val="68000"/>
              <a:buFont typeface="Wingdings" pitchFamily="2" charset="2"/>
              <a:buChar char="l"/>
              <a:defRPr sz="2600">
                <a:latin typeface="Arial" pitchFamily="34" charset="0"/>
              </a:defRPr>
            </a:lvl2pPr>
            <a:lvl3pPr marL="0" lvl="2" eaLnBrk="0" hangingPunct="0">
              <a:lnSpc>
                <a:spcPct val="100000"/>
              </a:lnSpc>
              <a:spcBef>
                <a:spcPct val="0"/>
              </a:spcBef>
              <a:buClr>
                <a:srgbClr val="FF3300"/>
              </a:buClr>
              <a:buSzTx/>
              <a:buFont typeface="Monotype Sorts" charset="2"/>
              <a:defRPr sz="1400" b="1" i="0">
                <a:latin typeface="Arial" pitchFamily="34" charset="0"/>
                <a:ea typeface="ＭＳ Ｐゴシック" pitchFamily="34" charset="-128"/>
                <a:cs typeface="Arial" pitchFamily="34" charset="0"/>
              </a:defRPr>
            </a:lvl3pPr>
            <a:lvl4pPr marL="1600200" indent="-228600" eaLnBrk="0" hangingPunct="0">
              <a:lnSpc>
                <a:spcPct val="95000"/>
              </a:lnSpc>
              <a:spcBef>
                <a:spcPct val="20000"/>
              </a:spcBef>
              <a:buChar char="–"/>
              <a:defRPr sz="2000">
                <a:latin typeface="Arial" pitchFamily="34" charset="0"/>
              </a:defRPr>
            </a:lvl4pPr>
            <a:lvl5pPr marL="2057400" indent="-228600" eaLnBrk="0" hangingPunct="0">
              <a:lnSpc>
                <a:spcPct val="95000"/>
              </a:lnSpc>
              <a:spcBef>
                <a:spcPct val="20000"/>
              </a:spcBef>
              <a:buChar char="»"/>
              <a:defRPr sz="2000">
                <a:latin typeface="Arial" pitchFamily="34" charset="0"/>
              </a:defRPr>
            </a:lvl5pPr>
            <a:lvl6pPr marL="2514600" indent="-228600" eaLnBrk="0" fontAlgn="base" hangingPunct="0">
              <a:lnSpc>
                <a:spcPct val="95000"/>
              </a:lnSpc>
              <a:spcBef>
                <a:spcPct val="20000"/>
              </a:spcBef>
              <a:spcAft>
                <a:spcPct val="0"/>
              </a:spcAft>
              <a:buChar char="»"/>
              <a:defRPr sz="2000">
                <a:latin typeface="Arial" pitchFamily="34" charset="0"/>
              </a:defRPr>
            </a:lvl6pPr>
            <a:lvl7pPr marL="2971800" indent="-228600" eaLnBrk="0" fontAlgn="base" hangingPunct="0">
              <a:lnSpc>
                <a:spcPct val="95000"/>
              </a:lnSpc>
              <a:spcBef>
                <a:spcPct val="20000"/>
              </a:spcBef>
              <a:spcAft>
                <a:spcPct val="0"/>
              </a:spcAft>
              <a:buChar char="»"/>
              <a:defRPr sz="2000">
                <a:latin typeface="Arial" pitchFamily="34" charset="0"/>
              </a:defRPr>
            </a:lvl7pPr>
            <a:lvl8pPr marL="3429000" indent="-228600" eaLnBrk="0" fontAlgn="base" hangingPunct="0">
              <a:lnSpc>
                <a:spcPct val="95000"/>
              </a:lnSpc>
              <a:spcBef>
                <a:spcPct val="20000"/>
              </a:spcBef>
              <a:spcAft>
                <a:spcPct val="0"/>
              </a:spcAft>
              <a:buChar char="»"/>
              <a:defRPr sz="2000">
                <a:latin typeface="Arial" pitchFamily="34" charset="0"/>
              </a:defRPr>
            </a:lvl8pPr>
            <a:lvl9pPr marL="3886200" indent="-228600" eaLnBrk="0" fontAlgn="base" hangingPunct="0">
              <a:lnSpc>
                <a:spcPct val="95000"/>
              </a:lnSpc>
              <a:spcBef>
                <a:spcPct val="20000"/>
              </a:spcBef>
              <a:spcAft>
                <a:spcPct val="0"/>
              </a:spcAft>
              <a:buChar char="»"/>
              <a:defRPr sz="2000">
                <a:latin typeface="Arial" pitchFamily="34" charset="0"/>
              </a:defRPr>
            </a:lvl9pPr>
          </a:lstStyle>
          <a:p>
            <a:pPr marL="0" marR="0" lvl="2" indent="0" algn="l" defTabSz="457200" rtl="0" eaLnBrk="0" fontAlgn="auto" latinLnBrk="0" hangingPunct="0">
              <a:lnSpc>
                <a:spcPct val="100000"/>
              </a:lnSpc>
              <a:spcBef>
                <a:spcPct val="0"/>
              </a:spcBef>
              <a:spcAft>
                <a:spcPts val="0"/>
              </a:spcAft>
              <a:buClr>
                <a:srgbClr val="1F497D"/>
              </a:buClr>
              <a:buSzTx/>
              <a:buFont typeface="Monotype Sorts" charset="2"/>
              <a:buNone/>
              <a:tabLst/>
              <a:defRPr/>
            </a:pPr>
            <a:r>
              <a:rPr kumimoji="0" lang="en-US" sz="1733"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EXCLUSION</a:t>
            </a:r>
          </a:p>
          <a:p>
            <a:pPr marL="285750" marR="0" lvl="2" indent="-285750" algn="l" defTabSz="457200" rtl="0" eaLnBrk="0" fontAlgn="auto" latinLnBrk="0" hangingPunct="0">
              <a:lnSpc>
                <a:spcPct val="100000"/>
              </a:lnSpc>
              <a:spcBef>
                <a:spcPct val="0"/>
              </a:spcBef>
              <a:spcAft>
                <a:spcPts val="0"/>
              </a:spcAft>
              <a:buClr>
                <a:prstClr val="white"/>
              </a:buClr>
              <a:buSzTx/>
              <a:buFont typeface="Wingdings" panose="05000000000000000000" pitchFamily="2" charset="2"/>
              <a:buChar char="§"/>
              <a:tabLst/>
              <a:defRPr/>
            </a:pPr>
            <a:r>
              <a:rPr kumimoji="0" lang="en-US" sz="16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Arial" pitchFamily="34" charset="0"/>
              </a:rPr>
              <a:t>Contre</a:t>
            </a: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-indication à la BTAP </a:t>
            </a:r>
          </a:p>
          <a:p>
            <a:pPr marL="285750" marR="0" lvl="2" indent="-285750" algn="l" defTabSz="457200" rtl="0" eaLnBrk="0" fontAlgn="auto" latinLnBrk="0" hangingPunct="0">
              <a:lnSpc>
                <a:spcPct val="100000"/>
              </a:lnSpc>
              <a:spcBef>
                <a:spcPct val="0"/>
              </a:spcBef>
              <a:spcAft>
                <a:spcPts val="0"/>
              </a:spcAft>
              <a:buClr>
                <a:prstClr val="white"/>
              </a:buClr>
              <a:buSzTx/>
              <a:buFont typeface="Wingdings" panose="05000000000000000000" pitchFamily="2" charset="2"/>
              <a:buChar char="§"/>
              <a:tabLst/>
              <a:defRPr/>
            </a:pPr>
            <a:r>
              <a:rPr kumimoji="0" lang="en-US" sz="16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Arial" pitchFamily="34" charset="0"/>
              </a:rPr>
              <a:t>Autre</a:t>
            </a: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 raison de la </a:t>
            </a:r>
            <a:r>
              <a:rPr kumimoji="0" lang="en-US" sz="16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Arial" pitchFamily="34" charset="0"/>
              </a:rPr>
              <a:t>prise</a:t>
            </a: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 d’un AVK (</a:t>
            </a:r>
            <a:r>
              <a:rPr kumimoji="0" lang="en-US" sz="16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Arial" pitchFamily="34" charset="0"/>
              </a:rPr>
              <a:t>prothèse</a:t>
            </a: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 </a:t>
            </a:r>
            <a:r>
              <a:rPr kumimoji="0" lang="en-US" sz="16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Arial" pitchFamily="34" charset="0"/>
              </a:rPr>
              <a:t>valvulaire</a:t>
            </a: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 </a:t>
            </a:r>
            <a:r>
              <a:rPr kumimoji="0" lang="en-US" sz="16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Arial" pitchFamily="34" charset="0"/>
              </a:rPr>
              <a:t>sténose</a:t>
            </a: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 </a:t>
            </a:r>
            <a:r>
              <a:rPr kumimoji="0" lang="en-US" sz="16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Arial" pitchFamily="34" charset="0"/>
              </a:rPr>
              <a:t>mitrale</a:t>
            </a: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 </a:t>
            </a:r>
            <a:r>
              <a:rPr kumimoji="0" lang="en-US" sz="16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Arial" pitchFamily="34" charset="0"/>
              </a:rPr>
              <a:t>modérée</a:t>
            </a: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a:t>
            </a:r>
            <a:r>
              <a:rPr kumimoji="0" lang="en-US" sz="16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Arial" pitchFamily="34" charset="0"/>
              </a:rPr>
              <a:t>sévère</a:t>
            </a:r>
            <a:r>
              <a:rPr kumimoji="0" lang="en-US" sz="16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Arial" pitchFamily="34" charset="0"/>
              </a:rPr>
              <a:t>).</a:t>
            </a:r>
          </a:p>
        </p:txBody>
      </p:sp>
      <p:sp>
        <p:nvSpPr>
          <p:cNvPr id="37" name="Rectangle 5">
            <a:extLst>
              <a:ext uri="{FF2B5EF4-FFF2-40B4-BE49-F238E27FC236}">
                <a16:creationId xmlns:a16="http://schemas.microsoft.com/office/drawing/2014/main" id="{61C42B13-C003-4F86-87CB-EFE8DE2800AB}"/>
              </a:ext>
            </a:extLst>
          </p:cNvPr>
          <p:cNvSpPr>
            <a:spLocks noChangeArrowheads="1"/>
          </p:cNvSpPr>
          <p:nvPr/>
        </p:nvSpPr>
        <p:spPr bwMode="auto">
          <a:xfrm>
            <a:off x="212248" y="3124645"/>
            <a:ext cx="3567959" cy="699404"/>
          </a:xfrm>
          <a:prstGeom prst="rect">
            <a:avLst/>
          </a:prstGeom>
          <a:solidFill>
            <a:srgbClr val="19325C"/>
          </a:solidFill>
          <a:ln w="38100">
            <a:noFill/>
            <a:miter lim="800000"/>
            <a:headEnd/>
            <a:tailEnd/>
          </a:ln>
          <a:effectLst>
            <a:outerShdw blurRad="50800" dist="38100" dir="2700000" algn="tl" rotWithShape="0">
              <a:prstClr val="black">
                <a:alpha val="40000"/>
              </a:prstClr>
            </a:outerShdw>
          </a:effectLst>
        </p:spPr>
        <p:txBody>
          <a:bodyPr wrap="square" lIns="121873" tIns="72000" rIns="121873" bIns="72000" anchor="ctr" anchorCtr="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Apixaban 5 mg BID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Apixaban 2,5 mg BID chez </a:t>
            </a:r>
            <a:r>
              <a:rPr kumimoji="0" lang="en-US" sz="1600" b="0"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mn-cs"/>
              </a:rPr>
              <a:t>certains</a:t>
            </a:r>
            <a:r>
              <a:rPr kumimoji="0" lang="en-US" sz="1600" b="0"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 patients</a:t>
            </a:r>
            <a:endParaRPr kumimoji="0" lang="en-US" sz="1200" b="0"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endParaRPr>
          </a:p>
        </p:txBody>
      </p:sp>
      <p:sp>
        <p:nvSpPr>
          <p:cNvPr id="38" name="Rectangle 5">
            <a:extLst>
              <a:ext uri="{FF2B5EF4-FFF2-40B4-BE49-F238E27FC236}">
                <a16:creationId xmlns:a16="http://schemas.microsoft.com/office/drawing/2014/main" id="{01359021-5291-472E-A700-97A26733247E}"/>
              </a:ext>
            </a:extLst>
          </p:cNvPr>
          <p:cNvSpPr>
            <a:spLocks noChangeArrowheads="1"/>
          </p:cNvSpPr>
          <p:nvPr/>
        </p:nvSpPr>
        <p:spPr bwMode="auto">
          <a:xfrm>
            <a:off x="5295523" y="3111598"/>
            <a:ext cx="3566160" cy="730182"/>
          </a:xfrm>
          <a:prstGeom prst="rect">
            <a:avLst/>
          </a:prstGeom>
          <a:solidFill>
            <a:srgbClr val="FF6969"/>
          </a:solidFill>
          <a:ln w="38100">
            <a:noFill/>
            <a:miter lim="800000"/>
            <a:headEnd/>
            <a:tailEnd/>
          </a:ln>
          <a:effectLst>
            <a:outerShdw blurRad="50800" dist="38100" dir="2700000" algn="tl" rotWithShape="0">
              <a:prstClr val="black">
                <a:alpha val="40000"/>
              </a:prstClr>
            </a:outerShdw>
          </a:effectLst>
        </p:spPr>
        <p:txBody>
          <a:bodyPr wrap="square" lIns="121873" tIns="72000" rIns="121873" bIns="72000" anchor="ctr" anchorCtr="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AVK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 (INR 2 à 3)</a:t>
            </a:r>
            <a:endParaRPr kumimoji="0" lang="en-US" sz="1100" b="0"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endParaRPr>
          </a:p>
        </p:txBody>
      </p:sp>
      <p:grpSp>
        <p:nvGrpSpPr>
          <p:cNvPr id="39" name="Group 38">
            <a:extLst>
              <a:ext uri="{FF2B5EF4-FFF2-40B4-BE49-F238E27FC236}">
                <a16:creationId xmlns:a16="http://schemas.microsoft.com/office/drawing/2014/main" id="{4E48C16A-5FF4-4C41-814B-314D27B52846}"/>
              </a:ext>
            </a:extLst>
          </p:cNvPr>
          <p:cNvGrpSpPr/>
          <p:nvPr/>
        </p:nvGrpSpPr>
        <p:grpSpPr>
          <a:xfrm>
            <a:off x="225031" y="4492935"/>
            <a:ext cx="3566160" cy="523220"/>
            <a:chOff x="762000" y="3537214"/>
            <a:chExt cx="2895601" cy="392415"/>
          </a:xfrm>
        </p:grpSpPr>
        <p:sp>
          <p:nvSpPr>
            <p:cNvPr id="40" name="Rectangle 5">
              <a:extLst>
                <a:ext uri="{FF2B5EF4-FFF2-40B4-BE49-F238E27FC236}">
                  <a16:creationId xmlns:a16="http://schemas.microsoft.com/office/drawing/2014/main" id="{42D23CA8-89B4-42B7-927A-E8C12F0927C3}"/>
                </a:ext>
              </a:extLst>
            </p:cNvPr>
            <p:cNvSpPr>
              <a:spLocks noChangeArrowheads="1"/>
            </p:cNvSpPr>
            <p:nvPr/>
          </p:nvSpPr>
          <p:spPr bwMode="auto">
            <a:xfrm>
              <a:off x="762000" y="3575292"/>
              <a:ext cx="1074738" cy="339887"/>
            </a:xfrm>
            <a:prstGeom prst="rect">
              <a:avLst/>
            </a:prstGeom>
            <a:solidFill>
              <a:srgbClr val="30C1D7"/>
            </a:solidFill>
            <a:ln w="38100">
              <a:noFill/>
              <a:miter lim="800000"/>
              <a:headEnd/>
              <a:tailEnd/>
            </a:ln>
            <a:effectLst/>
          </p:spPr>
          <p:txBody>
            <a:bodyPr lIns="121873" tIns="72000" rIns="121873" bIns="72000" anchor="ctr" anchorCtr="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mn-cs"/>
                </a:rPr>
                <a:t>Aspirine</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endParaRPr>
            </a:p>
          </p:txBody>
        </p:sp>
        <p:sp>
          <p:nvSpPr>
            <p:cNvPr id="41" name="Rectangle 5">
              <a:extLst>
                <a:ext uri="{FF2B5EF4-FFF2-40B4-BE49-F238E27FC236}">
                  <a16:creationId xmlns:a16="http://schemas.microsoft.com/office/drawing/2014/main" id="{DF440082-8C46-45BC-84CA-D106476CDE4C}"/>
                </a:ext>
              </a:extLst>
            </p:cNvPr>
            <p:cNvSpPr>
              <a:spLocks noChangeArrowheads="1"/>
            </p:cNvSpPr>
            <p:nvPr/>
          </p:nvSpPr>
          <p:spPr bwMode="auto">
            <a:xfrm>
              <a:off x="2582864" y="3567622"/>
              <a:ext cx="1074737" cy="355228"/>
            </a:xfrm>
            <a:prstGeom prst="rect">
              <a:avLst/>
            </a:prstGeom>
            <a:noFill/>
            <a:ln w="38100">
              <a:solidFill>
                <a:schemeClr val="tx1">
                  <a:lumMod val="75000"/>
                  <a:lumOff val="25000"/>
                </a:schemeClr>
              </a:solidFill>
              <a:prstDash val="sysDash"/>
              <a:miter lim="800000"/>
              <a:headEnd/>
              <a:tailEnd/>
            </a:ln>
            <a:effectLst/>
          </p:spPr>
          <p:txBody>
            <a:bodyPr lIns="121873" tIns="72000" rIns="121873" bIns="72000" anchor="ctr" anchorCtr="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ＭＳ Ｐゴシック" pitchFamily="34" charset="-128"/>
                  <a:cs typeface="+mn-cs"/>
                </a:rPr>
                <a:t>Placebo</a:t>
              </a:r>
            </a:p>
          </p:txBody>
        </p:sp>
        <p:sp>
          <p:nvSpPr>
            <p:cNvPr id="42" name="TextBox 41">
              <a:extLst>
                <a:ext uri="{FF2B5EF4-FFF2-40B4-BE49-F238E27FC236}">
                  <a16:creationId xmlns:a16="http://schemas.microsoft.com/office/drawing/2014/main" id="{096236A6-166C-49B6-A08E-EB4E6A5840B7}"/>
                </a:ext>
              </a:extLst>
            </p:cNvPr>
            <p:cNvSpPr txBox="1"/>
            <p:nvPr/>
          </p:nvSpPr>
          <p:spPr>
            <a:xfrm>
              <a:off x="1836738" y="3537214"/>
              <a:ext cx="746126" cy="39241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2060"/>
                  </a:solidFill>
                  <a:effectLst/>
                  <a:uLnTx/>
                  <a:uFillTx/>
                  <a:latin typeface="Arial Narrow" panose="020B0606020202030204" pitchFamily="34" charset="0"/>
                  <a:ea typeface="+mn-ea"/>
                  <a:cs typeface="+mn-cs"/>
                </a:rPr>
                <a:t>Double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err="1">
                  <a:ln>
                    <a:noFill/>
                  </a:ln>
                  <a:solidFill>
                    <a:srgbClr val="002060"/>
                  </a:solidFill>
                  <a:effectLst/>
                  <a:uLnTx/>
                  <a:uFillTx/>
                  <a:latin typeface="Arial Narrow" panose="020B0606020202030204" pitchFamily="34" charset="0"/>
                  <a:ea typeface="+mn-ea"/>
                  <a:cs typeface="+mn-cs"/>
                </a:rPr>
                <a:t>insu</a:t>
              </a:r>
              <a:endParaRPr kumimoji="0" lang="en-US" sz="1400" b="1" i="1" u="none" strike="noStrike" kern="1200" cap="none" spc="0" normalizeH="0" baseline="0" noProof="0" dirty="0">
                <a:ln>
                  <a:noFill/>
                </a:ln>
                <a:solidFill>
                  <a:srgbClr val="002060"/>
                </a:solidFill>
                <a:effectLst/>
                <a:uLnTx/>
                <a:uFillTx/>
                <a:latin typeface="Arial Narrow" panose="020B0606020202030204" pitchFamily="34" charset="0"/>
                <a:ea typeface="+mn-ea"/>
                <a:cs typeface="+mn-cs"/>
              </a:endParaRPr>
            </a:p>
          </p:txBody>
        </p:sp>
      </p:grpSp>
      <p:grpSp>
        <p:nvGrpSpPr>
          <p:cNvPr id="47" name="Group 46">
            <a:extLst>
              <a:ext uri="{FF2B5EF4-FFF2-40B4-BE49-F238E27FC236}">
                <a16:creationId xmlns:a16="http://schemas.microsoft.com/office/drawing/2014/main" id="{1001725F-B788-4EAC-839A-AA555F564CFA}"/>
              </a:ext>
            </a:extLst>
          </p:cNvPr>
          <p:cNvGrpSpPr/>
          <p:nvPr/>
        </p:nvGrpSpPr>
        <p:grpSpPr>
          <a:xfrm>
            <a:off x="5246156" y="4537575"/>
            <a:ext cx="3566160" cy="523220"/>
            <a:chOff x="762000" y="3537214"/>
            <a:chExt cx="2895601" cy="392415"/>
          </a:xfrm>
        </p:grpSpPr>
        <p:sp>
          <p:nvSpPr>
            <p:cNvPr id="48" name="Rectangle 5">
              <a:extLst>
                <a:ext uri="{FF2B5EF4-FFF2-40B4-BE49-F238E27FC236}">
                  <a16:creationId xmlns:a16="http://schemas.microsoft.com/office/drawing/2014/main" id="{E5C62D4F-23A2-4D55-8956-E3E9A51258E9}"/>
                </a:ext>
              </a:extLst>
            </p:cNvPr>
            <p:cNvSpPr>
              <a:spLocks noChangeArrowheads="1"/>
            </p:cNvSpPr>
            <p:nvPr/>
          </p:nvSpPr>
          <p:spPr bwMode="auto">
            <a:xfrm>
              <a:off x="762000" y="3575292"/>
              <a:ext cx="1074738" cy="339887"/>
            </a:xfrm>
            <a:prstGeom prst="rect">
              <a:avLst/>
            </a:prstGeom>
            <a:solidFill>
              <a:srgbClr val="30C1D7"/>
            </a:solidFill>
            <a:ln w="38100">
              <a:noFill/>
              <a:miter lim="800000"/>
              <a:headEnd/>
              <a:tailEnd/>
            </a:ln>
            <a:effectLst/>
          </p:spPr>
          <p:txBody>
            <a:bodyPr lIns="121873" tIns="72000" rIns="121873" bIns="72000" anchor="ctr" anchorCtr="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mn-cs"/>
                </a:rPr>
                <a:t>Aspirine</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endParaRPr>
            </a:p>
          </p:txBody>
        </p:sp>
        <p:sp>
          <p:nvSpPr>
            <p:cNvPr id="49" name="Rectangle 5">
              <a:extLst>
                <a:ext uri="{FF2B5EF4-FFF2-40B4-BE49-F238E27FC236}">
                  <a16:creationId xmlns:a16="http://schemas.microsoft.com/office/drawing/2014/main" id="{07E7BE32-D26D-46A8-843D-5666E7464090}"/>
                </a:ext>
              </a:extLst>
            </p:cNvPr>
            <p:cNvSpPr>
              <a:spLocks noChangeArrowheads="1"/>
            </p:cNvSpPr>
            <p:nvPr/>
          </p:nvSpPr>
          <p:spPr bwMode="auto">
            <a:xfrm>
              <a:off x="2582864" y="3567622"/>
              <a:ext cx="1074737" cy="355228"/>
            </a:xfrm>
            <a:prstGeom prst="rect">
              <a:avLst/>
            </a:prstGeom>
            <a:noFill/>
            <a:ln w="38100">
              <a:solidFill>
                <a:schemeClr val="tx1">
                  <a:lumMod val="75000"/>
                  <a:lumOff val="25000"/>
                </a:schemeClr>
              </a:solidFill>
              <a:prstDash val="sysDash"/>
              <a:miter lim="800000"/>
              <a:headEnd/>
              <a:tailEnd/>
            </a:ln>
            <a:effectLst/>
          </p:spPr>
          <p:txBody>
            <a:bodyPr lIns="121873" tIns="72000" rIns="121873" bIns="72000" anchor="ctr" anchorCtr="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ＭＳ Ｐゴシック" pitchFamily="34" charset="-128"/>
                  <a:cs typeface="+mn-cs"/>
                </a:rPr>
                <a:t>Placebo</a:t>
              </a:r>
            </a:p>
          </p:txBody>
        </p:sp>
        <p:sp>
          <p:nvSpPr>
            <p:cNvPr id="50" name="TextBox 49">
              <a:extLst>
                <a:ext uri="{FF2B5EF4-FFF2-40B4-BE49-F238E27FC236}">
                  <a16:creationId xmlns:a16="http://schemas.microsoft.com/office/drawing/2014/main" id="{D9F79311-BAD9-4EF8-8225-C522299CE5A3}"/>
                </a:ext>
              </a:extLst>
            </p:cNvPr>
            <p:cNvSpPr txBox="1"/>
            <p:nvPr/>
          </p:nvSpPr>
          <p:spPr>
            <a:xfrm>
              <a:off x="1836738" y="3537214"/>
              <a:ext cx="746126" cy="39241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2060"/>
                  </a:solidFill>
                  <a:effectLst/>
                  <a:uLnTx/>
                  <a:uFillTx/>
                  <a:latin typeface="Arial Narrow" panose="020B0606020202030204" pitchFamily="34" charset="0"/>
                  <a:ea typeface="+mn-ea"/>
                  <a:cs typeface="+mn-cs"/>
                </a:rPr>
                <a:t>Double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err="1">
                  <a:ln>
                    <a:noFill/>
                  </a:ln>
                  <a:solidFill>
                    <a:srgbClr val="002060"/>
                  </a:solidFill>
                  <a:effectLst/>
                  <a:uLnTx/>
                  <a:uFillTx/>
                  <a:latin typeface="Arial Narrow" panose="020B0606020202030204" pitchFamily="34" charset="0"/>
                  <a:ea typeface="+mn-ea"/>
                  <a:cs typeface="+mn-cs"/>
                </a:rPr>
                <a:t>insu</a:t>
              </a:r>
              <a:endParaRPr kumimoji="0" lang="en-US" sz="1400" b="1" i="1" u="none" strike="noStrike" kern="1200" cap="none" spc="0" normalizeH="0" baseline="0" noProof="0" dirty="0">
                <a:ln>
                  <a:noFill/>
                </a:ln>
                <a:solidFill>
                  <a:srgbClr val="002060"/>
                </a:solidFill>
                <a:effectLst/>
                <a:uLnTx/>
                <a:uFillTx/>
                <a:latin typeface="Arial Narrow" panose="020B0606020202030204" pitchFamily="34" charset="0"/>
                <a:ea typeface="+mn-ea"/>
                <a:cs typeface="+mn-cs"/>
              </a:endParaRPr>
            </a:p>
          </p:txBody>
        </p:sp>
      </p:grpSp>
      <p:sp>
        <p:nvSpPr>
          <p:cNvPr id="51" name="Rectangle 9">
            <a:extLst>
              <a:ext uri="{FF2B5EF4-FFF2-40B4-BE49-F238E27FC236}">
                <a16:creationId xmlns:a16="http://schemas.microsoft.com/office/drawing/2014/main" id="{9E7AEA44-6686-4430-9588-8A5E579433EC}"/>
              </a:ext>
            </a:extLst>
          </p:cNvPr>
          <p:cNvSpPr>
            <a:spLocks noChangeArrowheads="1"/>
          </p:cNvSpPr>
          <p:nvPr/>
        </p:nvSpPr>
        <p:spPr bwMode="auto">
          <a:xfrm>
            <a:off x="3661354" y="1438831"/>
            <a:ext cx="1821293" cy="1042975"/>
          </a:xfrm>
          <a:prstGeom prst="rect">
            <a:avLst/>
          </a:prstGeom>
          <a:noFill/>
          <a:ln>
            <a:noFill/>
          </a:ln>
          <a:effectLst/>
        </p:spPr>
        <p:txBody>
          <a:bodyPr wrap="square" lIns="120604" tIns="59244" rIns="120604" bIns="59244">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fr-RE" altLang="en-US" sz="2000" b="1" i="0" u="none" strike="noStrike" kern="1200" cap="none" spc="0" normalizeH="0" baseline="0" noProof="0" dirty="0">
                <a:ln>
                  <a:noFill/>
                </a:ln>
                <a:solidFill>
                  <a:srgbClr val="19325C"/>
                </a:solidFill>
                <a:effectLst/>
                <a:uLnTx/>
                <a:uFillTx/>
                <a:latin typeface="Arial Narrow" panose="020B0606020202030204" pitchFamily="34" charset="0"/>
                <a:ea typeface="MS PGothic" pitchFamily="34" charset="-128"/>
                <a:cs typeface="+mn-cs"/>
              </a:rPr>
              <a:t>Randomisation</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fr-RE" altLang="en-US" sz="2000" b="1" i="0" u="none" strike="noStrike" kern="1200" cap="none" spc="0" normalizeH="0" baseline="0" noProof="0" dirty="0">
                <a:ln>
                  <a:noFill/>
                </a:ln>
                <a:solidFill>
                  <a:srgbClr val="19325C"/>
                </a:solidFill>
                <a:effectLst/>
                <a:uLnTx/>
                <a:uFillTx/>
                <a:latin typeface="Arial Narrow" panose="020B0606020202030204" pitchFamily="34" charset="0"/>
                <a:ea typeface="MS PGothic" pitchFamily="34" charset="-128"/>
                <a:cs typeface="+mn-cs"/>
              </a:rPr>
              <a:t>N = 4600</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fr-RE" altLang="en-US" sz="2000" b="1" i="0" u="none" strike="noStrike" kern="1200" cap="none" spc="0" normalizeH="0" baseline="0" noProof="0" dirty="0">
                <a:ln>
                  <a:noFill/>
                </a:ln>
                <a:solidFill>
                  <a:srgbClr val="19325C"/>
                </a:solidFill>
                <a:effectLst/>
                <a:uLnTx/>
                <a:uFillTx/>
                <a:latin typeface="Arial Narrow" panose="020B0606020202030204" pitchFamily="34" charset="0"/>
                <a:ea typeface="MS PGothic" pitchFamily="34" charset="-128"/>
                <a:cs typeface="+mn-cs"/>
              </a:rPr>
              <a:t> patients</a:t>
            </a:r>
          </a:p>
        </p:txBody>
      </p:sp>
      <p:cxnSp>
        <p:nvCxnSpPr>
          <p:cNvPr id="60" name="Straight Arrow Connector 59">
            <a:extLst>
              <a:ext uri="{FF2B5EF4-FFF2-40B4-BE49-F238E27FC236}">
                <a16:creationId xmlns:a16="http://schemas.microsoft.com/office/drawing/2014/main" id="{AB88FFC8-4E9C-4E4F-A78B-68DE6BD0750E}"/>
              </a:ext>
            </a:extLst>
          </p:cNvPr>
          <p:cNvCxnSpPr>
            <a:cxnSpLocks/>
          </p:cNvCxnSpPr>
          <p:nvPr/>
        </p:nvCxnSpPr>
        <p:spPr>
          <a:xfrm flipH="1">
            <a:off x="3780207" y="2509672"/>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C923C464-E631-45F1-A586-4CFD4C1A08AC}"/>
              </a:ext>
            </a:extLst>
          </p:cNvPr>
          <p:cNvCxnSpPr>
            <a:cxnSpLocks/>
          </p:cNvCxnSpPr>
          <p:nvPr/>
        </p:nvCxnSpPr>
        <p:spPr>
          <a:xfrm>
            <a:off x="4945619" y="2515448"/>
            <a:ext cx="360888"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6CBEA9FD-920D-46BA-A085-6F5C75E40095}"/>
              </a:ext>
            </a:extLst>
          </p:cNvPr>
          <p:cNvSpPr txBox="1"/>
          <p:nvPr/>
        </p:nvSpPr>
        <p:spPr>
          <a:xfrm>
            <a:off x="3758810" y="3255052"/>
            <a:ext cx="1547697"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Méthodologie ouverte</a:t>
            </a:r>
          </a:p>
        </p:txBody>
      </p:sp>
      <p:sp>
        <p:nvSpPr>
          <p:cNvPr id="69" name="Rectangle 9">
            <a:extLst>
              <a:ext uri="{FF2B5EF4-FFF2-40B4-BE49-F238E27FC236}">
                <a16:creationId xmlns:a16="http://schemas.microsoft.com/office/drawing/2014/main" id="{5500AA4C-C22E-40B6-9065-80256E08AB6C}"/>
              </a:ext>
            </a:extLst>
          </p:cNvPr>
          <p:cNvSpPr>
            <a:spLocks noChangeArrowheads="1"/>
          </p:cNvSpPr>
          <p:nvPr/>
        </p:nvSpPr>
        <p:spPr bwMode="auto">
          <a:xfrm>
            <a:off x="3105149" y="3858644"/>
            <a:ext cx="2667001" cy="858309"/>
          </a:xfrm>
          <a:prstGeom prst="rect">
            <a:avLst/>
          </a:prstGeom>
          <a:noFill/>
          <a:ln>
            <a:noFill/>
          </a:ln>
          <a:effectLst/>
        </p:spPr>
        <p:txBody>
          <a:bodyPr wrap="square" lIns="120604" tIns="59244" rIns="120604" bIns="59244">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1" u="none" strike="noStrike" kern="1200" cap="none" spc="0" normalizeH="0" baseline="0" noProof="0" dirty="0">
                <a:ln>
                  <a:noFill/>
                </a:ln>
                <a:solidFill>
                  <a:srgbClr val="19325C"/>
                </a:solidFill>
                <a:effectLst/>
                <a:uLnTx/>
                <a:uFillTx/>
                <a:latin typeface="Arial Narrow" panose="020B0606020202030204" pitchFamily="34" charset="0"/>
                <a:ea typeface="ＭＳ Ｐゴシック" pitchFamily="34" charset="-128"/>
                <a:cs typeface="+mn-cs"/>
              </a:rPr>
              <a:t>Aspirine pour tous les patients le jour de la survenue du SCA ou de l’ICP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1" u="none" strike="noStrike" kern="1200" cap="none" spc="0" normalizeH="0" baseline="0" noProof="0" dirty="0">
                <a:ln>
                  <a:noFill/>
                </a:ln>
                <a:solidFill>
                  <a:srgbClr val="19325C"/>
                </a:solidFill>
                <a:effectLst/>
                <a:uLnTx/>
                <a:uFillTx/>
                <a:latin typeface="Arial Narrow" panose="020B0606020202030204" pitchFamily="34" charset="0"/>
                <a:ea typeface="ＭＳ Ｐゴシック" pitchFamily="34" charset="-128"/>
                <a:cs typeface="+mn-cs"/>
              </a:rPr>
              <a:t>Aspirine versus placebo après la randomisation</a:t>
            </a:r>
            <a:endParaRPr kumimoji="0" lang="fr-FR" sz="1200" b="1" i="1" u="none" strike="noStrike" kern="1200" cap="none" spc="0" normalizeH="0" baseline="0" noProof="0" dirty="0">
              <a:ln>
                <a:noFill/>
              </a:ln>
              <a:solidFill>
                <a:srgbClr val="19325C"/>
              </a:solidFill>
              <a:effectLst>
                <a:outerShdw blurRad="38100" dist="38100" dir="2700000" algn="tl">
                  <a:srgbClr val="000000"/>
                </a:outerShdw>
              </a:effectLst>
              <a:uLnTx/>
              <a:uFillTx/>
              <a:latin typeface="Arial Narrow" panose="020B0606020202030204" pitchFamily="34" charset="0"/>
              <a:ea typeface="ＭＳ Ｐゴシック" pitchFamily="34" charset="-128"/>
              <a:cs typeface="+mn-cs"/>
            </a:endParaRPr>
          </a:p>
        </p:txBody>
      </p:sp>
      <p:cxnSp>
        <p:nvCxnSpPr>
          <p:cNvPr id="72" name="Straight Arrow Connector 71">
            <a:extLst>
              <a:ext uri="{FF2B5EF4-FFF2-40B4-BE49-F238E27FC236}">
                <a16:creationId xmlns:a16="http://schemas.microsoft.com/office/drawing/2014/main" id="{7E867069-2459-42D8-9242-1F00D7D9F958}"/>
              </a:ext>
            </a:extLst>
          </p:cNvPr>
          <p:cNvCxnSpPr>
            <a:cxnSpLocks/>
          </p:cNvCxnSpPr>
          <p:nvPr/>
        </p:nvCxnSpPr>
        <p:spPr>
          <a:xfrm flipH="1">
            <a:off x="1127069" y="3847200"/>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97458919-168E-43FC-9C27-75A9B867AE4E}"/>
              </a:ext>
            </a:extLst>
          </p:cNvPr>
          <p:cNvCxnSpPr>
            <a:cxnSpLocks/>
          </p:cNvCxnSpPr>
          <p:nvPr/>
        </p:nvCxnSpPr>
        <p:spPr>
          <a:xfrm>
            <a:off x="2441828" y="3837386"/>
            <a:ext cx="360888"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B2A377D-2A6B-467D-A76A-47781448B3EE}"/>
              </a:ext>
            </a:extLst>
          </p:cNvPr>
          <p:cNvCxnSpPr>
            <a:cxnSpLocks/>
          </p:cNvCxnSpPr>
          <p:nvPr/>
        </p:nvCxnSpPr>
        <p:spPr>
          <a:xfrm flipH="1">
            <a:off x="6263944" y="3860564"/>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83EB2995-8B0C-4913-A1CB-E2A41EF0A3FA}"/>
              </a:ext>
            </a:extLst>
          </p:cNvPr>
          <p:cNvCxnSpPr>
            <a:cxnSpLocks/>
          </p:cNvCxnSpPr>
          <p:nvPr/>
        </p:nvCxnSpPr>
        <p:spPr>
          <a:xfrm>
            <a:off x="7578703" y="3850750"/>
            <a:ext cx="360888"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Rectangle 6">
            <a:extLst>
              <a:ext uri="{FF2B5EF4-FFF2-40B4-BE49-F238E27FC236}">
                <a16:creationId xmlns:a16="http://schemas.microsoft.com/office/drawing/2014/main" id="{CDBBF8A5-617C-415E-8354-B0CD1C91B8F5}"/>
              </a:ext>
            </a:extLst>
          </p:cNvPr>
          <p:cNvSpPr>
            <a:spLocks noChangeArrowheads="1"/>
          </p:cNvSpPr>
          <p:nvPr/>
        </p:nvSpPr>
        <p:spPr bwMode="auto">
          <a:xfrm>
            <a:off x="0" y="5081654"/>
            <a:ext cx="8982075" cy="996033"/>
          </a:xfrm>
          <a:prstGeom prst="rect">
            <a:avLst/>
          </a:prstGeom>
          <a:solidFill>
            <a:srgbClr val="002060"/>
          </a:solidFill>
          <a:ln w="19050">
            <a:noFill/>
            <a:miter lim="800000"/>
            <a:headEnd/>
            <a:tailEnd/>
          </a:ln>
          <a:effectLst>
            <a:outerShdw blurRad="50800" dist="38100" dir="2700000" algn="tl" rotWithShape="0">
              <a:prstClr val="black">
                <a:alpha val="40000"/>
              </a:prstClr>
            </a:outerShdw>
          </a:effectLst>
        </p:spPr>
        <p:txBody>
          <a:bodyPr wrap="square" lIns="121873" tIns="36000" rIns="121873" bIns="36000" anchor="ctr" anchorCtr="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Critère d’évaluation principal : </a:t>
            </a:r>
            <a:r>
              <a:rPr kumimoji="0" lang="fr-FR" sz="2000" b="0"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hémorragie majeure selon la définition de l’ISTH ou hémorragie non majeure d’importance clinique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Critère(s) d’</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ＭＳ Ｐゴシック" pitchFamily="34" charset="-128"/>
                <a:cs typeface="+mn-cs"/>
              </a:rPr>
              <a:t>évaluatio</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n secondaire(s) : </a:t>
            </a:r>
            <a:r>
              <a:rPr kumimoji="0" lang="fr-FR" sz="2000" b="0" i="0" u="none" strike="noStrike" kern="1200" cap="none" spc="0" normalizeH="0" baseline="0" noProof="0" dirty="0">
                <a:ln>
                  <a:noFill/>
                </a:ln>
                <a:solidFill>
                  <a:prstClr val="white"/>
                </a:solidFill>
                <a:effectLst/>
                <a:uLnTx/>
                <a:uFillTx/>
                <a:latin typeface="Arial Narrow" panose="020B0606020202030204" pitchFamily="34" charset="0"/>
                <a:ea typeface="ＭＳ Ｐゴシック" pitchFamily="34" charset="-128"/>
                <a:cs typeface="+mn-cs"/>
              </a:rPr>
              <a:t>mort/hospitalisation, mort/événements ischémiques</a:t>
            </a:r>
          </a:p>
        </p:txBody>
      </p:sp>
      <p:sp>
        <p:nvSpPr>
          <p:cNvPr id="77" name="TextBox 76">
            <a:extLst>
              <a:ext uri="{FF2B5EF4-FFF2-40B4-BE49-F238E27FC236}">
                <a16:creationId xmlns:a16="http://schemas.microsoft.com/office/drawing/2014/main" id="{DC57073A-9F82-482F-92F2-4E0D6A635A54}"/>
              </a:ext>
            </a:extLst>
          </p:cNvPr>
          <p:cNvSpPr txBox="1"/>
          <p:nvPr/>
        </p:nvSpPr>
        <p:spPr>
          <a:xfrm>
            <a:off x="-5245" y="6058957"/>
            <a:ext cx="718154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SCA, syndrome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coronarien</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aigu</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BID,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deux</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fois</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par jour; CRNM, non majeure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cliniquement</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pertinente</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BTAP,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bithérapie</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antiplaquettaire</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INR, rapport international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normalisé</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ISTH, International Society on Thrombosis and Haemostasis; AOD, anticoagulant oral direct; ICP, intervention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coronarienne</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percutanée</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AVK,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antagoniste</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de la </a:t>
            </a:r>
            <a:r>
              <a:rPr kumimoji="0" lang="en-GB"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vitamine</a:t>
            </a:r>
            <a:r>
              <a:rPr kumimoji="0" lang="en-GB"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K.</a:t>
            </a:r>
          </a:p>
        </p:txBody>
      </p:sp>
      <p:pic>
        <p:nvPicPr>
          <p:cNvPr id="31" name="4E92DA43-5712-40E9-AFDC-2C1062C78C6F" descr="7646DFF2-B812-4635-AA57-5171E34E5A45@chrc">
            <a:extLst>
              <a:ext uri="{FF2B5EF4-FFF2-40B4-BE49-F238E27FC236}">
                <a16:creationId xmlns:a16="http://schemas.microsoft.com/office/drawing/2014/main" id="{33008AD9-8E3F-4EF6-9C1F-B9FD075096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862" y="20300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35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68" grpId="0"/>
      <p:bldP spid="69" grpId="0"/>
      <p:bldP spid="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8477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51874" y="13630"/>
            <a:ext cx="5953652"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Étude AUGUSTUS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Hémorragie majeure ou non majeure mais cliniquement significative</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24320"/>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Lopes RD et al. DOI: 10.1056/NEJMoa1817083</a:t>
            </a: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77" name="TextBox 76">
            <a:extLst>
              <a:ext uri="{FF2B5EF4-FFF2-40B4-BE49-F238E27FC236}">
                <a16:creationId xmlns:a16="http://schemas.microsoft.com/office/drawing/2014/main" id="{DC57073A-9F82-482F-92F2-4E0D6A635A54}"/>
              </a:ext>
            </a:extLst>
          </p:cNvPr>
          <p:cNvSpPr txBox="1"/>
          <p:nvPr/>
        </p:nvSpPr>
        <p:spPr>
          <a:xfrm>
            <a:off x="-5245" y="6058957"/>
            <a:ext cx="718154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NNT, </a:t>
            </a:r>
            <a:r>
              <a:rPr kumimoji="0" lang="en-CA" sz="1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Nombre</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CA" sz="1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nécessaire</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pour </a:t>
            </a:r>
            <a:r>
              <a:rPr kumimoji="0" lang="en-CA" sz="1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traiter</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AVK, </a:t>
            </a:r>
            <a:r>
              <a:rPr kumimoji="0" lang="en-CA" sz="1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antagoniste</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de la </a:t>
            </a:r>
            <a:r>
              <a:rPr kumimoji="0" lang="en-CA" sz="1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vitamine</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K.</a:t>
            </a:r>
          </a:p>
        </p:txBody>
      </p:sp>
      <p:pic>
        <p:nvPicPr>
          <p:cNvPr id="3" name="Picture 2" descr="A close up of a map&#10;&#10;Description automatically generated">
            <a:extLst>
              <a:ext uri="{FF2B5EF4-FFF2-40B4-BE49-F238E27FC236}">
                <a16:creationId xmlns:a16="http://schemas.microsoft.com/office/drawing/2014/main" id="{42525554-49EE-43A3-80F3-55FA9218C0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616625"/>
            <a:ext cx="9144000" cy="3866385"/>
          </a:xfrm>
          <a:prstGeom prst="rect">
            <a:avLst/>
          </a:prstGeom>
        </p:spPr>
      </p:pic>
      <p:sp>
        <p:nvSpPr>
          <p:cNvPr id="2" name="ZoneTexte 1"/>
          <p:cNvSpPr txBox="1"/>
          <p:nvPr/>
        </p:nvSpPr>
        <p:spPr>
          <a:xfrm rot="16200000">
            <a:off x="-874022" y="2993161"/>
            <a:ext cx="2714205" cy="276999"/>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Incidence cumulative des événements (%)</a:t>
            </a:r>
            <a:endPar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6" name="ZoneTexte 5"/>
          <p:cNvSpPr txBox="1"/>
          <p:nvPr/>
        </p:nvSpPr>
        <p:spPr>
          <a:xfrm>
            <a:off x="2633779" y="4640410"/>
            <a:ext cx="3219235" cy="261610"/>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Jours depuis le début de l’intervention</a:t>
            </a:r>
            <a:endParaRPr kumimoji="0" lang="fr-FR"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0" name="ZoneTexte 9"/>
          <p:cNvSpPr txBox="1"/>
          <p:nvPr/>
        </p:nvSpPr>
        <p:spPr>
          <a:xfrm>
            <a:off x="6716151" y="1591240"/>
            <a:ext cx="420308"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dirty="0">
                <a:ln>
                  <a:noFill/>
                </a:ln>
                <a:solidFill>
                  <a:prstClr val="black"/>
                </a:solidFill>
                <a:effectLst/>
                <a:uLnTx/>
                <a:uFillTx/>
                <a:latin typeface="Calibri"/>
                <a:ea typeface="+mn-ea"/>
                <a:cs typeface="+mn-cs"/>
              </a:rPr>
              <a:t>AVK</a:t>
            </a:r>
            <a:endParaRPr kumimoji="0" lang="fr-FR"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ZoneTexte 10"/>
          <p:cNvSpPr txBox="1"/>
          <p:nvPr/>
        </p:nvSpPr>
        <p:spPr>
          <a:xfrm>
            <a:off x="7157450" y="1590491"/>
            <a:ext cx="652743"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dirty="0">
                <a:ln>
                  <a:noFill/>
                </a:ln>
                <a:solidFill>
                  <a:prstClr val="black"/>
                </a:solidFill>
                <a:effectLst/>
                <a:uLnTx/>
                <a:uFillTx/>
                <a:latin typeface="Calibri"/>
                <a:ea typeface="+mn-ea"/>
                <a:cs typeface="+mn-cs"/>
              </a:rPr>
              <a:t>Aspirine</a:t>
            </a:r>
            <a:endParaRPr kumimoji="0" lang="fr-FR"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ZoneTexte 11"/>
          <p:cNvSpPr txBox="1"/>
          <p:nvPr/>
        </p:nvSpPr>
        <p:spPr>
          <a:xfrm>
            <a:off x="6926305" y="4007331"/>
            <a:ext cx="2055961" cy="1323439"/>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 placebo vs AVK + Aspirine </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Réduction du risque absolu de 11,4 %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NNT = 9</a:t>
            </a:r>
            <a:endParaRPr kumimoji="0" lang="fr-FR"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15" name="4E92DA43-5712-40E9-AFDC-2C1062C78C6F" descr="7646DFF2-B812-4635-AA57-5171E34E5A45@chrc">
            <a:extLst>
              <a:ext uri="{FF2B5EF4-FFF2-40B4-BE49-F238E27FC236}">
                <a16:creationId xmlns:a16="http://schemas.microsoft.com/office/drawing/2014/main" id="{4DDDBB1C-BECA-4AD2-BD19-C50B67A07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948" y="279637"/>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0225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a:defRPr/>
            </a:pPr>
            <a:r>
              <a:rPr lang="en-CA" sz="4800" b="1" dirty="0">
                <a:solidFill>
                  <a:srgbClr val="1B1A5A"/>
                </a:solidFill>
                <a:latin typeface="Arial Narrow" panose="020B0606020202030204" pitchFamily="34" charset="0"/>
                <a:cs typeface="Aharoni" panose="02010803020104030203" pitchFamily="2" charset="-79"/>
              </a:rPr>
              <a:t>Messages </a:t>
            </a:r>
            <a:r>
              <a:rPr lang="en-CA" sz="4800" b="1" dirty="0" err="1">
                <a:solidFill>
                  <a:srgbClr val="1B1A5A"/>
                </a:solidFill>
                <a:latin typeface="Arial Narrow" panose="020B0606020202030204" pitchFamily="34" charset="0"/>
                <a:cs typeface="Aharoni" panose="02010803020104030203" pitchFamily="2" charset="-79"/>
              </a:rPr>
              <a:t>clés</a:t>
            </a:r>
            <a:endParaRPr lang="en-CA" sz="4800" b="1" dirty="0">
              <a:solidFill>
                <a:srgbClr val="1B1A5A"/>
              </a:solidFill>
              <a:latin typeface="Arial Narrow" panose="020B0606020202030204" pitchFamily="34" charset="0"/>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33090" y="1461272"/>
            <a:ext cx="7816751" cy="5078313"/>
          </a:xfrm>
          <a:prstGeom prst="rect">
            <a:avLst/>
          </a:prstGeom>
          <a:noFill/>
        </p:spPr>
        <p:txBody>
          <a:bodyPr wrap="square" rtlCol="0">
            <a:spAutoFit/>
          </a:bodyPr>
          <a:lstStyle/>
          <a:p>
            <a:pPr defTabSz="914400">
              <a:defRPr/>
            </a:pPr>
            <a:r>
              <a:rPr lang="fr-MC" sz="2000" b="1" dirty="0">
                <a:latin typeface="Arial Narrow" pitchFamily="34" charset="0"/>
                <a:cs typeface="Candara"/>
              </a:rPr>
              <a:t>Les patients atteints de FA souffrant de coronaropathie qui peuvent bénéficier d’un AOD sur la base de l’algorithme CHADS-65 </a:t>
            </a:r>
            <a:r>
              <a:rPr lang="en-CA" sz="2000" b="1" dirty="0">
                <a:latin typeface="Arial Narrow" panose="020B0606020202030204" pitchFamily="34" charset="0"/>
                <a:cs typeface="Candara"/>
              </a:rPr>
              <a:t>:</a:t>
            </a:r>
          </a:p>
          <a:p>
            <a:pPr defTabSz="914400">
              <a:defRPr/>
            </a:pPr>
            <a:endParaRPr lang="en-CA" sz="2000" b="1" dirty="0">
              <a:latin typeface="Arial Narrow" panose="020B0606020202030204" pitchFamily="34" charset="0"/>
              <a:cs typeface="Candara"/>
            </a:endParaRPr>
          </a:p>
          <a:p>
            <a:pPr marL="285750" indent="-285750" defTabSz="914400">
              <a:buFont typeface="Wingdings" panose="05000000000000000000" pitchFamily="2" charset="2"/>
              <a:buChar char="§"/>
              <a:defRPr/>
            </a:pPr>
            <a:r>
              <a:rPr lang="en-CA" sz="2000" b="1" dirty="0" err="1">
                <a:latin typeface="Arial Narrow" panose="020B0606020202030204" pitchFamily="34" charset="0"/>
                <a:cs typeface="Candara"/>
              </a:rPr>
              <a:t>Lorsque</a:t>
            </a:r>
            <a:r>
              <a:rPr lang="en-CA" sz="2000" b="1" dirty="0">
                <a:latin typeface="Arial Narrow" panose="020B0606020202030204" pitchFamily="34" charset="0"/>
                <a:cs typeface="Candara"/>
              </a:rPr>
              <a:t> la </a:t>
            </a:r>
            <a:r>
              <a:rPr lang="en-CA" sz="2000" b="1" dirty="0" err="1">
                <a:solidFill>
                  <a:srgbClr val="30C1D7"/>
                </a:solidFill>
                <a:latin typeface="Arial Narrow" panose="020B0606020202030204" pitchFamily="34" charset="0"/>
                <a:cs typeface="Candara"/>
              </a:rPr>
              <a:t>coronaropathie</a:t>
            </a:r>
            <a:r>
              <a:rPr lang="en-CA" sz="2000" b="1" dirty="0">
                <a:solidFill>
                  <a:srgbClr val="30C1D7"/>
                </a:solidFill>
                <a:latin typeface="Arial Narrow" panose="020B0606020202030204" pitchFamily="34" charset="0"/>
                <a:cs typeface="Candara"/>
              </a:rPr>
              <a:t> </a:t>
            </a:r>
            <a:r>
              <a:rPr lang="en-CA" sz="2000" b="1" dirty="0" err="1">
                <a:solidFill>
                  <a:srgbClr val="30C1D7"/>
                </a:solidFill>
                <a:latin typeface="Arial Narrow" panose="020B0606020202030204" pitchFamily="34" charset="0"/>
                <a:cs typeface="Candara"/>
              </a:rPr>
              <a:t>est</a:t>
            </a:r>
            <a:r>
              <a:rPr lang="en-CA" sz="2000" b="1" dirty="0">
                <a:solidFill>
                  <a:srgbClr val="30C1D7"/>
                </a:solidFill>
                <a:latin typeface="Arial Narrow" panose="020B0606020202030204" pitchFamily="34" charset="0"/>
                <a:cs typeface="Candara"/>
              </a:rPr>
              <a:t> stable</a:t>
            </a:r>
            <a:r>
              <a:rPr lang="en-CA" sz="2000" b="1" dirty="0">
                <a:latin typeface="Arial Narrow" panose="020B0606020202030204" pitchFamily="34" charset="0"/>
                <a:cs typeface="Candara"/>
              </a:rPr>
              <a:t>, </a:t>
            </a:r>
            <a:r>
              <a:rPr lang="en-CA" sz="2000" b="1" dirty="0" err="1">
                <a:latin typeface="Arial Narrow" panose="020B0606020202030204" pitchFamily="34" charset="0"/>
                <a:cs typeface="Candara"/>
              </a:rPr>
              <a:t>ils</a:t>
            </a:r>
            <a:r>
              <a:rPr lang="en-CA" sz="2000" b="1" dirty="0">
                <a:latin typeface="Arial Narrow" panose="020B0606020202030204" pitchFamily="34" charset="0"/>
                <a:cs typeface="Candara"/>
              </a:rPr>
              <a:t> </a:t>
            </a:r>
            <a:r>
              <a:rPr lang="en-CA" sz="2000" b="1" dirty="0" err="1">
                <a:latin typeface="Arial Narrow" panose="020B0606020202030204" pitchFamily="34" charset="0"/>
                <a:cs typeface="Candara"/>
              </a:rPr>
              <a:t>peuvent</a:t>
            </a:r>
            <a:r>
              <a:rPr lang="en-CA" sz="2000" b="1" dirty="0">
                <a:latin typeface="Arial Narrow" panose="020B0606020202030204" pitchFamily="34" charset="0"/>
                <a:cs typeface="Candara"/>
              </a:rPr>
              <a:t> </a:t>
            </a:r>
            <a:r>
              <a:rPr lang="en-CA" sz="2000" b="1" dirty="0" err="1">
                <a:latin typeface="Arial Narrow" panose="020B0606020202030204" pitchFamily="34" charset="0"/>
                <a:cs typeface="Candara"/>
              </a:rPr>
              <a:t>arrêter</a:t>
            </a:r>
            <a:r>
              <a:rPr lang="en-CA" sz="2000" b="1" dirty="0">
                <a:latin typeface="Arial Narrow" panose="020B0606020202030204" pitchFamily="34" charset="0"/>
                <a:cs typeface="Candara"/>
              </a:rPr>
              <a:t> </a:t>
            </a:r>
            <a:r>
              <a:rPr lang="en-CA" sz="2000" b="1" dirty="0" err="1">
                <a:latin typeface="Arial Narrow" panose="020B0606020202030204" pitchFamily="34" charset="0"/>
                <a:cs typeface="Candara"/>
              </a:rPr>
              <a:t>l’AAS</a:t>
            </a:r>
            <a:r>
              <a:rPr lang="en-CA" sz="2000" b="1" dirty="0">
                <a:latin typeface="Arial Narrow" panose="020B0606020202030204" pitchFamily="34" charset="0"/>
                <a:cs typeface="Candara"/>
              </a:rPr>
              <a:t> et </a:t>
            </a:r>
            <a:r>
              <a:rPr lang="en-CA" sz="2000" b="1" dirty="0" err="1">
                <a:latin typeface="Arial Narrow" panose="020B0606020202030204" pitchFamily="34" charset="0"/>
                <a:cs typeface="Candara"/>
              </a:rPr>
              <a:t>être</a:t>
            </a:r>
            <a:r>
              <a:rPr lang="en-CA" sz="2000" b="1" dirty="0">
                <a:latin typeface="Arial Narrow" panose="020B0606020202030204" pitchFamily="34" charset="0"/>
                <a:cs typeface="Candara"/>
              </a:rPr>
              <a:t> </a:t>
            </a:r>
            <a:r>
              <a:rPr lang="en-CA" sz="2000" b="1" dirty="0" err="1">
                <a:latin typeface="Arial Narrow" panose="020B0606020202030204" pitchFamily="34" charset="0"/>
                <a:cs typeface="Candara"/>
              </a:rPr>
              <a:t>traités</a:t>
            </a:r>
            <a:r>
              <a:rPr lang="en-CA" sz="2000" b="1" dirty="0">
                <a:latin typeface="Arial Narrow" panose="020B0606020202030204" pitchFamily="34" charset="0"/>
                <a:cs typeface="Candara"/>
              </a:rPr>
              <a:t> par un </a:t>
            </a:r>
            <a:r>
              <a:rPr lang="en-CA" sz="2000" b="1" dirty="0">
                <a:solidFill>
                  <a:srgbClr val="30C1D7"/>
                </a:solidFill>
                <a:latin typeface="Arial Narrow" panose="020B0606020202030204" pitchFamily="34" charset="0"/>
                <a:cs typeface="Candara"/>
              </a:rPr>
              <a:t>AOD </a:t>
            </a:r>
            <a:r>
              <a:rPr lang="en-CA" sz="2000" b="1" dirty="0" err="1">
                <a:solidFill>
                  <a:srgbClr val="30C1D7"/>
                </a:solidFill>
                <a:latin typeface="Arial Narrow" panose="020B0606020202030204" pitchFamily="34" charset="0"/>
                <a:cs typeface="Candara"/>
              </a:rPr>
              <a:t>seul</a:t>
            </a:r>
            <a:r>
              <a:rPr lang="en-CA" sz="2000" b="1" dirty="0">
                <a:latin typeface="Arial Narrow" panose="020B0606020202030204" pitchFamily="34" charset="0"/>
                <a:cs typeface="Candara"/>
              </a:rPr>
              <a:t>. </a:t>
            </a:r>
          </a:p>
          <a:p>
            <a:pPr defTabSz="914400">
              <a:defRPr/>
            </a:pPr>
            <a:endParaRPr lang="en-CA" sz="2000" b="1" dirty="0">
              <a:latin typeface="Arial Narrow" panose="020B0606020202030204" pitchFamily="34" charset="0"/>
              <a:cs typeface="Candara"/>
            </a:endParaRPr>
          </a:p>
          <a:p>
            <a:pPr marL="285750" indent="-285750" defTabSz="914400">
              <a:buFont typeface="Wingdings" panose="05000000000000000000" pitchFamily="2" charset="2"/>
              <a:buChar char="§"/>
              <a:defRPr/>
            </a:pPr>
            <a:r>
              <a:rPr lang="fr-MC" sz="2000" b="1" dirty="0">
                <a:latin typeface="Arial Narrow" pitchFamily="34" charset="0"/>
                <a:cs typeface="Candara"/>
              </a:rPr>
              <a:t>Lorsqu’ils </a:t>
            </a:r>
            <a:r>
              <a:rPr lang="fr-MC" sz="2000" b="1" dirty="0">
                <a:solidFill>
                  <a:srgbClr val="30C1D7"/>
                </a:solidFill>
                <a:latin typeface="Arial Narrow" pitchFamily="34" charset="0"/>
                <a:cs typeface="Candara"/>
              </a:rPr>
              <a:t>ont subi une ICP élective</a:t>
            </a:r>
            <a:r>
              <a:rPr lang="fr-MC" sz="2000" b="1" dirty="0">
                <a:latin typeface="Arial Narrow" pitchFamily="34" charset="0"/>
                <a:cs typeface="Candara"/>
              </a:rPr>
              <a:t>, ils doivent être traités par le </a:t>
            </a:r>
            <a:r>
              <a:rPr lang="en-CA" sz="2000" b="1" dirty="0" err="1">
                <a:solidFill>
                  <a:srgbClr val="30C1D7"/>
                </a:solidFill>
                <a:latin typeface="Arial Narrow" panose="020B0606020202030204" pitchFamily="34" charset="0"/>
                <a:cs typeface="Candara"/>
              </a:rPr>
              <a:t>clopidogrel</a:t>
            </a:r>
            <a:r>
              <a:rPr lang="en-CA" sz="2000" b="1" dirty="0">
                <a:solidFill>
                  <a:srgbClr val="30C1D7"/>
                </a:solidFill>
                <a:latin typeface="Arial Narrow" panose="020B0606020202030204" pitchFamily="34" charset="0"/>
                <a:cs typeface="Candara"/>
              </a:rPr>
              <a:t> + un AOD </a:t>
            </a:r>
            <a:r>
              <a:rPr lang="en-CA" sz="2000" b="1" dirty="0">
                <a:latin typeface="Arial Narrow" panose="020B0606020202030204" pitchFamily="34" charset="0"/>
                <a:cs typeface="Candara"/>
              </a:rPr>
              <a:t>pendant 1 à 12 </a:t>
            </a:r>
            <a:r>
              <a:rPr lang="en-CA" sz="2000" b="1" dirty="0" err="1">
                <a:latin typeface="Arial Narrow" panose="020B0606020202030204" pitchFamily="34" charset="0"/>
                <a:cs typeface="Candara"/>
              </a:rPr>
              <a:t>mois</a:t>
            </a:r>
            <a:r>
              <a:rPr lang="en-CA" sz="2000" b="1" dirty="0">
                <a:latin typeface="Arial Narrow" panose="020B0606020202030204" pitchFamily="34" charset="0"/>
                <a:cs typeface="Candara"/>
              </a:rPr>
              <a:t> (</a:t>
            </a:r>
            <a:r>
              <a:rPr lang="en-CA" sz="2000" b="1" dirty="0" err="1">
                <a:latin typeface="Arial Narrow" panose="020B0606020202030204" pitchFamily="34" charset="0"/>
                <a:cs typeface="Candara"/>
              </a:rPr>
              <a:t>selon</a:t>
            </a:r>
            <a:r>
              <a:rPr lang="en-CA" sz="2000" b="1" dirty="0">
                <a:latin typeface="Arial Narrow" panose="020B0606020202030204" pitchFamily="34" charset="0"/>
                <a:cs typeface="Candara"/>
              </a:rPr>
              <a:t> le type de stent, etc.), </a:t>
            </a:r>
            <a:r>
              <a:rPr lang="en-CA" sz="2000" b="1" dirty="0" err="1">
                <a:latin typeface="Arial Narrow" panose="020B0606020202030204" pitchFamily="34" charset="0"/>
                <a:cs typeface="Candara"/>
              </a:rPr>
              <a:t>puis</a:t>
            </a:r>
            <a:r>
              <a:rPr lang="en-CA" sz="2000" b="1" dirty="0">
                <a:latin typeface="Arial Narrow" panose="020B0606020202030204" pitchFamily="34" charset="0"/>
                <a:cs typeface="Candara"/>
              </a:rPr>
              <a:t> par un </a:t>
            </a:r>
            <a:r>
              <a:rPr lang="en-CA" sz="2000" b="1" dirty="0">
                <a:solidFill>
                  <a:srgbClr val="30C1D7"/>
                </a:solidFill>
                <a:latin typeface="Arial Narrow" panose="020B0606020202030204" pitchFamily="34" charset="0"/>
                <a:cs typeface="Candara"/>
              </a:rPr>
              <a:t>AOD </a:t>
            </a:r>
            <a:r>
              <a:rPr lang="en-CA" sz="2000" b="1" dirty="0" err="1">
                <a:solidFill>
                  <a:srgbClr val="30C1D7"/>
                </a:solidFill>
                <a:latin typeface="Arial Narrow" panose="020B0606020202030204" pitchFamily="34" charset="0"/>
                <a:cs typeface="Candara"/>
              </a:rPr>
              <a:t>seul</a:t>
            </a:r>
            <a:r>
              <a:rPr lang="en-CA" sz="2000" b="1" dirty="0">
                <a:latin typeface="Arial Narrow" panose="020B0606020202030204" pitchFamily="34" charset="0"/>
                <a:cs typeface="Candara"/>
              </a:rPr>
              <a:t>.</a:t>
            </a:r>
          </a:p>
          <a:p>
            <a:pPr defTabSz="914400">
              <a:defRPr/>
            </a:pPr>
            <a:endParaRPr lang="en-CA" sz="2000" b="1" dirty="0">
              <a:latin typeface="Arial Narrow" panose="020B0606020202030204" pitchFamily="34" charset="0"/>
              <a:cs typeface="Candara"/>
            </a:endParaRPr>
          </a:p>
          <a:p>
            <a:pPr marL="285750" indent="-285750" defTabSz="914400">
              <a:buFont typeface="Wingdings" panose="05000000000000000000" pitchFamily="2" charset="2"/>
              <a:buChar char="§"/>
              <a:defRPr/>
            </a:pPr>
            <a:r>
              <a:rPr lang="fr-MC" sz="2000" b="1" dirty="0">
                <a:latin typeface="Arial Narrow" pitchFamily="34" charset="0"/>
                <a:cs typeface="Candara"/>
              </a:rPr>
              <a:t>Lorsqu’ils ont souffert récemment d’un </a:t>
            </a:r>
            <a:r>
              <a:rPr lang="fr-MC" sz="2000" b="1" dirty="0">
                <a:solidFill>
                  <a:srgbClr val="30C1D7"/>
                </a:solidFill>
                <a:latin typeface="Arial Narrow" pitchFamily="34" charset="0"/>
                <a:cs typeface="Candara"/>
              </a:rPr>
              <a:t>SCA et ont subi une ICP </a:t>
            </a:r>
            <a:r>
              <a:rPr lang="en-CA" sz="2000" b="1" dirty="0">
                <a:latin typeface="Arial Narrow" panose="020B0606020202030204" pitchFamily="34" charset="0"/>
                <a:cs typeface="Candara"/>
              </a:rPr>
              <a:t>:</a:t>
            </a:r>
          </a:p>
          <a:p>
            <a:pPr marL="742950" lvl="1" indent="-285750" defTabSz="914400">
              <a:buFont typeface="Wingdings" panose="05000000000000000000" pitchFamily="2" charset="2"/>
              <a:buChar char="§"/>
              <a:defRPr/>
            </a:pPr>
            <a:r>
              <a:rPr lang="en-CA" sz="2000" b="1" dirty="0" err="1">
                <a:latin typeface="Arial Narrow" panose="020B0606020202030204" pitchFamily="34" charset="0"/>
                <a:cs typeface="Candara"/>
              </a:rPr>
              <a:t>Période</a:t>
            </a:r>
            <a:r>
              <a:rPr lang="en-CA" sz="2000" b="1" dirty="0">
                <a:latin typeface="Arial Narrow" panose="020B0606020202030204" pitchFamily="34" charset="0"/>
                <a:cs typeface="Candara"/>
              </a:rPr>
              <a:t> </a:t>
            </a:r>
            <a:r>
              <a:rPr lang="en-CA" sz="2000" b="1" dirty="0" err="1">
                <a:latin typeface="Arial Narrow" panose="020B0606020202030204" pitchFamily="34" charset="0"/>
                <a:cs typeface="Candara"/>
              </a:rPr>
              <a:t>initiale</a:t>
            </a:r>
            <a:r>
              <a:rPr lang="en-CA" sz="2000" b="1" dirty="0">
                <a:latin typeface="Arial Narrow" panose="020B0606020202030204" pitchFamily="34" charset="0"/>
                <a:cs typeface="Candara"/>
              </a:rPr>
              <a:t> de </a:t>
            </a:r>
            <a:r>
              <a:rPr lang="en-CA" sz="2000" b="1" dirty="0" err="1">
                <a:latin typeface="Arial Narrow" panose="020B0606020202030204" pitchFamily="34" charset="0"/>
                <a:cs typeface="Candara"/>
              </a:rPr>
              <a:t>trithérapie</a:t>
            </a:r>
            <a:r>
              <a:rPr lang="en-CA" sz="2000" b="1" dirty="0">
                <a:latin typeface="Arial Narrow" panose="020B0606020202030204" pitchFamily="34" charset="0"/>
                <a:cs typeface="Candara"/>
              </a:rPr>
              <a:t> par AAS </a:t>
            </a:r>
            <a:r>
              <a:rPr lang="en-CA" sz="2000" b="1" dirty="0" err="1">
                <a:latin typeface="Arial Narrow" panose="020B0606020202030204" pitchFamily="34" charset="0"/>
                <a:cs typeface="Candara"/>
              </a:rPr>
              <a:t>d’une</a:t>
            </a:r>
            <a:r>
              <a:rPr lang="en-CA" sz="2000" b="1" dirty="0">
                <a:latin typeface="Arial Narrow" panose="020B0606020202030204" pitchFamily="34" charset="0"/>
                <a:cs typeface="Candara"/>
              </a:rPr>
              <a:t> </a:t>
            </a:r>
            <a:r>
              <a:rPr lang="en-CA" sz="2000" b="1" dirty="0" err="1">
                <a:latin typeface="Arial Narrow" panose="020B0606020202030204" pitchFamily="34" charset="0"/>
                <a:cs typeface="Candara"/>
              </a:rPr>
              <a:t>durée</a:t>
            </a:r>
            <a:r>
              <a:rPr lang="en-CA" sz="2000" b="1" dirty="0">
                <a:latin typeface="Arial Narrow" panose="020B0606020202030204" pitchFamily="34" charset="0"/>
                <a:cs typeface="Candara"/>
              </a:rPr>
              <a:t> de 1 jour à 6 </a:t>
            </a:r>
            <a:r>
              <a:rPr lang="en-CA" sz="2000" b="1" dirty="0" err="1">
                <a:latin typeface="Arial Narrow" panose="020B0606020202030204" pitchFamily="34" charset="0"/>
                <a:cs typeface="Candara"/>
              </a:rPr>
              <a:t>mois</a:t>
            </a:r>
            <a:endParaRPr lang="en-CA" sz="2000" b="1" dirty="0">
              <a:latin typeface="Arial Narrow" panose="020B0606020202030204" pitchFamily="34" charset="0"/>
              <a:cs typeface="Candara"/>
            </a:endParaRPr>
          </a:p>
          <a:p>
            <a:pPr marL="742950" lvl="1" indent="-285750" defTabSz="914400">
              <a:buFont typeface="Wingdings" panose="05000000000000000000" pitchFamily="2" charset="2"/>
              <a:buChar char="§"/>
              <a:defRPr/>
            </a:pPr>
            <a:r>
              <a:rPr lang="en-CA" sz="2000" b="1" dirty="0" err="1">
                <a:latin typeface="Arial Narrow" panose="020B0606020202030204" pitchFamily="34" charset="0"/>
                <a:cs typeface="Candara"/>
              </a:rPr>
              <a:t>Puis</a:t>
            </a:r>
            <a:r>
              <a:rPr lang="en-CA" sz="2000" b="1" dirty="0">
                <a:latin typeface="Arial Narrow" panose="020B0606020202030204" pitchFamily="34" charset="0"/>
                <a:cs typeface="Candara"/>
              </a:rPr>
              <a:t> </a:t>
            </a:r>
            <a:r>
              <a:rPr lang="en-CA" sz="2000" b="1" dirty="0">
                <a:solidFill>
                  <a:srgbClr val="30C1D7"/>
                </a:solidFill>
                <a:latin typeface="Arial Narrow" panose="020B0606020202030204" pitchFamily="34" charset="0"/>
                <a:cs typeface="Candara"/>
              </a:rPr>
              <a:t>clopidogrel + un AOD </a:t>
            </a:r>
            <a:r>
              <a:rPr lang="en-CA" sz="2000" b="1" dirty="0">
                <a:latin typeface="Arial Narrow" panose="020B0606020202030204" pitchFamily="34" charset="0"/>
                <a:cs typeface="Candara"/>
              </a:rPr>
              <a:t>pendant au </a:t>
            </a:r>
            <a:r>
              <a:rPr lang="en-CA" sz="2000" b="1" dirty="0" err="1">
                <a:latin typeface="Arial Narrow" panose="020B0606020202030204" pitchFamily="34" charset="0"/>
                <a:cs typeface="Candara"/>
              </a:rPr>
              <a:t>moins</a:t>
            </a:r>
            <a:r>
              <a:rPr lang="en-CA" sz="2000" b="1" dirty="0">
                <a:latin typeface="Arial Narrow" panose="020B0606020202030204" pitchFamily="34" charset="0"/>
                <a:cs typeface="Candara"/>
              </a:rPr>
              <a:t> un an (</a:t>
            </a:r>
            <a:r>
              <a:rPr lang="en-CA" sz="2000" b="1" dirty="0" err="1">
                <a:latin typeface="Arial Narrow" panose="020B0606020202030204" pitchFamily="34" charset="0"/>
                <a:cs typeface="Candara"/>
              </a:rPr>
              <a:t>durée</a:t>
            </a:r>
            <a:r>
              <a:rPr lang="en-CA" sz="2000" b="1" dirty="0">
                <a:latin typeface="Arial Narrow" panose="020B0606020202030204" pitchFamily="34" charset="0"/>
                <a:cs typeface="Candara"/>
              </a:rPr>
              <a:t> </a:t>
            </a:r>
            <a:r>
              <a:rPr lang="en-CA" sz="2000" b="1" dirty="0" err="1">
                <a:latin typeface="Arial Narrow" panose="020B0606020202030204" pitchFamily="34" charset="0"/>
                <a:cs typeface="Candara"/>
              </a:rPr>
              <a:t>totale</a:t>
            </a:r>
            <a:r>
              <a:rPr lang="en-CA" sz="2000" b="1" dirty="0">
                <a:latin typeface="Arial Narrow" panose="020B0606020202030204" pitchFamily="34" charset="0"/>
                <a:cs typeface="Candara"/>
              </a:rPr>
              <a:t> à </a:t>
            </a:r>
            <a:r>
              <a:rPr lang="en-CA" sz="2000" b="1" dirty="0" err="1">
                <a:latin typeface="Arial Narrow" panose="020B0606020202030204" pitchFamily="34" charset="0"/>
                <a:cs typeface="Candara"/>
              </a:rPr>
              <a:t>partir</a:t>
            </a:r>
            <a:r>
              <a:rPr lang="en-CA" sz="2000" b="1" dirty="0">
                <a:latin typeface="Arial Narrow" panose="020B0606020202030204" pitchFamily="34" charset="0"/>
                <a:cs typeface="Candara"/>
              </a:rPr>
              <a:t> de la </a:t>
            </a:r>
            <a:r>
              <a:rPr lang="en-CA" sz="2000" b="1" dirty="0" err="1">
                <a:latin typeface="Arial Narrow" panose="020B0606020202030204" pitchFamily="34" charset="0"/>
                <a:cs typeface="Candara"/>
              </a:rPr>
              <a:t>survenue</a:t>
            </a:r>
            <a:r>
              <a:rPr lang="en-CA" sz="2000" b="1" dirty="0">
                <a:latin typeface="Arial Narrow" panose="020B0606020202030204" pitchFamily="34" charset="0"/>
                <a:cs typeface="Candara"/>
              </a:rPr>
              <a:t> du SCA)</a:t>
            </a:r>
          </a:p>
          <a:p>
            <a:pPr marL="742950" lvl="1" indent="-285750" defTabSz="914400">
              <a:buFont typeface="Wingdings" panose="05000000000000000000" pitchFamily="2" charset="2"/>
              <a:buChar char="§"/>
              <a:defRPr/>
            </a:pPr>
            <a:r>
              <a:rPr lang="en-CA" sz="2000" b="1" dirty="0" err="1">
                <a:latin typeface="Arial Narrow" panose="020B0606020202030204" pitchFamily="34" charset="0"/>
                <a:cs typeface="Candara"/>
              </a:rPr>
              <a:t>Puis</a:t>
            </a:r>
            <a:r>
              <a:rPr lang="en-CA" sz="2000" b="1" dirty="0">
                <a:latin typeface="Arial Narrow" panose="020B0606020202030204" pitchFamily="34" charset="0"/>
                <a:cs typeface="Candara"/>
              </a:rPr>
              <a:t> un </a:t>
            </a:r>
            <a:r>
              <a:rPr lang="en-CA" sz="2000" b="1" dirty="0">
                <a:solidFill>
                  <a:srgbClr val="30C1D7"/>
                </a:solidFill>
                <a:latin typeface="Arial Narrow" panose="020B0606020202030204" pitchFamily="34" charset="0"/>
                <a:cs typeface="Candara"/>
              </a:rPr>
              <a:t>AOD </a:t>
            </a:r>
            <a:r>
              <a:rPr lang="en-CA" sz="2000" b="1" dirty="0" err="1">
                <a:solidFill>
                  <a:srgbClr val="30C1D7"/>
                </a:solidFill>
                <a:latin typeface="Arial Narrow" panose="020B0606020202030204" pitchFamily="34" charset="0"/>
                <a:cs typeface="Candara"/>
              </a:rPr>
              <a:t>seul</a:t>
            </a:r>
            <a:r>
              <a:rPr lang="en-CA" sz="2000" b="1" dirty="0">
                <a:latin typeface="Arial Narrow" panose="020B0606020202030204" pitchFamily="34" charset="0"/>
                <a:cs typeface="Candara"/>
              </a:rPr>
              <a:t>.</a:t>
            </a:r>
          </a:p>
          <a:p>
            <a:pPr marL="285750" indent="-285750" defTabSz="914400">
              <a:buFont typeface="Wingdings" panose="05000000000000000000" pitchFamily="2" charset="2"/>
              <a:buChar char="§"/>
              <a:defRPr/>
            </a:pPr>
            <a:endParaRPr lang="en-CA" sz="2400" b="1" dirty="0">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8B9BBBF0-096B-4749-B643-8EA6775BC1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948" y="279637"/>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783698"/>
            <a:ext cx="7231228" cy="1231106"/>
          </a:xfrm>
          <a:prstGeom prst="rect">
            <a:avLst/>
          </a:prstGeom>
          <a:noFill/>
        </p:spPr>
        <p:txBody>
          <a:bodyPr wrap="square" rtlCol="0">
            <a:spAutoFit/>
          </a:bodyPr>
          <a:lstStyle/>
          <a:p>
            <a:r>
              <a:rPr lang="fr-FR" b="1" dirty="0">
                <a:solidFill>
                  <a:schemeClr val="bg1"/>
                </a:solidFill>
                <a:latin typeface="Arial Narrow" panose="020B0606020202030204" pitchFamily="34" charset="0"/>
              </a:rPr>
              <a:t>Reconnaître la prévalence élevée de la coronaropathie chez les patients atteints de FA et la nécessité de tenir compte du risque d’événements coronariens récurrents, d’AVC embolique et d’hémorragie lors de l’optimisation du traitement </a:t>
            </a:r>
            <a:r>
              <a:rPr lang="fr-FR" b="1" dirty="0" err="1">
                <a:solidFill>
                  <a:schemeClr val="bg1"/>
                </a:solidFill>
                <a:latin typeface="Arial Narrow" panose="020B0606020202030204" pitchFamily="34" charset="0"/>
              </a:rPr>
              <a:t>antithrombotique</a:t>
            </a:r>
            <a:r>
              <a:rPr lang="fr-FR" b="1" dirty="0">
                <a:solidFill>
                  <a:schemeClr val="bg1"/>
                </a:solidFill>
                <a:latin typeface="Arial Narrow" panose="020B0606020202030204" pitchFamily="34" charset="0"/>
              </a:rPr>
              <a:t> chez ces patients</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082003"/>
            <a:ext cx="9144000" cy="1554480"/>
          </a:xfrm>
          <a:prstGeom prst="rect">
            <a:avLst/>
          </a:prstGeom>
          <a:solidFill>
            <a:srgbClr val="254A87"/>
          </a:solidFill>
        </p:spPr>
        <p:txBody>
          <a:bodyPr wrap="square" rtlCol="0">
            <a:sp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402043"/>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45918" y="3083953"/>
            <a:ext cx="7421080" cy="1631216"/>
          </a:xfrm>
          <a:prstGeom prst="rect">
            <a:avLst/>
          </a:prstGeom>
          <a:noFill/>
        </p:spPr>
        <p:txBody>
          <a:bodyPr wrap="square" rtlCol="0">
            <a:spAutoFit/>
          </a:bodyPr>
          <a:lstStyle/>
          <a:p>
            <a:r>
              <a:rPr lang="fr-BE" b="1" dirty="0">
                <a:solidFill>
                  <a:schemeClr val="bg1"/>
                </a:solidFill>
                <a:latin typeface="Arial Narrow" panose="020B0606020202030204" pitchFamily="34" charset="0"/>
              </a:rPr>
              <a:t>Choisir un traitement antiplaquettaire et / ou un AOD optimal dans les cas suivants :</a:t>
            </a:r>
          </a:p>
          <a:p>
            <a:pPr marL="800100" lvl="1" indent="-342900">
              <a:buFont typeface="Wingdings" panose="05000000000000000000" pitchFamily="2" charset="2"/>
              <a:buChar char="§"/>
            </a:pPr>
            <a:r>
              <a:rPr lang="fr-BE" sz="1600" b="1" dirty="0">
                <a:solidFill>
                  <a:schemeClr val="bg1"/>
                </a:solidFill>
                <a:latin typeface="Arial Narrow" panose="020B0606020202030204" pitchFamily="34" charset="0"/>
              </a:rPr>
              <a:t>FA et coronaropathie stable</a:t>
            </a:r>
          </a:p>
          <a:p>
            <a:pPr marL="800100" lvl="1" indent="-342900">
              <a:buFont typeface="Wingdings" panose="05000000000000000000" pitchFamily="2" charset="2"/>
              <a:buChar char="§"/>
            </a:pPr>
            <a:r>
              <a:rPr lang="fr-BE" sz="1600" b="1" dirty="0">
                <a:solidFill>
                  <a:schemeClr val="bg1"/>
                </a:solidFill>
                <a:latin typeface="Arial Narrow" panose="020B0606020202030204" pitchFamily="34" charset="0"/>
              </a:rPr>
              <a:t>FA et ICP / implantation d’un </a:t>
            </a:r>
            <a:r>
              <a:rPr lang="fr-BE" sz="1600" b="1" dirty="0" err="1">
                <a:solidFill>
                  <a:schemeClr val="bg1"/>
                </a:solidFill>
                <a:latin typeface="Arial Narrow" panose="020B0606020202030204" pitchFamily="34" charset="0"/>
              </a:rPr>
              <a:t>stent</a:t>
            </a:r>
            <a:endParaRPr lang="fr-BE" sz="1600" b="1" dirty="0">
              <a:solidFill>
                <a:schemeClr val="bg1"/>
              </a:solidFill>
              <a:latin typeface="Arial Narrow" panose="020B0606020202030204" pitchFamily="34" charset="0"/>
            </a:endParaRPr>
          </a:p>
          <a:p>
            <a:pPr marL="800100" lvl="1" indent="-342900">
              <a:buFont typeface="Wingdings" panose="05000000000000000000" pitchFamily="2" charset="2"/>
              <a:buChar char="§"/>
            </a:pPr>
            <a:r>
              <a:rPr lang="fr-BE" sz="1600" b="1" dirty="0">
                <a:solidFill>
                  <a:schemeClr val="bg1"/>
                </a:solidFill>
                <a:latin typeface="Arial Narrow" panose="020B0606020202030204" pitchFamily="34" charset="0"/>
              </a:rPr>
              <a:t>FA et SCA récent / avec ou sans revascularisation</a:t>
            </a:r>
          </a:p>
          <a:p>
            <a:pPr marL="800100" lvl="1" indent="-342900">
              <a:buFont typeface="Wingdings" panose="05000000000000000000" pitchFamily="2" charset="2"/>
              <a:buChar char="§"/>
            </a:pPr>
            <a:r>
              <a:rPr lang="fr-BE" sz="1600" b="1" dirty="0">
                <a:solidFill>
                  <a:schemeClr val="bg1"/>
                </a:solidFill>
                <a:latin typeface="Arial Narrow" panose="020B0606020202030204" pitchFamily="34" charset="0"/>
              </a:rPr>
              <a:t>FA et PAC récent  </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097280"/>
          </a:xfrm>
          <a:prstGeom prst="rect">
            <a:avLst/>
          </a:prstGeom>
          <a:solidFill>
            <a:srgbClr val="254A87"/>
          </a:solidFill>
        </p:spPr>
        <p:txBody>
          <a:bodyPr wrap="square" rtlCol="0">
            <a:spAutoFit/>
          </a:bodyPr>
          <a:lstStyle/>
          <a:p>
            <a:endParaRPr lang="en-US" dirty="0"/>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3484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III</a:t>
            </a:r>
            <a:endParaRPr lang="en-US" sz="4400" b="1" dirty="0">
              <a:latin typeface="Arial Narrow" panose="020B0606020202030204" pitchFamily="34" charset="0"/>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783455"/>
            <a:ext cx="7231228" cy="1015663"/>
          </a:xfrm>
          <a:prstGeom prst="rect">
            <a:avLst/>
          </a:prstGeom>
          <a:noFill/>
        </p:spPr>
        <p:txBody>
          <a:bodyPr wrap="square" rtlCol="0">
            <a:spAutoFit/>
          </a:bodyPr>
          <a:lstStyle/>
          <a:p>
            <a:r>
              <a:rPr lang="fr-FR" sz="2000" b="1" dirty="0">
                <a:solidFill>
                  <a:schemeClr val="bg1"/>
                </a:solidFill>
                <a:latin typeface="Arial Narrow" panose="020B0606020202030204" pitchFamily="34" charset="0"/>
              </a:rPr>
              <a:t>Déterminer la durée optimale des traitements associant un antiplaquettaire et un  AOD dans différents contextes de FA et de coronaropathie</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cs typeface="Aharoni" panose="02010803020104030203" pitchFamily="2" charset="-79"/>
              </a:rPr>
              <a:t>Objectifs</a:t>
            </a: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cs typeface="Aharoni" panose="02010803020104030203" pitchFamily="2" charset="-79"/>
              </a:rPr>
              <a:t>d’apprentissage</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923001" cy="456582"/>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À la fin de </a:t>
            </a:r>
            <a:r>
              <a:rPr kumimoji="0" lang="en-CA" sz="2400" b="1" i="0" u="none" strike="noStrike" kern="1200" cap="none" spc="0" normalizeH="0" baseline="0" noProof="0" dirty="0" err="1">
                <a:ln>
                  <a:noFill/>
                </a:ln>
                <a:solidFill>
                  <a:srgbClr val="99DFEB"/>
                </a:solidFill>
                <a:effectLst/>
                <a:uLnTx/>
                <a:uFillTx/>
                <a:latin typeface="Arial Narrow" panose="020B0606020202030204" pitchFamily="34" charset="0"/>
                <a:cs typeface="Lato"/>
              </a:rPr>
              <a:t>cette</a:t>
            </a: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 </a:t>
            </a:r>
            <a:r>
              <a:rPr kumimoji="0" lang="en-CA" sz="2400" b="1" i="0" u="none" strike="noStrike" kern="1200" cap="none" spc="0" normalizeH="0" baseline="0" noProof="0" dirty="0" err="1">
                <a:ln>
                  <a:noFill/>
                </a:ln>
                <a:solidFill>
                  <a:srgbClr val="99DFEB"/>
                </a:solidFill>
                <a:effectLst/>
                <a:uLnTx/>
                <a:uFillTx/>
                <a:latin typeface="Arial Narrow" panose="020B0606020202030204" pitchFamily="34" charset="0"/>
                <a:cs typeface="Lato"/>
              </a:rPr>
              <a:t>activité</a:t>
            </a: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 les participants </a:t>
            </a:r>
            <a:r>
              <a:rPr kumimoji="0" lang="en-CA" sz="2400" b="1" i="0" u="none" strike="noStrike" kern="1200" cap="none" spc="0" normalizeH="0" baseline="0" noProof="0" dirty="0" err="1">
                <a:ln>
                  <a:noFill/>
                </a:ln>
                <a:solidFill>
                  <a:srgbClr val="99DFEB"/>
                </a:solidFill>
                <a:effectLst/>
                <a:uLnTx/>
                <a:uFillTx/>
                <a:latin typeface="Arial Narrow" panose="020B0606020202030204" pitchFamily="34" charset="0"/>
                <a:cs typeface="Lato"/>
              </a:rPr>
              <a:t>seront</a:t>
            </a: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 en </a:t>
            </a:r>
            <a:r>
              <a:rPr kumimoji="0" lang="en-CA" sz="2400" b="1" i="0" u="none" strike="noStrike" kern="1200" cap="none" spc="0" normalizeH="0" baseline="0" noProof="0" dirty="0" err="1">
                <a:ln>
                  <a:noFill/>
                </a:ln>
                <a:solidFill>
                  <a:srgbClr val="99DFEB"/>
                </a:solidFill>
                <a:effectLst/>
                <a:uLnTx/>
                <a:uFillTx/>
                <a:latin typeface="Arial Narrow" panose="020B0606020202030204" pitchFamily="34" charset="0"/>
                <a:cs typeface="Lato"/>
              </a:rPr>
              <a:t>mesure</a:t>
            </a: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 de :  </a:t>
            </a: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sp>
        <p:nvSpPr>
          <p:cNvPr id="2" name="TextBox 1">
            <a:extLst>
              <a:ext uri="{FF2B5EF4-FFF2-40B4-BE49-F238E27FC236}">
                <a16:creationId xmlns:a16="http://schemas.microsoft.com/office/drawing/2014/main" id="{CE50FF31-79B5-CC4D-B181-AB1FA24E0F90}"/>
              </a:ext>
            </a:extLst>
          </p:cNvPr>
          <p:cNvSpPr txBox="1"/>
          <p:nvPr/>
        </p:nvSpPr>
        <p:spPr>
          <a:xfrm>
            <a:off x="53424" y="6462440"/>
            <a:ext cx="7686555" cy="261610"/>
          </a:xfrm>
          <a:prstGeom prst="rect">
            <a:avLst/>
          </a:prstGeom>
          <a:noFill/>
        </p:spPr>
        <p:txBody>
          <a:bodyPr wrap="square" rtlCol="0">
            <a:spAutoFit/>
          </a:bodyPr>
          <a:lstStyle/>
          <a:p>
            <a:r>
              <a:rPr lang="en-US" sz="1100" b="1" dirty="0">
                <a:solidFill>
                  <a:schemeClr val="bg1"/>
                </a:solidFill>
                <a:latin typeface="Arial Narrow" panose="020B0606020202030204" pitchFamily="34" charset="0"/>
              </a:rPr>
              <a:t>ICP: intervention </a:t>
            </a:r>
            <a:r>
              <a:rPr lang="en-US" sz="1100" b="1" dirty="0" err="1">
                <a:solidFill>
                  <a:schemeClr val="bg1"/>
                </a:solidFill>
                <a:latin typeface="Arial Narrow" panose="020B0606020202030204" pitchFamily="34" charset="0"/>
              </a:rPr>
              <a:t>coronarienne</a:t>
            </a:r>
            <a:r>
              <a:rPr lang="en-US" sz="1100" b="1" dirty="0">
                <a:solidFill>
                  <a:schemeClr val="bg1"/>
                </a:solidFill>
                <a:latin typeface="Arial Narrow" panose="020B0606020202030204" pitchFamily="34" charset="0"/>
              </a:rPr>
              <a:t> </a:t>
            </a:r>
            <a:r>
              <a:rPr lang="en-US" sz="1100" b="1" dirty="0" err="1">
                <a:solidFill>
                  <a:schemeClr val="bg1"/>
                </a:solidFill>
                <a:latin typeface="Arial Narrow" panose="020B0606020202030204" pitchFamily="34" charset="0"/>
              </a:rPr>
              <a:t>percutanée</a:t>
            </a:r>
            <a:r>
              <a:rPr lang="en-US" sz="1100" b="1" dirty="0">
                <a:solidFill>
                  <a:schemeClr val="bg1"/>
                </a:solidFill>
                <a:latin typeface="Arial Narrow" panose="020B0606020202030204" pitchFamily="34" charset="0"/>
              </a:rPr>
              <a:t>      SCA: syndrome </a:t>
            </a:r>
            <a:r>
              <a:rPr lang="en-US" sz="1100" b="1" dirty="0" err="1">
                <a:solidFill>
                  <a:schemeClr val="bg1"/>
                </a:solidFill>
                <a:latin typeface="Arial Narrow" panose="020B0606020202030204" pitchFamily="34" charset="0"/>
              </a:rPr>
              <a:t>coronarien</a:t>
            </a:r>
            <a:r>
              <a:rPr lang="en-US" sz="1100" b="1" dirty="0">
                <a:solidFill>
                  <a:schemeClr val="bg1"/>
                </a:solidFill>
                <a:latin typeface="Arial Narrow" panose="020B0606020202030204" pitchFamily="34" charset="0"/>
              </a:rPr>
              <a:t> </a:t>
            </a:r>
            <a:r>
              <a:rPr lang="en-US" sz="1100" b="1" dirty="0" err="1">
                <a:solidFill>
                  <a:schemeClr val="bg1"/>
                </a:solidFill>
                <a:latin typeface="Arial Narrow" panose="020B0606020202030204" pitchFamily="34" charset="0"/>
              </a:rPr>
              <a:t>aigu</a:t>
            </a:r>
            <a:r>
              <a:rPr lang="en-US" sz="1100" b="1" dirty="0">
                <a:solidFill>
                  <a:schemeClr val="bg1"/>
                </a:solidFill>
                <a:latin typeface="Arial Narrow" panose="020B0606020202030204" pitchFamily="34" charset="0"/>
              </a:rPr>
              <a:t>     PAC : </a:t>
            </a:r>
            <a:r>
              <a:rPr lang="en-US" sz="1100" b="1" dirty="0" err="1">
                <a:solidFill>
                  <a:schemeClr val="bg1"/>
                </a:solidFill>
                <a:latin typeface="Arial Narrow" panose="020B0606020202030204" pitchFamily="34" charset="0"/>
              </a:rPr>
              <a:t>pontage</a:t>
            </a:r>
            <a:r>
              <a:rPr lang="en-US" sz="1100" b="1" dirty="0">
                <a:solidFill>
                  <a:schemeClr val="bg1"/>
                </a:solidFill>
                <a:latin typeface="Arial Narrow" panose="020B0606020202030204" pitchFamily="34" charset="0"/>
              </a:rPr>
              <a:t> aorto-</a:t>
            </a:r>
            <a:r>
              <a:rPr lang="en-US" sz="1100" b="1" dirty="0" err="1">
                <a:solidFill>
                  <a:schemeClr val="bg1"/>
                </a:solidFill>
                <a:latin typeface="Arial Narrow" panose="020B0606020202030204" pitchFamily="34" charset="0"/>
              </a:rPr>
              <a:t>coronarien</a:t>
            </a:r>
            <a:endParaRPr lang="en-US" sz="1100" b="1" dirty="0">
              <a:solidFill>
                <a:schemeClr val="bg1"/>
              </a:solidFill>
              <a:latin typeface="Arial Narrow" panose="020B0606020202030204" pitchFamily="34" charset="0"/>
            </a:endParaRPr>
          </a:p>
        </p:txBody>
      </p:sp>
      <p:pic>
        <p:nvPicPr>
          <p:cNvPr id="22" name="4E92DA43-5712-40E9-AFDC-2C1062C78C6F" descr="7646DFF2-B812-4635-AA57-5171E34E5A45@chrc">
            <a:extLst>
              <a:ext uri="{FF2B5EF4-FFF2-40B4-BE49-F238E27FC236}">
                <a16:creationId xmlns:a16="http://schemas.microsoft.com/office/drawing/2014/main" id="{342FB2FC-3B59-451C-9F2E-E1EFD0BA5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528" y="118691"/>
            <a:ext cx="1596522" cy="9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MC" sz="4400" b="1" i="0" u="none" strike="noStrike" kern="1200" cap="none" spc="0" normalizeH="0" baseline="0" dirty="0">
                <a:ln>
                  <a:noFill/>
                </a:ln>
                <a:solidFill>
                  <a:srgbClr val="1B1A5A"/>
                </a:solidFill>
                <a:effectLst/>
                <a:uLnTx/>
                <a:uFillTx/>
                <a:latin typeface="Arial Narrow" panose="020B0606020202030204" pitchFamily="34" charset="0"/>
                <a:cs typeface="Aharoni" panose="02010803020104030203" pitchFamily="2" charset="-79"/>
              </a:rPr>
              <a:t>Rensei</a:t>
            </a:r>
            <a:r>
              <a:rPr lang="fr-MC" sz="4400" b="1" dirty="0">
                <a:solidFill>
                  <a:srgbClr val="1B1A5A"/>
                </a:solidFill>
                <a:latin typeface="Arial Narrow" panose="020B0606020202030204" pitchFamily="34" charset="0"/>
                <a:cs typeface="Aharoni" panose="02010803020104030203" pitchFamily="2" charset="-79"/>
              </a:rPr>
              <a:t>gnements généraux</a:t>
            </a:r>
            <a:endParaRPr kumimoji="0" lang="fr-MC" sz="4400" b="1" i="0" u="none" strike="noStrike" kern="1200" cap="none" spc="0" normalizeH="0" baseline="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228600" indent="-228600">
              <a:lnSpc>
                <a:spcPct val="90000"/>
              </a:lnSpc>
              <a:buFont typeface="+mj-lt"/>
              <a:buAutoNum type="arabicPeriod"/>
              <a:defRPr/>
            </a:pPr>
            <a:r>
              <a:rPr lang="en-GB" sz="800" dirty="0">
                <a:solidFill>
                  <a:schemeClr val="bg1"/>
                </a:solidFill>
                <a:latin typeface="Arial Narrow" panose="020B0606020202030204" pitchFamily="34" charset="0"/>
                <a:cs typeface="Arial" pitchFamily="34" charset="0"/>
              </a:rPr>
              <a:t>Lopes RD et al</a:t>
            </a:r>
            <a:r>
              <a:rPr lang="en-GB" sz="800" i="1" dirty="0">
                <a:solidFill>
                  <a:schemeClr val="bg1"/>
                </a:solidFill>
                <a:latin typeface="Arial Narrow" panose="020B0606020202030204" pitchFamily="34" charset="0"/>
                <a:cs typeface="Arial" pitchFamily="34" charset="0"/>
              </a:rPr>
              <a:t>. Am Heart J. </a:t>
            </a:r>
            <a:r>
              <a:rPr lang="en-GB" sz="800" dirty="0">
                <a:solidFill>
                  <a:schemeClr val="bg1"/>
                </a:solidFill>
                <a:latin typeface="Arial Narrow" panose="020B0606020202030204" pitchFamily="34" charset="0"/>
                <a:cs typeface="Arial" pitchFamily="34" charset="0"/>
              </a:rPr>
              <a:t>June 2018; 200:17-23 doi:10.1016/j.ahj.2018.03.001 </a:t>
            </a:r>
          </a:p>
          <a:p>
            <a:pPr marL="228600" indent="-228600">
              <a:lnSpc>
                <a:spcPct val="90000"/>
              </a:lnSpc>
              <a:buFont typeface="+mj-lt"/>
              <a:buAutoNum type="arabicPeriod"/>
              <a:defRPr/>
            </a:pPr>
            <a:r>
              <a:rPr lang="en-GB" sz="800" dirty="0">
                <a:solidFill>
                  <a:schemeClr val="bg1"/>
                </a:solidFill>
                <a:latin typeface="Arial Narrow" panose="020B0606020202030204" pitchFamily="34" charset="0"/>
                <a:cs typeface="Arial" pitchFamily="34" charset="0"/>
              </a:rPr>
              <a:t>Adapted from Lopes RD et al. Oral presentation at ACC Apr 2016; Chicago, IL, USA. Abstract number 695-15</a:t>
            </a:r>
          </a:p>
          <a:p>
            <a:pPr marL="228600" indent="-228600">
              <a:lnSpc>
                <a:spcPct val="90000"/>
              </a:lnSpc>
              <a:buFont typeface="+mj-lt"/>
              <a:buAutoNum type="arabicPeriod"/>
              <a:defRPr/>
            </a:pPr>
            <a:r>
              <a:rPr lang="en-GB" sz="800" dirty="0" err="1">
                <a:solidFill>
                  <a:schemeClr val="bg1"/>
                </a:solidFill>
                <a:latin typeface="Arial Narrow" panose="020B0606020202030204" pitchFamily="34" charset="0"/>
                <a:cs typeface="Arial" pitchFamily="34" charset="0"/>
              </a:rPr>
              <a:t>Dewilde</a:t>
            </a:r>
            <a:r>
              <a:rPr lang="en-GB" sz="800" dirty="0">
                <a:solidFill>
                  <a:schemeClr val="bg1"/>
                </a:solidFill>
                <a:latin typeface="Arial Narrow" panose="020B0606020202030204" pitchFamily="34" charset="0"/>
                <a:cs typeface="Arial" pitchFamily="34" charset="0"/>
              </a:rPr>
              <a:t> WJ et al. </a:t>
            </a:r>
            <a:r>
              <a:rPr lang="en-GB" sz="800" i="1" dirty="0">
                <a:solidFill>
                  <a:schemeClr val="bg1"/>
                </a:solidFill>
                <a:latin typeface="Arial Narrow" panose="020B0606020202030204" pitchFamily="34" charset="0"/>
                <a:cs typeface="Arial" pitchFamily="34" charset="0"/>
              </a:rPr>
              <a:t>Lancet </a:t>
            </a:r>
            <a:r>
              <a:rPr lang="en-GB" sz="800" dirty="0">
                <a:solidFill>
                  <a:schemeClr val="bg1"/>
                </a:solidFill>
                <a:latin typeface="Arial Narrow" panose="020B0606020202030204" pitchFamily="34" charset="0"/>
                <a:cs typeface="Arial" pitchFamily="34" charset="0"/>
              </a:rPr>
              <a:t>2013;381:1107-1115</a:t>
            </a:r>
          </a:p>
        </p:txBody>
      </p:sp>
      <p:sp>
        <p:nvSpPr>
          <p:cNvPr id="35" name="TextBox 34">
            <a:extLst>
              <a:ext uri="{FF2B5EF4-FFF2-40B4-BE49-F238E27FC236}">
                <a16:creationId xmlns:a16="http://schemas.microsoft.com/office/drawing/2014/main" id="{887BBF85-28EE-4761-A6E5-25BCE03A8B75}"/>
              </a:ext>
            </a:extLst>
          </p:cNvPr>
          <p:cNvSpPr txBox="1"/>
          <p:nvPr/>
        </p:nvSpPr>
        <p:spPr>
          <a:xfrm>
            <a:off x="4664075" y="6316335"/>
            <a:ext cx="3327400" cy="461665"/>
          </a:xfrm>
          <a:prstGeom prst="rect">
            <a:avLst/>
          </a:prstGeom>
          <a:noFill/>
        </p:spPr>
        <p:txBody>
          <a:bodyPr wrap="square" rtlCol="0">
            <a:spAutoFit/>
          </a:bodyPr>
          <a:lstStyle/>
          <a:p>
            <a:r>
              <a:rPr lang="en-US" sz="800" b="1" dirty="0">
                <a:solidFill>
                  <a:schemeClr val="bg1"/>
                </a:solidFill>
                <a:latin typeface="Arial Narrow" panose="020B0606020202030204" pitchFamily="34" charset="0"/>
              </a:rPr>
              <a:t>SCA</a:t>
            </a:r>
            <a:r>
              <a:rPr lang="en-US" sz="800" dirty="0">
                <a:solidFill>
                  <a:schemeClr val="bg1"/>
                </a:solidFill>
                <a:latin typeface="Arial Narrow" panose="020B0606020202030204" pitchFamily="34" charset="0"/>
              </a:rPr>
              <a:t>, syndrome </a:t>
            </a:r>
            <a:r>
              <a:rPr lang="en-US" sz="800" dirty="0" err="1">
                <a:solidFill>
                  <a:schemeClr val="bg1"/>
                </a:solidFill>
                <a:latin typeface="Arial Narrow" panose="020B0606020202030204" pitchFamily="34" charset="0"/>
              </a:rPr>
              <a:t>coronarien</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aigu</a:t>
            </a:r>
            <a:r>
              <a:rPr lang="en-US" sz="800" dirty="0">
                <a:solidFill>
                  <a:schemeClr val="bg1"/>
                </a:solidFill>
                <a:latin typeface="Arial Narrow" panose="020B0606020202030204" pitchFamily="34" charset="0"/>
              </a:rPr>
              <a:t>; FA, fibrillation </a:t>
            </a:r>
            <a:r>
              <a:rPr lang="en-US" sz="800" dirty="0" err="1">
                <a:solidFill>
                  <a:schemeClr val="bg1"/>
                </a:solidFill>
                <a:latin typeface="Arial Narrow" panose="020B0606020202030204" pitchFamily="34" charset="0"/>
              </a:rPr>
              <a:t>auriculaire</a:t>
            </a:r>
            <a:r>
              <a:rPr lang="en-US" sz="800" dirty="0">
                <a:solidFill>
                  <a:schemeClr val="bg1"/>
                </a:solidFill>
                <a:latin typeface="Arial Narrow" panose="020B0606020202030204" pitchFamily="34" charset="0"/>
              </a:rPr>
              <a:t>; ; BTAP, </a:t>
            </a:r>
            <a:r>
              <a:rPr lang="en-US" sz="800" dirty="0" err="1">
                <a:solidFill>
                  <a:schemeClr val="bg1"/>
                </a:solidFill>
                <a:latin typeface="Arial Narrow" panose="020B0606020202030204" pitchFamily="34" charset="0"/>
              </a:rPr>
              <a:t>bithérapie</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antiplaquettaire</a:t>
            </a:r>
            <a:r>
              <a:rPr lang="en-US" sz="800" dirty="0">
                <a:solidFill>
                  <a:schemeClr val="bg1"/>
                </a:solidFill>
                <a:latin typeface="Arial Narrow" panose="020B0606020202030204" pitchFamily="34" charset="0"/>
              </a:rPr>
              <a:t>; AOD, anticoagulant oral direct; ICP, intervention </a:t>
            </a:r>
            <a:r>
              <a:rPr lang="en-US" sz="800" dirty="0" err="1">
                <a:solidFill>
                  <a:schemeClr val="bg1"/>
                </a:solidFill>
                <a:latin typeface="Arial Narrow" panose="020B0606020202030204" pitchFamily="34" charset="0"/>
              </a:rPr>
              <a:t>coronarienne</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percutnée</a:t>
            </a:r>
            <a:r>
              <a:rPr lang="en-US" sz="800" dirty="0">
                <a:solidFill>
                  <a:schemeClr val="bg1"/>
                </a:solidFill>
                <a:latin typeface="Arial Narrow" panose="020B0606020202030204" pitchFamily="34" charset="0"/>
              </a:rPr>
              <a:t>; A</a:t>
            </a:r>
            <a:r>
              <a:rPr lang="en-US" sz="800" b="1" dirty="0">
                <a:solidFill>
                  <a:schemeClr val="bg1"/>
                </a:solidFill>
                <a:latin typeface="Arial Narrow" panose="020B0606020202030204" pitchFamily="34" charset="0"/>
              </a:rPr>
              <a:t>VK</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antagoniste</a:t>
            </a:r>
            <a:r>
              <a:rPr lang="en-US" sz="800" dirty="0">
                <a:solidFill>
                  <a:schemeClr val="bg1"/>
                </a:solidFill>
                <a:latin typeface="Arial Narrow" panose="020B0606020202030204" pitchFamily="34" charset="0"/>
              </a:rPr>
              <a:t> de la </a:t>
            </a:r>
            <a:r>
              <a:rPr lang="en-US" sz="800" dirty="0" err="1">
                <a:solidFill>
                  <a:schemeClr val="bg1"/>
                </a:solidFill>
                <a:latin typeface="Arial Narrow" panose="020B0606020202030204" pitchFamily="34" charset="0"/>
              </a:rPr>
              <a:t>vitamine</a:t>
            </a:r>
            <a:r>
              <a:rPr lang="en-US" sz="800" dirty="0">
                <a:solidFill>
                  <a:schemeClr val="bg1"/>
                </a:solidFill>
                <a:latin typeface="Arial Narrow" panose="020B0606020202030204" pitchFamily="34" charset="0"/>
              </a:rPr>
              <a:t> K.</a:t>
            </a:r>
            <a:endParaRPr lang="en-GB" sz="800" dirty="0">
              <a:solidFill>
                <a:schemeClr val="bg1"/>
              </a:solidFill>
              <a:latin typeface="Arial Narrow" panose="020B0606020202030204" pitchFamily="34" charset="0"/>
            </a:endParaRPr>
          </a:p>
        </p:txBody>
      </p:sp>
      <p:sp>
        <p:nvSpPr>
          <p:cNvPr id="41" name="TextBox 40">
            <a:extLst>
              <a:ext uri="{FF2B5EF4-FFF2-40B4-BE49-F238E27FC236}">
                <a16:creationId xmlns:a16="http://schemas.microsoft.com/office/drawing/2014/main" id="{E0CF5947-D69E-4423-AF02-FB925B4C1333}"/>
              </a:ext>
            </a:extLst>
          </p:cNvPr>
          <p:cNvSpPr txBox="1"/>
          <p:nvPr/>
        </p:nvSpPr>
        <p:spPr>
          <a:xfrm>
            <a:off x="143996" y="1114425"/>
            <a:ext cx="8904753" cy="877163"/>
          </a:xfrm>
          <a:prstGeom prst="rect">
            <a:avLst/>
          </a:prstGeom>
          <a:noFill/>
        </p:spPr>
        <p:txBody>
          <a:bodyPr wrap="square" rtlCol="0">
            <a:spAutoFit/>
          </a:bodyPr>
          <a:lstStyle/>
          <a:p>
            <a:pPr marL="342900" indent="-342900">
              <a:buClr>
                <a:srgbClr val="30C1D7"/>
              </a:buClr>
              <a:buSzPct val="100000"/>
              <a:buFont typeface="Wingdings" panose="05000000000000000000" pitchFamily="2" charset="2"/>
              <a:buChar char="§"/>
            </a:pPr>
            <a:r>
              <a:rPr lang="fr-FR" sz="1700" dirty="0">
                <a:solidFill>
                  <a:schemeClr val="tx1">
                    <a:lumMod val="85000"/>
                    <a:lumOff val="15000"/>
                  </a:schemeClr>
                </a:solidFill>
                <a:latin typeface="Arial Narrow" panose="020B0606020202030204" pitchFamily="34" charset="0"/>
              </a:rPr>
              <a:t>La FA est l’arythmie cardiaque la plus fréquente, sa prévalence étant accrue chez les personnes âgées. </a:t>
            </a:r>
          </a:p>
          <a:p>
            <a:pPr marL="342900" indent="-342900">
              <a:buClr>
                <a:srgbClr val="30C1D7"/>
              </a:buClr>
              <a:buSzPct val="100000"/>
              <a:buFont typeface="Wingdings" panose="05000000000000000000" pitchFamily="2" charset="2"/>
              <a:buChar char="§"/>
            </a:pPr>
            <a:r>
              <a:rPr lang="fr-FR" sz="1700" dirty="0">
                <a:solidFill>
                  <a:schemeClr val="tx1">
                    <a:lumMod val="85000"/>
                    <a:lumOff val="15000"/>
                  </a:schemeClr>
                </a:solidFill>
                <a:latin typeface="Arial Narrow" panose="020B0606020202030204" pitchFamily="34" charset="0"/>
              </a:rPr>
              <a:t>Environ 20 à 30 %  des patients atteints de FA présentent une coronaropathie concomitante et  5 à 10 %  des patients qui subissent une intervention coronarienne percutanée (ICP) sont atteints de FA. </a:t>
            </a:r>
            <a:endParaRPr lang="fr-FR" sz="1700" dirty="0"/>
          </a:p>
        </p:txBody>
      </p:sp>
      <p:sp>
        <p:nvSpPr>
          <p:cNvPr id="42" name="Rectangle 41">
            <a:extLst>
              <a:ext uri="{FF2B5EF4-FFF2-40B4-BE49-F238E27FC236}">
                <a16:creationId xmlns:a16="http://schemas.microsoft.com/office/drawing/2014/main" id="{B4B12C83-859C-4FAF-B7C4-26BEA8F09F1F}"/>
              </a:ext>
            </a:extLst>
          </p:cNvPr>
          <p:cNvSpPr/>
          <p:nvPr/>
        </p:nvSpPr>
        <p:spPr>
          <a:xfrm>
            <a:off x="0" y="2420786"/>
            <a:ext cx="9144000" cy="746354"/>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FF6600"/>
              </a:buClr>
              <a:buSzPct val="100000"/>
            </a:pPr>
            <a:r>
              <a:rPr lang="fr-FR" sz="1600" b="1" dirty="0">
                <a:solidFill>
                  <a:schemeClr val="bg1"/>
                </a:solidFill>
                <a:latin typeface="Arial Narrow" panose="020B0606020202030204" pitchFamily="34" charset="0"/>
              </a:rPr>
              <a:t>		Nous sommes confrontés à un défi clinique lorsque des patients atteints de FA sous anticoagulation orale (ACO) développent un syndrome coronarien aigu (SCA) et/ou nécessitent une ICP. </a:t>
            </a:r>
          </a:p>
        </p:txBody>
      </p:sp>
      <p:grpSp>
        <p:nvGrpSpPr>
          <p:cNvPr id="43" name="Group 42">
            <a:extLst>
              <a:ext uri="{FF2B5EF4-FFF2-40B4-BE49-F238E27FC236}">
                <a16:creationId xmlns:a16="http://schemas.microsoft.com/office/drawing/2014/main" id="{D4F1A4B9-7399-4EB1-A25F-5A79C750DB72}"/>
              </a:ext>
            </a:extLst>
          </p:cNvPr>
          <p:cNvGrpSpPr/>
          <p:nvPr/>
        </p:nvGrpSpPr>
        <p:grpSpPr>
          <a:xfrm>
            <a:off x="161925" y="2250714"/>
            <a:ext cx="697553" cy="916426"/>
            <a:chOff x="6943577" y="534751"/>
            <a:chExt cx="2645711" cy="3475862"/>
          </a:xfrm>
        </p:grpSpPr>
        <p:sp>
          <p:nvSpPr>
            <p:cNvPr id="45" name="Freeform 11">
              <a:extLst>
                <a:ext uri="{FF2B5EF4-FFF2-40B4-BE49-F238E27FC236}">
                  <a16:creationId xmlns:a16="http://schemas.microsoft.com/office/drawing/2014/main" id="{3D79EE21-4146-4D9F-9544-E6E9BDCB765D}"/>
                </a:ext>
              </a:extLst>
            </p:cNvPr>
            <p:cNvSpPr>
              <a:spLocks/>
            </p:cNvSpPr>
            <p:nvPr/>
          </p:nvSpPr>
          <p:spPr bwMode="auto">
            <a:xfrm flipH="1">
              <a:off x="6943577" y="591093"/>
              <a:ext cx="2645711" cy="3419520"/>
            </a:xfrm>
            <a:custGeom>
              <a:avLst/>
              <a:gdLst/>
              <a:ahLst/>
              <a:cxnLst>
                <a:cxn ang="0">
                  <a:pos x="1859" y="13"/>
                </a:cxn>
                <a:cxn ang="0">
                  <a:pos x="2161" y="71"/>
                </a:cxn>
                <a:cxn ang="0">
                  <a:pos x="2350" y="131"/>
                </a:cxn>
                <a:cxn ang="0">
                  <a:pos x="2499" y="193"/>
                </a:cxn>
                <a:cxn ang="0">
                  <a:pos x="2824" y="418"/>
                </a:cxn>
                <a:cxn ang="0">
                  <a:pos x="3031" y="689"/>
                </a:cxn>
                <a:cxn ang="0">
                  <a:pos x="3142" y="966"/>
                </a:cxn>
                <a:cxn ang="0">
                  <a:pos x="3188" y="1215"/>
                </a:cxn>
                <a:cxn ang="0">
                  <a:pos x="3163" y="1534"/>
                </a:cxn>
                <a:cxn ang="0">
                  <a:pos x="3085" y="1875"/>
                </a:cxn>
                <a:cxn ang="0">
                  <a:pos x="2991" y="2145"/>
                </a:cxn>
                <a:cxn ang="0">
                  <a:pos x="2877" y="2350"/>
                </a:cxn>
                <a:cxn ang="0">
                  <a:pos x="2718" y="2595"/>
                </a:cxn>
                <a:cxn ang="0">
                  <a:pos x="2592" y="2809"/>
                </a:cxn>
                <a:cxn ang="0">
                  <a:pos x="2552" y="2996"/>
                </a:cxn>
                <a:cxn ang="0">
                  <a:pos x="2598" y="3280"/>
                </a:cxn>
                <a:cxn ang="0">
                  <a:pos x="2735" y="3598"/>
                </a:cxn>
                <a:cxn ang="0">
                  <a:pos x="1279" y="3739"/>
                </a:cxn>
                <a:cxn ang="0">
                  <a:pos x="1203" y="3577"/>
                </a:cxn>
                <a:cxn ang="0">
                  <a:pos x="1205" y="3457"/>
                </a:cxn>
                <a:cxn ang="0">
                  <a:pos x="1147" y="3422"/>
                </a:cxn>
                <a:cxn ang="0">
                  <a:pos x="989" y="3451"/>
                </a:cxn>
                <a:cxn ang="0">
                  <a:pos x="751" y="3484"/>
                </a:cxn>
                <a:cxn ang="0">
                  <a:pos x="521" y="3473"/>
                </a:cxn>
                <a:cxn ang="0">
                  <a:pos x="383" y="3382"/>
                </a:cxn>
                <a:cxn ang="0">
                  <a:pos x="347" y="3243"/>
                </a:cxn>
                <a:cxn ang="0">
                  <a:pos x="370" y="3112"/>
                </a:cxn>
                <a:cxn ang="0">
                  <a:pos x="379" y="3006"/>
                </a:cxn>
                <a:cxn ang="0">
                  <a:pos x="318" y="2948"/>
                </a:cxn>
                <a:cxn ang="0">
                  <a:pos x="292" y="2863"/>
                </a:cxn>
                <a:cxn ang="0">
                  <a:pos x="310" y="2807"/>
                </a:cxn>
                <a:cxn ang="0">
                  <a:pos x="248" y="2703"/>
                </a:cxn>
                <a:cxn ang="0">
                  <a:pos x="290" y="2558"/>
                </a:cxn>
                <a:cxn ang="0">
                  <a:pos x="250" y="2491"/>
                </a:cxn>
                <a:cxn ang="0">
                  <a:pos x="136" y="2446"/>
                </a:cxn>
                <a:cxn ang="0">
                  <a:pos x="14" y="2367"/>
                </a:cxn>
                <a:cxn ang="0">
                  <a:pos x="4" y="2271"/>
                </a:cxn>
                <a:cxn ang="0">
                  <a:pos x="29" y="2222"/>
                </a:cxn>
                <a:cxn ang="0">
                  <a:pos x="107" y="2099"/>
                </a:cxn>
                <a:cxn ang="0">
                  <a:pos x="207" y="1935"/>
                </a:cxn>
                <a:cxn ang="0">
                  <a:pos x="300" y="1777"/>
                </a:cxn>
                <a:cxn ang="0">
                  <a:pos x="331" y="1673"/>
                </a:cxn>
                <a:cxn ang="0">
                  <a:pos x="296" y="1617"/>
                </a:cxn>
                <a:cxn ang="0">
                  <a:pos x="246" y="1541"/>
                </a:cxn>
                <a:cxn ang="0">
                  <a:pos x="232" y="1381"/>
                </a:cxn>
                <a:cxn ang="0">
                  <a:pos x="277" y="1111"/>
                </a:cxn>
                <a:cxn ang="0">
                  <a:pos x="366" y="802"/>
                </a:cxn>
                <a:cxn ang="0">
                  <a:pos x="490" y="521"/>
                </a:cxn>
                <a:cxn ang="0">
                  <a:pos x="662" y="318"/>
                </a:cxn>
                <a:cxn ang="0">
                  <a:pos x="834" y="191"/>
                </a:cxn>
                <a:cxn ang="0">
                  <a:pos x="935" y="139"/>
                </a:cxn>
                <a:cxn ang="0">
                  <a:pos x="1267" y="36"/>
                </a:cxn>
              </a:cxnLst>
              <a:rect l="0" t="0" r="r" b="b"/>
              <a:pathLst>
                <a:path w="3190" h="4123">
                  <a:moveTo>
                    <a:pt x="1577" y="0"/>
                  </a:moveTo>
                  <a:lnTo>
                    <a:pt x="1677" y="0"/>
                  </a:lnTo>
                  <a:lnTo>
                    <a:pt x="1770" y="4"/>
                  </a:lnTo>
                  <a:lnTo>
                    <a:pt x="1859" y="13"/>
                  </a:lnTo>
                  <a:lnTo>
                    <a:pt x="1944" y="25"/>
                  </a:lnTo>
                  <a:lnTo>
                    <a:pt x="2022" y="40"/>
                  </a:lnTo>
                  <a:lnTo>
                    <a:pt x="2095" y="54"/>
                  </a:lnTo>
                  <a:lnTo>
                    <a:pt x="2161" y="71"/>
                  </a:lnTo>
                  <a:lnTo>
                    <a:pt x="2219" y="87"/>
                  </a:lnTo>
                  <a:lnTo>
                    <a:pt x="2271" y="104"/>
                  </a:lnTo>
                  <a:lnTo>
                    <a:pt x="2314" y="119"/>
                  </a:lnTo>
                  <a:lnTo>
                    <a:pt x="2350" y="131"/>
                  </a:lnTo>
                  <a:lnTo>
                    <a:pt x="2374" y="141"/>
                  </a:lnTo>
                  <a:lnTo>
                    <a:pt x="2389" y="148"/>
                  </a:lnTo>
                  <a:lnTo>
                    <a:pt x="2395" y="150"/>
                  </a:lnTo>
                  <a:lnTo>
                    <a:pt x="2499" y="193"/>
                  </a:lnTo>
                  <a:lnTo>
                    <a:pt x="2592" y="241"/>
                  </a:lnTo>
                  <a:lnTo>
                    <a:pt x="2679" y="295"/>
                  </a:lnTo>
                  <a:lnTo>
                    <a:pt x="2755" y="353"/>
                  </a:lnTo>
                  <a:lnTo>
                    <a:pt x="2824" y="418"/>
                  </a:lnTo>
                  <a:lnTo>
                    <a:pt x="2886" y="482"/>
                  </a:lnTo>
                  <a:lnTo>
                    <a:pt x="2940" y="550"/>
                  </a:lnTo>
                  <a:lnTo>
                    <a:pt x="2987" y="619"/>
                  </a:lnTo>
                  <a:lnTo>
                    <a:pt x="3031" y="689"/>
                  </a:lnTo>
                  <a:lnTo>
                    <a:pt x="3066" y="760"/>
                  </a:lnTo>
                  <a:lnTo>
                    <a:pt x="3097" y="831"/>
                  </a:lnTo>
                  <a:lnTo>
                    <a:pt x="3122" y="899"/>
                  </a:lnTo>
                  <a:lnTo>
                    <a:pt x="3142" y="966"/>
                  </a:lnTo>
                  <a:lnTo>
                    <a:pt x="3159" y="1030"/>
                  </a:lnTo>
                  <a:lnTo>
                    <a:pt x="3171" y="1092"/>
                  </a:lnTo>
                  <a:lnTo>
                    <a:pt x="3182" y="1148"/>
                  </a:lnTo>
                  <a:lnTo>
                    <a:pt x="3188" y="1215"/>
                  </a:lnTo>
                  <a:lnTo>
                    <a:pt x="3190" y="1287"/>
                  </a:lnTo>
                  <a:lnTo>
                    <a:pt x="3186" y="1366"/>
                  </a:lnTo>
                  <a:lnTo>
                    <a:pt x="3176" y="1449"/>
                  </a:lnTo>
                  <a:lnTo>
                    <a:pt x="3163" y="1534"/>
                  </a:lnTo>
                  <a:lnTo>
                    <a:pt x="3147" y="1622"/>
                  </a:lnTo>
                  <a:lnTo>
                    <a:pt x="3128" y="1709"/>
                  </a:lnTo>
                  <a:lnTo>
                    <a:pt x="3107" y="1794"/>
                  </a:lnTo>
                  <a:lnTo>
                    <a:pt x="3085" y="1875"/>
                  </a:lnTo>
                  <a:lnTo>
                    <a:pt x="3062" y="1954"/>
                  </a:lnTo>
                  <a:lnTo>
                    <a:pt x="3037" y="2024"/>
                  </a:lnTo>
                  <a:lnTo>
                    <a:pt x="3014" y="2089"/>
                  </a:lnTo>
                  <a:lnTo>
                    <a:pt x="2991" y="2145"/>
                  </a:lnTo>
                  <a:lnTo>
                    <a:pt x="2971" y="2190"/>
                  </a:lnTo>
                  <a:lnTo>
                    <a:pt x="2944" y="2240"/>
                  </a:lnTo>
                  <a:lnTo>
                    <a:pt x="2913" y="2294"/>
                  </a:lnTo>
                  <a:lnTo>
                    <a:pt x="2877" y="2350"/>
                  </a:lnTo>
                  <a:lnTo>
                    <a:pt x="2838" y="2410"/>
                  </a:lnTo>
                  <a:lnTo>
                    <a:pt x="2799" y="2473"/>
                  </a:lnTo>
                  <a:lnTo>
                    <a:pt x="2757" y="2535"/>
                  </a:lnTo>
                  <a:lnTo>
                    <a:pt x="2718" y="2595"/>
                  </a:lnTo>
                  <a:lnTo>
                    <a:pt x="2681" y="2655"/>
                  </a:lnTo>
                  <a:lnTo>
                    <a:pt x="2646" y="2712"/>
                  </a:lnTo>
                  <a:lnTo>
                    <a:pt x="2615" y="2763"/>
                  </a:lnTo>
                  <a:lnTo>
                    <a:pt x="2592" y="2809"/>
                  </a:lnTo>
                  <a:lnTo>
                    <a:pt x="2573" y="2849"/>
                  </a:lnTo>
                  <a:lnTo>
                    <a:pt x="2561" y="2890"/>
                  </a:lnTo>
                  <a:lnTo>
                    <a:pt x="2554" y="2940"/>
                  </a:lnTo>
                  <a:lnTo>
                    <a:pt x="2552" y="2996"/>
                  </a:lnTo>
                  <a:lnTo>
                    <a:pt x="2557" y="3060"/>
                  </a:lnTo>
                  <a:lnTo>
                    <a:pt x="2565" y="3131"/>
                  </a:lnTo>
                  <a:lnTo>
                    <a:pt x="2579" y="3204"/>
                  </a:lnTo>
                  <a:lnTo>
                    <a:pt x="2598" y="3280"/>
                  </a:lnTo>
                  <a:lnTo>
                    <a:pt x="2623" y="3359"/>
                  </a:lnTo>
                  <a:lnTo>
                    <a:pt x="2654" y="3440"/>
                  </a:lnTo>
                  <a:lnTo>
                    <a:pt x="2691" y="3519"/>
                  </a:lnTo>
                  <a:lnTo>
                    <a:pt x="2735" y="3598"/>
                  </a:lnTo>
                  <a:lnTo>
                    <a:pt x="2784" y="3673"/>
                  </a:lnTo>
                  <a:lnTo>
                    <a:pt x="1252" y="4123"/>
                  </a:lnTo>
                  <a:lnTo>
                    <a:pt x="1323" y="3787"/>
                  </a:lnTo>
                  <a:lnTo>
                    <a:pt x="1279" y="3739"/>
                  </a:lnTo>
                  <a:lnTo>
                    <a:pt x="1248" y="3696"/>
                  </a:lnTo>
                  <a:lnTo>
                    <a:pt x="1225" y="3654"/>
                  </a:lnTo>
                  <a:lnTo>
                    <a:pt x="1211" y="3615"/>
                  </a:lnTo>
                  <a:lnTo>
                    <a:pt x="1203" y="3577"/>
                  </a:lnTo>
                  <a:lnTo>
                    <a:pt x="1203" y="3546"/>
                  </a:lnTo>
                  <a:lnTo>
                    <a:pt x="1205" y="3517"/>
                  </a:lnTo>
                  <a:lnTo>
                    <a:pt x="1207" y="3484"/>
                  </a:lnTo>
                  <a:lnTo>
                    <a:pt x="1205" y="3457"/>
                  </a:lnTo>
                  <a:lnTo>
                    <a:pt x="1196" y="3438"/>
                  </a:lnTo>
                  <a:lnTo>
                    <a:pt x="1182" y="3426"/>
                  </a:lnTo>
                  <a:lnTo>
                    <a:pt x="1161" y="3419"/>
                  </a:lnTo>
                  <a:lnTo>
                    <a:pt x="1147" y="3422"/>
                  </a:lnTo>
                  <a:lnTo>
                    <a:pt x="1120" y="3426"/>
                  </a:lnTo>
                  <a:lnTo>
                    <a:pt x="1085" y="3432"/>
                  </a:lnTo>
                  <a:lnTo>
                    <a:pt x="1041" y="3440"/>
                  </a:lnTo>
                  <a:lnTo>
                    <a:pt x="989" y="3451"/>
                  </a:lnTo>
                  <a:lnTo>
                    <a:pt x="933" y="3459"/>
                  </a:lnTo>
                  <a:lnTo>
                    <a:pt x="875" y="3469"/>
                  </a:lnTo>
                  <a:lnTo>
                    <a:pt x="813" y="3478"/>
                  </a:lnTo>
                  <a:lnTo>
                    <a:pt x="751" y="3484"/>
                  </a:lnTo>
                  <a:lnTo>
                    <a:pt x="689" y="3486"/>
                  </a:lnTo>
                  <a:lnTo>
                    <a:pt x="629" y="3486"/>
                  </a:lnTo>
                  <a:lnTo>
                    <a:pt x="573" y="3482"/>
                  </a:lnTo>
                  <a:lnTo>
                    <a:pt x="521" y="3473"/>
                  </a:lnTo>
                  <a:lnTo>
                    <a:pt x="474" y="3459"/>
                  </a:lnTo>
                  <a:lnTo>
                    <a:pt x="434" y="3438"/>
                  </a:lnTo>
                  <a:lnTo>
                    <a:pt x="405" y="3411"/>
                  </a:lnTo>
                  <a:lnTo>
                    <a:pt x="383" y="3382"/>
                  </a:lnTo>
                  <a:lnTo>
                    <a:pt x="366" y="3349"/>
                  </a:lnTo>
                  <a:lnTo>
                    <a:pt x="356" y="3316"/>
                  </a:lnTo>
                  <a:lnTo>
                    <a:pt x="350" y="3278"/>
                  </a:lnTo>
                  <a:lnTo>
                    <a:pt x="347" y="3243"/>
                  </a:lnTo>
                  <a:lnTo>
                    <a:pt x="350" y="3206"/>
                  </a:lnTo>
                  <a:lnTo>
                    <a:pt x="356" y="3172"/>
                  </a:lnTo>
                  <a:lnTo>
                    <a:pt x="362" y="3141"/>
                  </a:lnTo>
                  <a:lnTo>
                    <a:pt x="370" y="3112"/>
                  </a:lnTo>
                  <a:lnTo>
                    <a:pt x="381" y="3077"/>
                  </a:lnTo>
                  <a:lnTo>
                    <a:pt x="385" y="3048"/>
                  </a:lnTo>
                  <a:lnTo>
                    <a:pt x="385" y="3025"/>
                  </a:lnTo>
                  <a:lnTo>
                    <a:pt x="379" y="3006"/>
                  </a:lnTo>
                  <a:lnTo>
                    <a:pt x="370" y="2992"/>
                  </a:lnTo>
                  <a:lnTo>
                    <a:pt x="356" y="2977"/>
                  </a:lnTo>
                  <a:lnTo>
                    <a:pt x="339" y="2963"/>
                  </a:lnTo>
                  <a:lnTo>
                    <a:pt x="318" y="2948"/>
                  </a:lnTo>
                  <a:lnTo>
                    <a:pt x="302" y="2929"/>
                  </a:lnTo>
                  <a:lnTo>
                    <a:pt x="292" y="2909"/>
                  </a:lnTo>
                  <a:lnTo>
                    <a:pt x="290" y="2886"/>
                  </a:lnTo>
                  <a:lnTo>
                    <a:pt x="292" y="2863"/>
                  </a:lnTo>
                  <a:lnTo>
                    <a:pt x="298" y="2840"/>
                  </a:lnTo>
                  <a:lnTo>
                    <a:pt x="304" y="2824"/>
                  </a:lnTo>
                  <a:lnTo>
                    <a:pt x="308" y="2811"/>
                  </a:lnTo>
                  <a:lnTo>
                    <a:pt x="310" y="2807"/>
                  </a:lnTo>
                  <a:lnTo>
                    <a:pt x="279" y="2786"/>
                  </a:lnTo>
                  <a:lnTo>
                    <a:pt x="261" y="2761"/>
                  </a:lnTo>
                  <a:lnTo>
                    <a:pt x="250" y="2734"/>
                  </a:lnTo>
                  <a:lnTo>
                    <a:pt x="248" y="2703"/>
                  </a:lnTo>
                  <a:lnTo>
                    <a:pt x="254" y="2668"/>
                  </a:lnTo>
                  <a:lnTo>
                    <a:pt x="267" y="2628"/>
                  </a:lnTo>
                  <a:lnTo>
                    <a:pt x="283" y="2585"/>
                  </a:lnTo>
                  <a:lnTo>
                    <a:pt x="290" y="2558"/>
                  </a:lnTo>
                  <a:lnTo>
                    <a:pt x="290" y="2537"/>
                  </a:lnTo>
                  <a:lnTo>
                    <a:pt x="283" y="2518"/>
                  </a:lnTo>
                  <a:lnTo>
                    <a:pt x="269" y="2504"/>
                  </a:lnTo>
                  <a:lnTo>
                    <a:pt x="250" y="2491"/>
                  </a:lnTo>
                  <a:lnTo>
                    <a:pt x="227" y="2479"/>
                  </a:lnTo>
                  <a:lnTo>
                    <a:pt x="200" y="2469"/>
                  </a:lnTo>
                  <a:lnTo>
                    <a:pt x="169" y="2458"/>
                  </a:lnTo>
                  <a:lnTo>
                    <a:pt x="136" y="2446"/>
                  </a:lnTo>
                  <a:lnTo>
                    <a:pt x="103" y="2431"/>
                  </a:lnTo>
                  <a:lnTo>
                    <a:pt x="68" y="2415"/>
                  </a:lnTo>
                  <a:lnTo>
                    <a:pt x="37" y="2392"/>
                  </a:lnTo>
                  <a:lnTo>
                    <a:pt x="14" y="2367"/>
                  </a:lnTo>
                  <a:lnTo>
                    <a:pt x="4" y="2342"/>
                  </a:lnTo>
                  <a:lnTo>
                    <a:pt x="0" y="2317"/>
                  </a:lnTo>
                  <a:lnTo>
                    <a:pt x="0" y="2294"/>
                  </a:lnTo>
                  <a:lnTo>
                    <a:pt x="4" y="2271"/>
                  </a:lnTo>
                  <a:lnTo>
                    <a:pt x="12" y="2253"/>
                  </a:lnTo>
                  <a:lnTo>
                    <a:pt x="18" y="2238"/>
                  </a:lnTo>
                  <a:lnTo>
                    <a:pt x="24" y="2230"/>
                  </a:lnTo>
                  <a:lnTo>
                    <a:pt x="29" y="2222"/>
                  </a:lnTo>
                  <a:lnTo>
                    <a:pt x="49" y="2190"/>
                  </a:lnTo>
                  <a:lnTo>
                    <a:pt x="66" y="2163"/>
                  </a:lnTo>
                  <a:lnTo>
                    <a:pt x="85" y="2134"/>
                  </a:lnTo>
                  <a:lnTo>
                    <a:pt x="107" y="2099"/>
                  </a:lnTo>
                  <a:lnTo>
                    <a:pt x="130" y="2062"/>
                  </a:lnTo>
                  <a:lnTo>
                    <a:pt x="155" y="2020"/>
                  </a:lnTo>
                  <a:lnTo>
                    <a:pt x="182" y="1979"/>
                  </a:lnTo>
                  <a:lnTo>
                    <a:pt x="207" y="1935"/>
                  </a:lnTo>
                  <a:lnTo>
                    <a:pt x="234" y="1894"/>
                  </a:lnTo>
                  <a:lnTo>
                    <a:pt x="256" y="1852"/>
                  </a:lnTo>
                  <a:lnTo>
                    <a:pt x="279" y="1813"/>
                  </a:lnTo>
                  <a:lnTo>
                    <a:pt x="300" y="1777"/>
                  </a:lnTo>
                  <a:lnTo>
                    <a:pt x="316" y="1744"/>
                  </a:lnTo>
                  <a:lnTo>
                    <a:pt x="327" y="1715"/>
                  </a:lnTo>
                  <a:lnTo>
                    <a:pt x="331" y="1694"/>
                  </a:lnTo>
                  <a:lnTo>
                    <a:pt x="331" y="1673"/>
                  </a:lnTo>
                  <a:lnTo>
                    <a:pt x="327" y="1659"/>
                  </a:lnTo>
                  <a:lnTo>
                    <a:pt x="318" y="1644"/>
                  </a:lnTo>
                  <a:lnTo>
                    <a:pt x="308" y="1630"/>
                  </a:lnTo>
                  <a:lnTo>
                    <a:pt x="296" y="1617"/>
                  </a:lnTo>
                  <a:lnTo>
                    <a:pt x="283" y="1603"/>
                  </a:lnTo>
                  <a:lnTo>
                    <a:pt x="269" y="1586"/>
                  </a:lnTo>
                  <a:lnTo>
                    <a:pt x="256" y="1566"/>
                  </a:lnTo>
                  <a:lnTo>
                    <a:pt x="246" y="1541"/>
                  </a:lnTo>
                  <a:lnTo>
                    <a:pt x="236" y="1512"/>
                  </a:lnTo>
                  <a:lnTo>
                    <a:pt x="229" y="1476"/>
                  </a:lnTo>
                  <a:lnTo>
                    <a:pt x="229" y="1433"/>
                  </a:lnTo>
                  <a:lnTo>
                    <a:pt x="232" y="1381"/>
                  </a:lnTo>
                  <a:lnTo>
                    <a:pt x="238" y="1321"/>
                  </a:lnTo>
                  <a:lnTo>
                    <a:pt x="248" y="1256"/>
                  </a:lnTo>
                  <a:lnTo>
                    <a:pt x="261" y="1186"/>
                  </a:lnTo>
                  <a:lnTo>
                    <a:pt x="277" y="1111"/>
                  </a:lnTo>
                  <a:lnTo>
                    <a:pt x="296" y="1034"/>
                  </a:lnTo>
                  <a:lnTo>
                    <a:pt x="316" y="957"/>
                  </a:lnTo>
                  <a:lnTo>
                    <a:pt x="341" y="878"/>
                  </a:lnTo>
                  <a:lnTo>
                    <a:pt x="366" y="802"/>
                  </a:lnTo>
                  <a:lnTo>
                    <a:pt x="395" y="725"/>
                  </a:lnTo>
                  <a:lnTo>
                    <a:pt x="424" y="652"/>
                  </a:lnTo>
                  <a:lnTo>
                    <a:pt x="455" y="584"/>
                  </a:lnTo>
                  <a:lnTo>
                    <a:pt x="490" y="521"/>
                  </a:lnTo>
                  <a:lnTo>
                    <a:pt x="528" y="461"/>
                  </a:lnTo>
                  <a:lnTo>
                    <a:pt x="571" y="409"/>
                  </a:lnTo>
                  <a:lnTo>
                    <a:pt x="615" y="361"/>
                  </a:lnTo>
                  <a:lnTo>
                    <a:pt x="662" y="318"/>
                  </a:lnTo>
                  <a:lnTo>
                    <a:pt x="708" y="278"/>
                  </a:lnTo>
                  <a:lnTo>
                    <a:pt x="753" y="245"/>
                  </a:lnTo>
                  <a:lnTo>
                    <a:pt x="795" y="216"/>
                  </a:lnTo>
                  <a:lnTo>
                    <a:pt x="834" y="191"/>
                  </a:lnTo>
                  <a:lnTo>
                    <a:pt x="869" y="173"/>
                  </a:lnTo>
                  <a:lnTo>
                    <a:pt x="898" y="156"/>
                  </a:lnTo>
                  <a:lnTo>
                    <a:pt x="921" y="146"/>
                  </a:lnTo>
                  <a:lnTo>
                    <a:pt x="935" y="139"/>
                  </a:lnTo>
                  <a:lnTo>
                    <a:pt x="940" y="137"/>
                  </a:lnTo>
                  <a:lnTo>
                    <a:pt x="1049" y="94"/>
                  </a:lnTo>
                  <a:lnTo>
                    <a:pt x="1159" y="60"/>
                  </a:lnTo>
                  <a:lnTo>
                    <a:pt x="1267" y="36"/>
                  </a:lnTo>
                  <a:lnTo>
                    <a:pt x="1372" y="17"/>
                  </a:lnTo>
                  <a:lnTo>
                    <a:pt x="1478" y="6"/>
                  </a:lnTo>
                  <a:lnTo>
                    <a:pt x="1577" y="0"/>
                  </a:lnTo>
                  <a:close/>
                </a:path>
              </a:pathLst>
            </a:custGeom>
            <a:solidFill>
              <a:srgbClr val="99DFEB"/>
            </a:solidFill>
            <a:ln w="0">
              <a:noFill/>
              <a:prstDash val="solid"/>
              <a:round/>
              <a:headEnd/>
              <a:tailEnd/>
            </a:ln>
            <a:effectLst>
              <a:innerShdw blurRad="444500">
                <a:prstClr val="black">
                  <a:alpha val="41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46" name="TextBox 45">
              <a:extLst>
                <a:ext uri="{FF2B5EF4-FFF2-40B4-BE49-F238E27FC236}">
                  <a16:creationId xmlns:a16="http://schemas.microsoft.com/office/drawing/2014/main" id="{BF181F94-F2D5-4F16-B623-52EB83D14FB7}"/>
                </a:ext>
              </a:extLst>
            </p:cNvPr>
            <p:cNvSpPr txBox="1"/>
            <p:nvPr/>
          </p:nvSpPr>
          <p:spPr>
            <a:xfrm>
              <a:off x="7807553" y="534751"/>
              <a:ext cx="917755" cy="3151843"/>
            </a:xfrm>
            <a:prstGeom prst="rect">
              <a:avLst/>
            </a:prstGeom>
            <a:noFill/>
          </p:spPr>
          <p:txBody>
            <a:bodyPr wrap="square" rtlCol="0" anchor="ctr">
              <a:spAutoFit/>
            </a:bodyPr>
            <a:lstStyle/>
            <a:p>
              <a:pPr algn="ctr"/>
              <a:r>
                <a:rPr lang="en-US" sz="4800" b="1" dirty="0">
                  <a:solidFill>
                    <a:schemeClr val="bg1"/>
                  </a:solidFill>
                  <a:latin typeface="Arial Narrow" panose="020B0606020202030204" pitchFamily="34" charset="0"/>
                </a:rPr>
                <a:t>?</a:t>
              </a:r>
            </a:p>
          </p:txBody>
        </p:sp>
      </p:grpSp>
      <p:sp>
        <p:nvSpPr>
          <p:cNvPr id="47" name="Rectangle 46">
            <a:extLst>
              <a:ext uri="{FF2B5EF4-FFF2-40B4-BE49-F238E27FC236}">
                <a16:creationId xmlns:a16="http://schemas.microsoft.com/office/drawing/2014/main" id="{3B1D606F-9879-4104-AAE6-4881D073C8DF}"/>
              </a:ext>
            </a:extLst>
          </p:cNvPr>
          <p:cNvSpPr/>
          <p:nvPr/>
        </p:nvSpPr>
        <p:spPr>
          <a:xfrm>
            <a:off x="2199190" y="3317977"/>
            <a:ext cx="2103120" cy="640080"/>
          </a:xfrm>
          <a:prstGeom prst="rect">
            <a:avLst/>
          </a:prstGeom>
          <a:gradFill flip="none" rotWithShape="1">
            <a:gsLst>
              <a:gs pos="0">
                <a:srgbClr val="99DFEB">
                  <a:tint val="66000"/>
                  <a:satMod val="160000"/>
                </a:srgbClr>
              </a:gs>
              <a:gs pos="50000">
                <a:srgbClr val="99DFEB">
                  <a:tint val="44500"/>
                  <a:satMod val="160000"/>
                </a:srgbClr>
              </a:gs>
              <a:gs pos="100000">
                <a:srgbClr val="99DFEB">
                  <a:tint val="23500"/>
                  <a:satMod val="16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b="1" dirty="0">
                <a:solidFill>
                  <a:schemeClr val="tx1">
                    <a:lumMod val="75000"/>
                    <a:lumOff val="25000"/>
                  </a:schemeClr>
                </a:solidFill>
                <a:latin typeface="Arial Narrow" panose="020B0606020202030204" pitchFamily="34" charset="0"/>
              </a:rPr>
              <a:t>Thrombose de stent</a:t>
            </a:r>
          </a:p>
        </p:txBody>
      </p:sp>
      <p:sp>
        <p:nvSpPr>
          <p:cNvPr id="48" name="Rectangle 47">
            <a:extLst>
              <a:ext uri="{FF2B5EF4-FFF2-40B4-BE49-F238E27FC236}">
                <a16:creationId xmlns:a16="http://schemas.microsoft.com/office/drawing/2014/main" id="{FD775D66-E73A-4412-9E17-27CD34F0F4A8}"/>
              </a:ext>
            </a:extLst>
          </p:cNvPr>
          <p:cNvSpPr/>
          <p:nvPr/>
        </p:nvSpPr>
        <p:spPr>
          <a:xfrm>
            <a:off x="4838700" y="3317977"/>
            <a:ext cx="2106110" cy="640080"/>
          </a:xfrm>
          <a:prstGeom prst="rect">
            <a:avLst/>
          </a:prstGeom>
          <a:gradFill flip="none" rotWithShape="1">
            <a:gsLst>
              <a:gs pos="0">
                <a:srgbClr val="2A559A">
                  <a:tint val="66000"/>
                  <a:satMod val="160000"/>
                </a:srgbClr>
              </a:gs>
              <a:gs pos="50000">
                <a:srgbClr val="2A559A">
                  <a:tint val="44500"/>
                  <a:satMod val="160000"/>
                </a:srgbClr>
              </a:gs>
              <a:gs pos="100000">
                <a:srgbClr val="2A559A">
                  <a:tint val="23500"/>
                  <a:satMod val="16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8CC63F"/>
              </a:buClr>
              <a:defRPr/>
            </a:pPr>
            <a:r>
              <a:rPr lang="en-US" b="1" dirty="0">
                <a:solidFill>
                  <a:schemeClr val="tx1">
                    <a:lumMod val="75000"/>
                    <a:lumOff val="25000"/>
                  </a:schemeClr>
                </a:solidFill>
                <a:latin typeface="Arial Narrow" panose="020B0606020202030204" pitchFamily="34" charset="0"/>
              </a:rPr>
              <a:t>AVC</a:t>
            </a:r>
          </a:p>
        </p:txBody>
      </p:sp>
      <p:sp>
        <p:nvSpPr>
          <p:cNvPr id="49" name="Rectangle 48">
            <a:extLst>
              <a:ext uri="{FF2B5EF4-FFF2-40B4-BE49-F238E27FC236}">
                <a16:creationId xmlns:a16="http://schemas.microsoft.com/office/drawing/2014/main" id="{BD15D906-3721-4E52-B2B4-8F13442F3A43}"/>
              </a:ext>
            </a:extLst>
          </p:cNvPr>
          <p:cNvSpPr/>
          <p:nvPr/>
        </p:nvSpPr>
        <p:spPr>
          <a:xfrm>
            <a:off x="2867632" y="4166640"/>
            <a:ext cx="914400" cy="457200"/>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b="1" dirty="0">
                <a:solidFill>
                  <a:schemeClr val="bg1"/>
                </a:solidFill>
                <a:latin typeface="Arial Narrow" panose="020B0606020202030204" pitchFamily="34" charset="0"/>
              </a:rPr>
              <a:t>BTAP</a:t>
            </a:r>
          </a:p>
        </p:txBody>
      </p:sp>
      <p:sp>
        <p:nvSpPr>
          <p:cNvPr id="50" name="Rectangle 49">
            <a:extLst>
              <a:ext uri="{FF2B5EF4-FFF2-40B4-BE49-F238E27FC236}">
                <a16:creationId xmlns:a16="http://schemas.microsoft.com/office/drawing/2014/main" id="{8A43E43E-68DD-4F9D-8C41-040E95470E22}"/>
              </a:ext>
            </a:extLst>
          </p:cNvPr>
          <p:cNvSpPr/>
          <p:nvPr/>
        </p:nvSpPr>
        <p:spPr>
          <a:xfrm>
            <a:off x="5377499" y="4175569"/>
            <a:ext cx="1005840" cy="457200"/>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b="1" dirty="0">
                <a:solidFill>
                  <a:schemeClr val="bg1"/>
                </a:solidFill>
                <a:latin typeface="Arial Narrow" panose="020B0606020202030204" pitchFamily="34" charset="0"/>
              </a:rPr>
              <a:t>ACO</a:t>
            </a:r>
          </a:p>
        </p:txBody>
      </p:sp>
      <p:grpSp>
        <p:nvGrpSpPr>
          <p:cNvPr id="51" name="Group 4">
            <a:extLst>
              <a:ext uri="{FF2B5EF4-FFF2-40B4-BE49-F238E27FC236}">
                <a16:creationId xmlns:a16="http://schemas.microsoft.com/office/drawing/2014/main" id="{FEA20859-8BCE-4FB2-895F-82433D751CBA}"/>
              </a:ext>
            </a:extLst>
          </p:cNvPr>
          <p:cNvGrpSpPr>
            <a:grpSpLocks noChangeAspect="1"/>
          </p:cNvGrpSpPr>
          <p:nvPr/>
        </p:nvGrpSpPr>
        <p:grpSpPr bwMode="auto">
          <a:xfrm>
            <a:off x="4349115" y="4185094"/>
            <a:ext cx="457200" cy="454025"/>
            <a:chOff x="1020" y="429"/>
            <a:chExt cx="720" cy="715"/>
          </a:xfrm>
          <a:solidFill>
            <a:schemeClr val="tx1"/>
          </a:solidFill>
        </p:grpSpPr>
        <p:sp>
          <p:nvSpPr>
            <p:cNvPr id="52" name="Freeform 6">
              <a:extLst>
                <a:ext uri="{FF2B5EF4-FFF2-40B4-BE49-F238E27FC236}">
                  <a16:creationId xmlns:a16="http://schemas.microsoft.com/office/drawing/2014/main" id="{A0B0E61E-F3F6-4711-B3EC-FBCC4BC848E8}"/>
                </a:ext>
              </a:extLst>
            </p:cNvPr>
            <p:cNvSpPr>
              <a:spLocks noEditPoints="1"/>
            </p:cNvSpPr>
            <p:nvPr/>
          </p:nvSpPr>
          <p:spPr bwMode="auto">
            <a:xfrm>
              <a:off x="1020" y="429"/>
              <a:ext cx="720" cy="715"/>
            </a:xfrm>
            <a:custGeom>
              <a:avLst/>
              <a:gdLst>
                <a:gd name="T0" fmla="*/ 1474 w 3598"/>
                <a:gd name="T1" fmla="*/ 153 h 3573"/>
                <a:gd name="T2" fmla="*/ 1075 w 3598"/>
                <a:gd name="T3" fmla="*/ 285 h 3573"/>
                <a:gd name="T4" fmla="*/ 727 w 3598"/>
                <a:gd name="T5" fmla="*/ 506 h 3573"/>
                <a:gd name="T6" fmla="*/ 446 w 3598"/>
                <a:gd name="T7" fmla="*/ 804 h 3573"/>
                <a:gd name="T8" fmla="*/ 244 w 3598"/>
                <a:gd name="T9" fmla="*/ 1164 h 3573"/>
                <a:gd name="T10" fmla="*/ 136 w 3598"/>
                <a:gd name="T11" fmla="*/ 1570 h 3573"/>
                <a:gd name="T12" fmla="*/ 136 w 3598"/>
                <a:gd name="T13" fmla="*/ 2003 h 3573"/>
                <a:gd name="T14" fmla="*/ 244 w 3598"/>
                <a:gd name="T15" fmla="*/ 2411 h 3573"/>
                <a:gd name="T16" fmla="*/ 446 w 3598"/>
                <a:gd name="T17" fmla="*/ 2770 h 3573"/>
                <a:gd name="T18" fmla="*/ 727 w 3598"/>
                <a:gd name="T19" fmla="*/ 3067 h 3573"/>
                <a:gd name="T20" fmla="*/ 1075 w 3598"/>
                <a:gd name="T21" fmla="*/ 3289 h 3573"/>
                <a:gd name="T22" fmla="*/ 1474 w 3598"/>
                <a:gd name="T23" fmla="*/ 3420 h 3573"/>
                <a:gd name="T24" fmla="*/ 1909 w 3598"/>
                <a:gd name="T25" fmla="*/ 3449 h 3573"/>
                <a:gd name="T26" fmla="*/ 2328 w 3598"/>
                <a:gd name="T27" fmla="*/ 3367 h 3573"/>
                <a:gd name="T28" fmla="*/ 2703 w 3598"/>
                <a:gd name="T29" fmla="*/ 3188 h 3573"/>
                <a:gd name="T30" fmla="*/ 3020 w 3598"/>
                <a:gd name="T31" fmla="*/ 2927 h 3573"/>
                <a:gd name="T32" fmla="*/ 3264 w 3598"/>
                <a:gd name="T33" fmla="*/ 2597 h 3573"/>
                <a:gd name="T34" fmla="*/ 3421 w 3598"/>
                <a:gd name="T35" fmla="*/ 2212 h 3573"/>
                <a:gd name="T36" fmla="*/ 3476 w 3598"/>
                <a:gd name="T37" fmla="*/ 1787 h 3573"/>
                <a:gd name="T38" fmla="*/ 3421 w 3598"/>
                <a:gd name="T39" fmla="*/ 1362 h 3573"/>
                <a:gd name="T40" fmla="*/ 3264 w 3598"/>
                <a:gd name="T41" fmla="*/ 977 h 3573"/>
                <a:gd name="T42" fmla="*/ 3020 w 3598"/>
                <a:gd name="T43" fmla="*/ 646 h 3573"/>
                <a:gd name="T44" fmla="*/ 2703 w 3598"/>
                <a:gd name="T45" fmla="*/ 385 h 3573"/>
                <a:gd name="T46" fmla="*/ 2328 w 3598"/>
                <a:gd name="T47" fmla="*/ 207 h 3573"/>
                <a:gd name="T48" fmla="*/ 1909 w 3598"/>
                <a:gd name="T49" fmla="*/ 126 h 3573"/>
                <a:gd name="T50" fmla="*/ 1912 w 3598"/>
                <a:gd name="T51" fmla="*/ 5 h 3573"/>
                <a:gd name="T52" fmla="*/ 2347 w 3598"/>
                <a:gd name="T53" fmla="*/ 85 h 3573"/>
                <a:gd name="T54" fmla="*/ 2738 w 3598"/>
                <a:gd name="T55" fmla="*/ 263 h 3573"/>
                <a:gd name="T56" fmla="*/ 3071 w 3598"/>
                <a:gd name="T57" fmla="*/ 524 h 3573"/>
                <a:gd name="T58" fmla="*/ 3334 w 3598"/>
                <a:gd name="T59" fmla="*/ 856 h 3573"/>
                <a:gd name="T60" fmla="*/ 3513 w 3598"/>
                <a:gd name="T61" fmla="*/ 1243 h 3573"/>
                <a:gd name="T62" fmla="*/ 3595 w 3598"/>
                <a:gd name="T63" fmla="*/ 1674 h 3573"/>
                <a:gd name="T64" fmla="*/ 3568 w 3598"/>
                <a:gd name="T65" fmla="*/ 2120 h 3573"/>
                <a:gd name="T66" fmla="*/ 3435 w 3598"/>
                <a:gd name="T67" fmla="*/ 2531 h 3573"/>
                <a:gd name="T68" fmla="*/ 3212 w 3598"/>
                <a:gd name="T69" fmla="*/ 2892 h 3573"/>
                <a:gd name="T70" fmla="*/ 2912 w 3598"/>
                <a:gd name="T71" fmla="*/ 3190 h 3573"/>
                <a:gd name="T72" fmla="*/ 2548 w 3598"/>
                <a:gd name="T73" fmla="*/ 3411 h 3573"/>
                <a:gd name="T74" fmla="*/ 2134 w 3598"/>
                <a:gd name="T75" fmla="*/ 3542 h 3573"/>
                <a:gd name="T76" fmla="*/ 1685 w 3598"/>
                <a:gd name="T77" fmla="*/ 3570 h 3573"/>
                <a:gd name="T78" fmla="*/ 1252 w 3598"/>
                <a:gd name="T79" fmla="*/ 3488 h 3573"/>
                <a:gd name="T80" fmla="*/ 861 w 3598"/>
                <a:gd name="T81" fmla="*/ 3311 h 3573"/>
                <a:gd name="T82" fmla="*/ 527 w 3598"/>
                <a:gd name="T83" fmla="*/ 3049 h 3573"/>
                <a:gd name="T84" fmla="*/ 263 w 3598"/>
                <a:gd name="T85" fmla="*/ 2718 h 3573"/>
                <a:gd name="T86" fmla="*/ 84 w 3598"/>
                <a:gd name="T87" fmla="*/ 2331 h 3573"/>
                <a:gd name="T88" fmla="*/ 3 w 3598"/>
                <a:gd name="T89" fmla="*/ 1899 h 3573"/>
                <a:gd name="T90" fmla="*/ 31 w 3598"/>
                <a:gd name="T91" fmla="*/ 1455 h 3573"/>
                <a:gd name="T92" fmla="*/ 163 w 3598"/>
                <a:gd name="T93" fmla="*/ 1044 h 3573"/>
                <a:gd name="T94" fmla="*/ 385 w 3598"/>
                <a:gd name="T95" fmla="*/ 683 h 3573"/>
                <a:gd name="T96" fmla="*/ 686 w 3598"/>
                <a:gd name="T97" fmla="*/ 384 h 3573"/>
                <a:gd name="T98" fmla="*/ 1050 w 3598"/>
                <a:gd name="T99" fmla="*/ 163 h 3573"/>
                <a:gd name="T100" fmla="*/ 1464 w 3598"/>
                <a:gd name="T101" fmla="*/ 32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98" h="3573">
                  <a:moveTo>
                    <a:pt x="1799" y="121"/>
                  </a:moveTo>
                  <a:lnTo>
                    <a:pt x="1689" y="126"/>
                  </a:lnTo>
                  <a:lnTo>
                    <a:pt x="1580" y="136"/>
                  </a:lnTo>
                  <a:lnTo>
                    <a:pt x="1474" y="153"/>
                  </a:lnTo>
                  <a:lnTo>
                    <a:pt x="1371" y="177"/>
                  </a:lnTo>
                  <a:lnTo>
                    <a:pt x="1269" y="207"/>
                  </a:lnTo>
                  <a:lnTo>
                    <a:pt x="1171" y="242"/>
                  </a:lnTo>
                  <a:lnTo>
                    <a:pt x="1075" y="285"/>
                  </a:lnTo>
                  <a:lnTo>
                    <a:pt x="983" y="333"/>
                  </a:lnTo>
                  <a:lnTo>
                    <a:pt x="894" y="385"/>
                  </a:lnTo>
                  <a:lnTo>
                    <a:pt x="810" y="444"/>
                  </a:lnTo>
                  <a:lnTo>
                    <a:pt x="727" y="506"/>
                  </a:lnTo>
                  <a:lnTo>
                    <a:pt x="650" y="574"/>
                  </a:lnTo>
                  <a:lnTo>
                    <a:pt x="578" y="646"/>
                  </a:lnTo>
                  <a:lnTo>
                    <a:pt x="510" y="723"/>
                  </a:lnTo>
                  <a:lnTo>
                    <a:pt x="446" y="804"/>
                  </a:lnTo>
                  <a:lnTo>
                    <a:pt x="387" y="889"/>
                  </a:lnTo>
                  <a:lnTo>
                    <a:pt x="334" y="977"/>
                  </a:lnTo>
                  <a:lnTo>
                    <a:pt x="286" y="1069"/>
                  </a:lnTo>
                  <a:lnTo>
                    <a:pt x="244" y="1164"/>
                  </a:lnTo>
                  <a:lnTo>
                    <a:pt x="208" y="1261"/>
                  </a:lnTo>
                  <a:lnTo>
                    <a:pt x="177" y="1362"/>
                  </a:lnTo>
                  <a:lnTo>
                    <a:pt x="153" y="1465"/>
                  </a:lnTo>
                  <a:lnTo>
                    <a:pt x="136" y="1570"/>
                  </a:lnTo>
                  <a:lnTo>
                    <a:pt x="125" y="1677"/>
                  </a:lnTo>
                  <a:lnTo>
                    <a:pt x="122" y="1787"/>
                  </a:lnTo>
                  <a:lnTo>
                    <a:pt x="125" y="1896"/>
                  </a:lnTo>
                  <a:lnTo>
                    <a:pt x="136" y="2003"/>
                  </a:lnTo>
                  <a:lnTo>
                    <a:pt x="153" y="2109"/>
                  </a:lnTo>
                  <a:lnTo>
                    <a:pt x="177" y="2212"/>
                  </a:lnTo>
                  <a:lnTo>
                    <a:pt x="208" y="2312"/>
                  </a:lnTo>
                  <a:lnTo>
                    <a:pt x="244" y="2411"/>
                  </a:lnTo>
                  <a:lnTo>
                    <a:pt x="286" y="2505"/>
                  </a:lnTo>
                  <a:lnTo>
                    <a:pt x="334" y="2597"/>
                  </a:lnTo>
                  <a:lnTo>
                    <a:pt x="387" y="2685"/>
                  </a:lnTo>
                  <a:lnTo>
                    <a:pt x="446" y="2770"/>
                  </a:lnTo>
                  <a:lnTo>
                    <a:pt x="510" y="2850"/>
                  </a:lnTo>
                  <a:lnTo>
                    <a:pt x="578" y="2927"/>
                  </a:lnTo>
                  <a:lnTo>
                    <a:pt x="650" y="2999"/>
                  </a:lnTo>
                  <a:lnTo>
                    <a:pt x="727" y="3067"/>
                  </a:lnTo>
                  <a:lnTo>
                    <a:pt x="810" y="3131"/>
                  </a:lnTo>
                  <a:lnTo>
                    <a:pt x="894" y="3188"/>
                  </a:lnTo>
                  <a:lnTo>
                    <a:pt x="983" y="3242"/>
                  </a:lnTo>
                  <a:lnTo>
                    <a:pt x="1075" y="3289"/>
                  </a:lnTo>
                  <a:lnTo>
                    <a:pt x="1171" y="3331"/>
                  </a:lnTo>
                  <a:lnTo>
                    <a:pt x="1269" y="3367"/>
                  </a:lnTo>
                  <a:lnTo>
                    <a:pt x="1371" y="3397"/>
                  </a:lnTo>
                  <a:lnTo>
                    <a:pt x="1474" y="3420"/>
                  </a:lnTo>
                  <a:lnTo>
                    <a:pt x="1580" y="3439"/>
                  </a:lnTo>
                  <a:lnTo>
                    <a:pt x="1689" y="3449"/>
                  </a:lnTo>
                  <a:lnTo>
                    <a:pt x="1799" y="3452"/>
                  </a:lnTo>
                  <a:lnTo>
                    <a:pt x="1909" y="3449"/>
                  </a:lnTo>
                  <a:lnTo>
                    <a:pt x="2017" y="3439"/>
                  </a:lnTo>
                  <a:lnTo>
                    <a:pt x="2123" y="3420"/>
                  </a:lnTo>
                  <a:lnTo>
                    <a:pt x="2227" y="3397"/>
                  </a:lnTo>
                  <a:lnTo>
                    <a:pt x="2328" y="3367"/>
                  </a:lnTo>
                  <a:lnTo>
                    <a:pt x="2427" y="3331"/>
                  </a:lnTo>
                  <a:lnTo>
                    <a:pt x="2522" y="3289"/>
                  </a:lnTo>
                  <a:lnTo>
                    <a:pt x="2614" y="3242"/>
                  </a:lnTo>
                  <a:lnTo>
                    <a:pt x="2703" y="3188"/>
                  </a:lnTo>
                  <a:lnTo>
                    <a:pt x="2789" y="3131"/>
                  </a:lnTo>
                  <a:lnTo>
                    <a:pt x="2870" y="3067"/>
                  </a:lnTo>
                  <a:lnTo>
                    <a:pt x="2947" y="2999"/>
                  </a:lnTo>
                  <a:lnTo>
                    <a:pt x="3020" y="2927"/>
                  </a:lnTo>
                  <a:lnTo>
                    <a:pt x="3089" y="2850"/>
                  </a:lnTo>
                  <a:lnTo>
                    <a:pt x="3153" y="2770"/>
                  </a:lnTo>
                  <a:lnTo>
                    <a:pt x="3211" y="2685"/>
                  </a:lnTo>
                  <a:lnTo>
                    <a:pt x="3264" y="2597"/>
                  </a:lnTo>
                  <a:lnTo>
                    <a:pt x="3312" y="2505"/>
                  </a:lnTo>
                  <a:lnTo>
                    <a:pt x="3354" y="2411"/>
                  </a:lnTo>
                  <a:lnTo>
                    <a:pt x="3391" y="2312"/>
                  </a:lnTo>
                  <a:lnTo>
                    <a:pt x="3421" y="2212"/>
                  </a:lnTo>
                  <a:lnTo>
                    <a:pt x="3445" y="2109"/>
                  </a:lnTo>
                  <a:lnTo>
                    <a:pt x="3463" y="2003"/>
                  </a:lnTo>
                  <a:lnTo>
                    <a:pt x="3473" y="1896"/>
                  </a:lnTo>
                  <a:lnTo>
                    <a:pt x="3476" y="1787"/>
                  </a:lnTo>
                  <a:lnTo>
                    <a:pt x="3473" y="1677"/>
                  </a:lnTo>
                  <a:lnTo>
                    <a:pt x="3463" y="1570"/>
                  </a:lnTo>
                  <a:lnTo>
                    <a:pt x="3445" y="1465"/>
                  </a:lnTo>
                  <a:lnTo>
                    <a:pt x="3421" y="1362"/>
                  </a:lnTo>
                  <a:lnTo>
                    <a:pt x="3391" y="1261"/>
                  </a:lnTo>
                  <a:lnTo>
                    <a:pt x="3354" y="1164"/>
                  </a:lnTo>
                  <a:lnTo>
                    <a:pt x="3312" y="1069"/>
                  </a:lnTo>
                  <a:lnTo>
                    <a:pt x="3264" y="977"/>
                  </a:lnTo>
                  <a:lnTo>
                    <a:pt x="3211" y="889"/>
                  </a:lnTo>
                  <a:lnTo>
                    <a:pt x="3153" y="804"/>
                  </a:lnTo>
                  <a:lnTo>
                    <a:pt x="3089" y="723"/>
                  </a:lnTo>
                  <a:lnTo>
                    <a:pt x="3020" y="646"/>
                  </a:lnTo>
                  <a:lnTo>
                    <a:pt x="2947" y="574"/>
                  </a:lnTo>
                  <a:lnTo>
                    <a:pt x="2870" y="506"/>
                  </a:lnTo>
                  <a:lnTo>
                    <a:pt x="2789" y="444"/>
                  </a:lnTo>
                  <a:lnTo>
                    <a:pt x="2703" y="385"/>
                  </a:lnTo>
                  <a:lnTo>
                    <a:pt x="2614" y="333"/>
                  </a:lnTo>
                  <a:lnTo>
                    <a:pt x="2522" y="285"/>
                  </a:lnTo>
                  <a:lnTo>
                    <a:pt x="2427" y="242"/>
                  </a:lnTo>
                  <a:lnTo>
                    <a:pt x="2328" y="207"/>
                  </a:lnTo>
                  <a:lnTo>
                    <a:pt x="2227" y="177"/>
                  </a:lnTo>
                  <a:lnTo>
                    <a:pt x="2123" y="153"/>
                  </a:lnTo>
                  <a:lnTo>
                    <a:pt x="2017" y="136"/>
                  </a:lnTo>
                  <a:lnTo>
                    <a:pt x="1909" y="126"/>
                  </a:lnTo>
                  <a:lnTo>
                    <a:pt x="1799" y="121"/>
                  </a:lnTo>
                  <a:close/>
                  <a:moveTo>
                    <a:pt x="1799" y="0"/>
                  </a:moveTo>
                  <a:lnTo>
                    <a:pt x="1799" y="0"/>
                  </a:lnTo>
                  <a:lnTo>
                    <a:pt x="1912" y="5"/>
                  </a:lnTo>
                  <a:lnTo>
                    <a:pt x="2025" y="15"/>
                  </a:lnTo>
                  <a:lnTo>
                    <a:pt x="2134" y="32"/>
                  </a:lnTo>
                  <a:lnTo>
                    <a:pt x="2242" y="56"/>
                  </a:lnTo>
                  <a:lnTo>
                    <a:pt x="2347" y="85"/>
                  </a:lnTo>
                  <a:lnTo>
                    <a:pt x="2449" y="121"/>
                  </a:lnTo>
                  <a:lnTo>
                    <a:pt x="2548" y="163"/>
                  </a:lnTo>
                  <a:lnTo>
                    <a:pt x="2644" y="211"/>
                  </a:lnTo>
                  <a:lnTo>
                    <a:pt x="2738" y="263"/>
                  </a:lnTo>
                  <a:lnTo>
                    <a:pt x="2827" y="322"/>
                  </a:lnTo>
                  <a:lnTo>
                    <a:pt x="2912" y="384"/>
                  </a:lnTo>
                  <a:lnTo>
                    <a:pt x="2993" y="452"/>
                  </a:lnTo>
                  <a:lnTo>
                    <a:pt x="3071" y="524"/>
                  </a:lnTo>
                  <a:lnTo>
                    <a:pt x="3143" y="601"/>
                  </a:lnTo>
                  <a:lnTo>
                    <a:pt x="3212" y="683"/>
                  </a:lnTo>
                  <a:lnTo>
                    <a:pt x="3276" y="767"/>
                  </a:lnTo>
                  <a:lnTo>
                    <a:pt x="3334" y="856"/>
                  </a:lnTo>
                  <a:lnTo>
                    <a:pt x="3387" y="947"/>
                  </a:lnTo>
                  <a:lnTo>
                    <a:pt x="3435" y="1044"/>
                  </a:lnTo>
                  <a:lnTo>
                    <a:pt x="3478" y="1142"/>
                  </a:lnTo>
                  <a:lnTo>
                    <a:pt x="3513" y="1243"/>
                  </a:lnTo>
                  <a:lnTo>
                    <a:pt x="3544" y="1348"/>
                  </a:lnTo>
                  <a:lnTo>
                    <a:pt x="3568" y="1455"/>
                  </a:lnTo>
                  <a:lnTo>
                    <a:pt x="3585" y="1563"/>
                  </a:lnTo>
                  <a:lnTo>
                    <a:pt x="3595" y="1674"/>
                  </a:lnTo>
                  <a:lnTo>
                    <a:pt x="3598" y="1787"/>
                  </a:lnTo>
                  <a:lnTo>
                    <a:pt x="3595" y="1899"/>
                  </a:lnTo>
                  <a:lnTo>
                    <a:pt x="3585" y="2010"/>
                  </a:lnTo>
                  <a:lnTo>
                    <a:pt x="3568" y="2120"/>
                  </a:lnTo>
                  <a:lnTo>
                    <a:pt x="3544" y="2226"/>
                  </a:lnTo>
                  <a:lnTo>
                    <a:pt x="3513" y="2331"/>
                  </a:lnTo>
                  <a:lnTo>
                    <a:pt x="3478" y="2432"/>
                  </a:lnTo>
                  <a:lnTo>
                    <a:pt x="3435" y="2531"/>
                  </a:lnTo>
                  <a:lnTo>
                    <a:pt x="3387" y="2626"/>
                  </a:lnTo>
                  <a:lnTo>
                    <a:pt x="3334" y="2718"/>
                  </a:lnTo>
                  <a:lnTo>
                    <a:pt x="3276" y="2807"/>
                  </a:lnTo>
                  <a:lnTo>
                    <a:pt x="3212" y="2892"/>
                  </a:lnTo>
                  <a:lnTo>
                    <a:pt x="3143" y="2972"/>
                  </a:lnTo>
                  <a:lnTo>
                    <a:pt x="3071" y="3049"/>
                  </a:lnTo>
                  <a:lnTo>
                    <a:pt x="2993" y="3122"/>
                  </a:lnTo>
                  <a:lnTo>
                    <a:pt x="2912" y="3190"/>
                  </a:lnTo>
                  <a:lnTo>
                    <a:pt x="2827" y="3253"/>
                  </a:lnTo>
                  <a:lnTo>
                    <a:pt x="2738" y="3311"/>
                  </a:lnTo>
                  <a:lnTo>
                    <a:pt x="2644" y="3364"/>
                  </a:lnTo>
                  <a:lnTo>
                    <a:pt x="2548" y="3411"/>
                  </a:lnTo>
                  <a:lnTo>
                    <a:pt x="2449" y="3453"/>
                  </a:lnTo>
                  <a:lnTo>
                    <a:pt x="2347" y="3488"/>
                  </a:lnTo>
                  <a:lnTo>
                    <a:pt x="2242" y="3519"/>
                  </a:lnTo>
                  <a:lnTo>
                    <a:pt x="2134" y="3542"/>
                  </a:lnTo>
                  <a:lnTo>
                    <a:pt x="2025" y="3560"/>
                  </a:lnTo>
                  <a:lnTo>
                    <a:pt x="1912" y="3570"/>
                  </a:lnTo>
                  <a:lnTo>
                    <a:pt x="1799" y="3573"/>
                  </a:lnTo>
                  <a:lnTo>
                    <a:pt x="1685" y="3570"/>
                  </a:lnTo>
                  <a:lnTo>
                    <a:pt x="1573" y="3560"/>
                  </a:lnTo>
                  <a:lnTo>
                    <a:pt x="1464" y="3542"/>
                  </a:lnTo>
                  <a:lnTo>
                    <a:pt x="1357" y="3519"/>
                  </a:lnTo>
                  <a:lnTo>
                    <a:pt x="1252" y="3488"/>
                  </a:lnTo>
                  <a:lnTo>
                    <a:pt x="1149" y="3453"/>
                  </a:lnTo>
                  <a:lnTo>
                    <a:pt x="1050" y="3411"/>
                  </a:lnTo>
                  <a:lnTo>
                    <a:pt x="953" y="3364"/>
                  </a:lnTo>
                  <a:lnTo>
                    <a:pt x="861" y="3311"/>
                  </a:lnTo>
                  <a:lnTo>
                    <a:pt x="772" y="3253"/>
                  </a:lnTo>
                  <a:lnTo>
                    <a:pt x="686" y="3190"/>
                  </a:lnTo>
                  <a:lnTo>
                    <a:pt x="604" y="3122"/>
                  </a:lnTo>
                  <a:lnTo>
                    <a:pt x="527" y="3049"/>
                  </a:lnTo>
                  <a:lnTo>
                    <a:pt x="454" y="2972"/>
                  </a:lnTo>
                  <a:lnTo>
                    <a:pt x="385" y="2892"/>
                  </a:lnTo>
                  <a:lnTo>
                    <a:pt x="323" y="2807"/>
                  </a:lnTo>
                  <a:lnTo>
                    <a:pt x="263" y="2718"/>
                  </a:lnTo>
                  <a:lnTo>
                    <a:pt x="211" y="2626"/>
                  </a:lnTo>
                  <a:lnTo>
                    <a:pt x="163" y="2531"/>
                  </a:lnTo>
                  <a:lnTo>
                    <a:pt x="121" y="2432"/>
                  </a:lnTo>
                  <a:lnTo>
                    <a:pt x="84" y="2331"/>
                  </a:lnTo>
                  <a:lnTo>
                    <a:pt x="55" y="2226"/>
                  </a:lnTo>
                  <a:lnTo>
                    <a:pt x="31" y="2120"/>
                  </a:lnTo>
                  <a:lnTo>
                    <a:pt x="14" y="2010"/>
                  </a:lnTo>
                  <a:lnTo>
                    <a:pt x="3" y="1899"/>
                  </a:lnTo>
                  <a:lnTo>
                    <a:pt x="0" y="1787"/>
                  </a:lnTo>
                  <a:lnTo>
                    <a:pt x="3" y="1674"/>
                  </a:lnTo>
                  <a:lnTo>
                    <a:pt x="14" y="1563"/>
                  </a:lnTo>
                  <a:lnTo>
                    <a:pt x="31" y="1455"/>
                  </a:lnTo>
                  <a:lnTo>
                    <a:pt x="55" y="1348"/>
                  </a:lnTo>
                  <a:lnTo>
                    <a:pt x="84" y="1243"/>
                  </a:lnTo>
                  <a:lnTo>
                    <a:pt x="121" y="1142"/>
                  </a:lnTo>
                  <a:lnTo>
                    <a:pt x="163" y="1044"/>
                  </a:lnTo>
                  <a:lnTo>
                    <a:pt x="211" y="947"/>
                  </a:lnTo>
                  <a:lnTo>
                    <a:pt x="263" y="856"/>
                  </a:lnTo>
                  <a:lnTo>
                    <a:pt x="323" y="767"/>
                  </a:lnTo>
                  <a:lnTo>
                    <a:pt x="385" y="683"/>
                  </a:lnTo>
                  <a:lnTo>
                    <a:pt x="454" y="601"/>
                  </a:lnTo>
                  <a:lnTo>
                    <a:pt x="527" y="524"/>
                  </a:lnTo>
                  <a:lnTo>
                    <a:pt x="604" y="452"/>
                  </a:lnTo>
                  <a:lnTo>
                    <a:pt x="686" y="384"/>
                  </a:lnTo>
                  <a:lnTo>
                    <a:pt x="772" y="322"/>
                  </a:lnTo>
                  <a:lnTo>
                    <a:pt x="861" y="263"/>
                  </a:lnTo>
                  <a:lnTo>
                    <a:pt x="953" y="211"/>
                  </a:lnTo>
                  <a:lnTo>
                    <a:pt x="1050" y="163"/>
                  </a:lnTo>
                  <a:lnTo>
                    <a:pt x="1149" y="121"/>
                  </a:lnTo>
                  <a:lnTo>
                    <a:pt x="1252" y="85"/>
                  </a:lnTo>
                  <a:lnTo>
                    <a:pt x="1357" y="56"/>
                  </a:lnTo>
                  <a:lnTo>
                    <a:pt x="1464" y="32"/>
                  </a:lnTo>
                  <a:lnTo>
                    <a:pt x="1573" y="15"/>
                  </a:lnTo>
                  <a:lnTo>
                    <a:pt x="1685" y="5"/>
                  </a:lnTo>
                  <a:lnTo>
                    <a:pt x="1799" y="0"/>
                  </a:lnTo>
                  <a:close/>
                </a:path>
              </a:pathLst>
            </a:custGeom>
            <a:grp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
              <a:extLst>
                <a:ext uri="{FF2B5EF4-FFF2-40B4-BE49-F238E27FC236}">
                  <a16:creationId xmlns:a16="http://schemas.microsoft.com/office/drawing/2014/main" id="{2DD78751-992C-44AE-9C70-69719965AEEB}"/>
                </a:ext>
              </a:extLst>
            </p:cNvPr>
            <p:cNvSpPr>
              <a:spLocks/>
            </p:cNvSpPr>
            <p:nvPr/>
          </p:nvSpPr>
          <p:spPr bwMode="auto">
            <a:xfrm>
              <a:off x="1216" y="774"/>
              <a:ext cx="328" cy="25"/>
            </a:xfrm>
            <a:custGeom>
              <a:avLst/>
              <a:gdLst>
                <a:gd name="T0" fmla="*/ 60 w 1637"/>
                <a:gd name="T1" fmla="*/ 0 h 121"/>
                <a:gd name="T2" fmla="*/ 1575 w 1637"/>
                <a:gd name="T3" fmla="*/ 0 h 121"/>
                <a:gd name="T4" fmla="*/ 1595 w 1637"/>
                <a:gd name="T5" fmla="*/ 4 h 121"/>
                <a:gd name="T6" fmla="*/ 1612 w 1637"/>
                <a:gd name="T7" fmla="*/ 11 h 121"/>
                <a:gd name="T8" fmla="*/ 1625 w 1637"/>
                <a:gd name="T9" fmla="*/ 25 h 121"/>
                <a:gd name="T10" fmla="*/ 1633 w 1637"/>
                <a:gd name="T11" fmla="*/ 42 h 121"/>
                <a:gd name="T12" fmla="*/ 1637 w 1637"/>
                <a:gd name="T13" fmla="*/ 61 h 121"/>
                <a:gd name="T14" fmla="*/ 1633 w 1637"/>
                <a:gd name="T15" fmla="*/ 79 h 121"/>
                <a:gd name="T16" fmla="*/ 1625 w 1637"/>
                <a:gd name="T17" fmla="*/ 96 h 121"/>
                <a:gd name="T18" fmla="*/ 1612 w 1637"/>
                <a:gd name="T19" fmla="*/ 110 h 121"/>
                <a:gd name="T20" fmla="*/ 1595 w 1637"/>
                <a:gd name="T21" fmla="*/ 118 h 121"/>
                <a:gd name="T22" fmla="*/ 1575 w 1637"/>
                <a:gd name="T23" fmla="*/ 121 h 121"/>
                <a:gd name="T24" fmla="*/ 60 w 1637"/>
                <a:gd name="T25" fmla="*/ 121 h 121"/>
                <a:gd name="T26" fmla="*/ 41 w 1637"/>
                <a:gd name="T27" fmla="*/ 118 h 121"/>
                <a:gd name="T28" fmla="*/ 25 w 1637"/>
                <a:gd name="T29" fmla="*/ 110 h 121"/>
                <a:gd name="T30" fmla="*/ 11 w 1637"/>
                <a:gd name="T31" fmla="*/ 96 h 121"/>
                <a:gd name="T32" fmla="*/ 3 w 1637"/>
                <a:gd name="T33" fmla="*/ 79 h 121"/>
                <a:gd name="T34" fmla="*/ 0 w 1637"/>
                <a:gd name="T35" fmla="*/ 61 h 121"/>
                <a:gd name="T36" fmla="*/ 3 w 1637"/>
                <a:gd name="T37" fmla="*/ 42 h 121"/>
                <a:gd name="T38" fmla="*/ 11 w 1637"/>
                <a:gd name="T39" fmla="*/ 25 h 121"/>
                <a:gd name="T40" fmla="*/ 25 w 1637"/>
                <a:gd name="T41" fmla="*/ 11 h 121"/>
                <a:gd name="T42" fmla="*/ 41 w 1637"/>
                <a:gd name="T43" fmla="*/ 4 h 121"/>
                <a:gd name="T44" fmla="*/ 60 w 1637"/>
                <a:gd name="T45"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7" h="121">
                  <a:moveTo>
                    <a:pt x="60" y="0"/>
                  </a:moveTo>
                  <a:lnTo>
                    <a:pt x="1575" y="0"/>
                  </a:lnTo>
                  <a:lnTo>
                    <a:pt x="1595" y="4"/>
                  </a:lnTo>
                  <a:lnTo>
                    <a:pt x="1612" y="11"/>
                  </a:lnTo>
                  <a:lnTo>
                    <a:pt x="1625" y="25"/>
                  </a:lnTo>
                  <a:lnTo>
                    <a:pt x="1633" y="42"/>
                  </a:lnTo>
                  <a:lnTo>
                    <a:pt x="1637" y="61"/>
                  </a:lnTo>
                  <a:lnTo>
                    <a:pt x="1633" y="79"/>
                  </a:lnTo>
                  <a:lnTo>
                    <a:pt x="1625" y="96"/>
                  </a:lnTo>
                  <a:lnTo>
                    <a:pt x="1612" y="110"/>
                  </a:lnTo>
                  <a:lnTo>
                    <a:pt x="1595" y="118"/>
                  </a:lnTo>
                  <a:lnTo>
                    <a:pt x="1575" y="121"/>
                  </a:lnTo>
                  <a:lnTo>
                    <a:pt x="60" y="121"/>
                  </a:lnTo>
                  <a:lnTo>
                    <a:pt x="41" y="118"/>
                  </a:lnTo>
                  <a:lnTo>
                    <a:pt x="25" y="110"/>
                  </a:lnTo>
                  <a:lnTo>
                    <a:pt x="11" y="96"/>
                  </a:lnTo>
                  <a:lnTo>
                    <a:pt x="3" y="79"/>
                  </a:lnTo>
                  <a:lnTo>
                    <a:pt x="0" y="61"/>
                  </a:lnTo>
                  <a:lnTo>
                    <a:pt x="3" y="42"/>
                  </a:lnTo>
                  <a:lnTo>
                    <a:pt x="11" y="25"/>
                  </a:lnTo>
                  <a:lnTo>
                    <a:pt x="25" y="11"/>
                  </a:lnTo>
                  <a:lnTo>
                    <a:pt x="41" y="4"/>
                  </a:lnTo>
                  <a:lnTo>
                    <a:pt x="60" y="0"/>
                  </a:lnTo>
                  <a:close/>
                </a:path>
              </a:pathLst>
            </a:custGeom>
            <a:grp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8">
              <a:extLst>
                <a:ext uri="{FF2B5EF4-FFF2-40B4-BE49-F238E27FC236}">
                  <a16:creationId xmlns:a16="http://schemas.microsoft.com/office/drawing/2014/main" id="{02250951-1A9C-4075-810F-20B7516308DE}"/>
                </a:ext>
              </a:extLst>
            </p:cNvPr>
            <p:cNvSpPr>
              <a:spLocks/>
            </p:cNvSpPr>
            <p:nvPr/>
          </p:nvSpPr>
          <p:spPr bwMode="auto">
            <a:xfrm>
              <a:off x="1368" y="624"/>
              <a:ext cx="24" cy="325"/>
            </a:xfrm>
            <a:custGeom>
              <a:avLst/>
              <a:gdLst>
                <a:gd name="T0" fmla="*/ 61 w 122"/>
                <a:gd name="T1" fmla="*/ 0 h 1625"/>
                <a:gd name="T2" fmla="*/ 81 w 122"/>
                <a:gd name="T3" fmla="*/ 2 h 1625"/>
                <a:gd name="T4" fmla="*/ 97 w 122"/>
                <a:gd name="T5" fmla="*/ 11 h 1625"/>
                <a:gd name="T6" fmla="*/ 110 w 122"/>
                <a:gd name="T7" fmla="*/ 25 h 1625"/>
                <a:gd name="T8" fmla="*/ 119 w 122"/>
                <a:gd name="T9" fmla="*/ 40 h 1625"/>
                <a:gd name="T10" fmla="*/ 122 w 122"/>
                <a:gd name="T11" fmla="*/ 60 h 1625"/>
                <a:gd name="T12" fmla="*/ 122 w 122"/>
                <a:gd name="T13" fmla="*/ 1564 h 1625"/>
                <a:gd name="T14" fmla="*/ 119 w 122"/>
                <a:gd name="T15" fmla="*/ 1583 h 1625"/>
                <a:gd name="T16" fmla="*/ 110 w 122"/>
                <a:gd name="T17" fmla="*/ 1600 h 1625"/>
                <a:gd name="T18" fmla="*/ 97 w 122"/>
                <a:gd name="T19" fmla="*/ 1612 h 1625"/>
                <a:gd name="T20" fmla="*/ 81 w 122"/>
                <a:gd name="T21" fmla="*/ 1622 h 1625"/>
                <a:gd name="T22" fmla="*/ 61 w 122"/>
                <a:gd name="T23" fmla="*/ 1625 h 1625"/>
                <a:gd name="T24" fmla="*/ 42 w 122"/>
                <a:gd name="T25" fmla="*/ 1622 h 1625"/>
                <a:gd name="T26" fmla="*/ 25 w 122"/>
                <a:gd name="T27" fmla="*/ 1612 h 1625"/>
                <a:gd name="T28" fmla="*/ 12 w 122"/>
                <a:gd name="T29" fmla="*/ 1600 h 1625"/>
                <a:gd name="T30" fmla="*/ 3 w 122"/>
                <a:gd name="T31" fmla="*/ 1583 h 1625"/>
                <a:gd name="T32" fmla="*/ 0 w 122"/>
                <a:gd name="T33" fmla="*/ 1564 h 1625"/>
                <a:gd name="T34" fmla="*/ 0 w 122"/>
                <a:gd name="T35" fmla="*/ 60 h 1625"/>
                <a:gd name="T36" fmla="*/ 3 w 122"/>
                <a:gd name="T37" fmla="*/ 40 h 1625"/>
                <a:gd name="T38" fmla="*/ 12 w 122"/>
                <a:gd name="T39" fmla="*/ 25 h 1625"/>
                <a:gd name="T40" fmla="*/ 25 w 122"/>
                <a:gd name="T41" fmla="*/ 11 h 1625"/>
                <a:gd name="T42" fmla="*/ 42 w 122"/>
                <a:gd name="T43" fmla="*/ 2 h 1625"/>
                <a:gd name="T44" fmla="*/ 61 w 122"/>
                <a:gd name="T45"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1625">
                  <a:moveTo>
                    <a:pt x="61" y="0"/>
                  </a:moveTo>
                  <a:lnTo>
                    <a:pt x="81" y="2"/>
                  </a:lnTo>
                  <a:lnTo>
                    <a:pt x="97" y="11"/>
                  </a:lnTo>
                  <a:lnTo>
                    <a:pt x="110" y="25"/>
                  </a:lnTo>
                  <a:lnTo>
                    <a:pt x="119" y="40"/>
                  </a:lnTo>
                  <a:lnTo>
                    <a:pt x="122" y="60"/>
                  </a:lnTo>
                  <a:lnTo>
                    <a:pt x="122" y="1564"/>
                  </a:lnTo>
                  <a:lnTo>
                    <a:pt x="119" y="1583"/>
                  </a:lnTo>
                  <a:lnTo>
                    <a:pt x="110" y="1600"/>
                  </a:lnTo>
                  <a:lnTo>
                    <a:pt x="97" y="1612"/>
                  </a:lnTo>
                  <a:lnTo>
                    <a:pt x="81" y="1622"/>
                  </a:lnTo>
                  <a:lnTo>
                    <a:pt x="61" y="1625"/>
                  </a:lnTo>
                  <a:lnTo>
                    <a:pt x="42" y="1622"/>
                  </a:lnTo>
                  <a:lnTo>
                    <a:pt x="25" y="1612"/>
                  </a:lnTo>
                  <a:lnTo>
                    <a:pt x="12" y="1600"/>
                  </a:lnTo>
                  <a:lnTo>
                    <a:pt x="3" y="1583"/>
                  </a:lnTo>
                  <a:lnTo>
                    <a:pt x="0" y="1564"/>
                  </a:lnTo>
                  <a:lnTo>
                    <a:pt x="0" y="60"/>
                  </a:lnTo>
                  <a:lnTo>
                    <a:pt x="3" y="40"/>
                  </a:lnTo>
                  <a:lnTo>
                    <a:pt x="12" y="25"/>
                  </a:lnTo>
                  <a:lnTo>
                    <a:pt x="25" y="11"/>
                  </a:lnTo>
                  <a:lnTo>
                    <a:pt x="42" y="2"/>
                  </a:lnTo>
                  <a:lnTo>
                    <a:pt x="61" y="0"/>
                  </a:lnTo>
                  <a:close/>
                </a:path>
              </a:pathLst>
            </a:custGeom>
            <a:grp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6" name="Rectangle 55">
            <a:extLst>
              <a:ext uri="{FF2B5EF4-FFF2-40B4-BE49-F238E27FC236}">
                <a16:creationId xmlns:a16="http://schemas.microsoft.com/office/drawing/2014/main" id="{11B0BFD8-E357-4BF7-9FA5-FE71E8BD1F60}"/>
              </a:ext>
            </a:extLst>
          </p:cNvPr>
          <p:cNvSpPr/>
          <p:nvPr/>
        </p:nvSpPr>
        <p:spPr>
          <a:xfrm>
            <a:off x="3579495" y="4796073"/>
            <a:ext cx="1828800" cy="640080"/>
          </a:xfrm>
          <a:prstGeom prst="rect">
            <a:avLst/>
          </a:prstGeom>
          <a:gradFill flip="none" rotWithShape="1">
            <a:gsLst>
              <a:gs pos="0">
                <a:srgbClr val="FF6969">
                  <a:shade val="30000"/>
                  <a:satMod val="115000"/>
                </a:srgbClr>
              </a:gs>
              <a:gs pos="50000">
                <a:srgbClr val="FF6969">
                  <a:shade val="67500"/>
                  <a:satMod val="115000"/>
                </a:srgbClr>
              </a:gs>
              <a:gs pos="100000">
                <a:srgbClr val="FF6969">
                  <a:shade val="100000"/>
                  <a:satMod val="115000"/>
                </a:srgbClr>
              </a:gs>
            </a:gsLst>
            <a:lin ang="27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8CC63F"/>
              </a:buClr>
              <a:defRPr/>
            </a:pPr>
            <a:r>
              <a:rPr lang="en-US" b="1" dirty="0" err="1">
                <a:solidFill>
                  <a:schemeClr val="bg1"/>
                </a:solidFill>
                <a:latin typeface="Arial Narrow" panose="020B0606020202030204" pitchFamily="34" charset="0"/>
              </a:rPr>
              <a:t>Hémorragie</a:t>
            </a:r>
            <a:r>
              <a:rPr lang="en-US" b="1" dirty="0">
                <a:solidFill>
                  <a:schemeClr val="bg1"/>
                </a:solidFill>
                <a:latin typeface="Arial Narrow" panose="020B0606020202030204" pitchFamily="34" charset="0"/>
              </a:rPr>
              <a:t> majeure</a:t>
            </a:r>
          </a:p>
        </p:txBody>
      </p:sp>
      <p:pic>
        <p:nvPicPr>
          <p:cNvPr id="57" name="Graphic 56" descr="Arrow: Straight">
            <a:extLst>
              <a:ext uri="{FF2B5EF4-FFF2-40B4-BE49-F238E27FC236}">
                <a16:creationId xmlns:a16="http://schemas.microsoft.com/office/drawing/2014/main" id="{A97891DE-48AA-42C6-9972-F59980B2FCE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651825" y="3732109"/>
            <a:ext cx="457200" cy="457200"/>
          </a:xfrm>
          <a:prstGeom prst="rect">
            <a:avLst/>
          </a:prstGeom>
        </p:spPr>
      </p:pic>
      <p:pic>
        <p:nvPicPr>
          <p:cNvPr id="58" name="Graphic 57" descr="Arrow: Straight">
            <a:extLst>
              <a:ext uri="{FF2B5EF4-FFF2-40B4-BE49-F238E27FC236}">
                <a16:creationId xmlns:a16="http://schemas.microsoft.com/office/drawing/2014/main" id="{07BD1B16-C9E0-4208-9CC5-C2C1DAB63EC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3096225" y="3718369"/>
            <a:ext cx="457200" cy="457200"/>
          </a:xfrm>
          <a:prstGeom prst="rect">
            <a:avLst/>
          </a:prstGeom>
        </p:spPr>
      </p:pic>
      <p:sp>
        <p:nvSpPr>
          <p:cNvPr id="59" name="Rectangle 58">
            <a:extLst>
              <a:ext uri="{FF2B5EF4-FFF2-40B4-BE49-F238E27FC236}">
                <a16:creationId xmlns:a16="http://schemas.microsoft.com/office/drawing/2014/main" id="{C62CAA8A-BCC5-403D-81F0-1537EFAA4871}"/>
              </a:ext>
            </a:extLst>
          </p:cNvPr>
          <p:cNvSpPr/>
          <p:nvPr/>
        </p:nvSpPr>
        <p:spPr>
          <a:xfrm>
            <a:off x="6343669" y="4037334"/>
            <a:ext cx="2555422" cy="1569660"/>
          </a:xfrm>
          <a:prstGeom prst="rect">
            <a:avLst/>
          </a:prstGeom>
        </p:spPr>
        <p:txBody>
          <a:bodyPr wrap="square">
            <a:spAutoFit/>
          </a:bodyPr>
          <a:lstStyle/>
          <a:p>
            <a:pPr algn="ctr"/>
            <a:r>
              <a:rPr lang="fr-FR" sz="1600" b="1" dirty="0">
                <a:solidFill>
                  <a:schemeClr val="tx1">
                    <a:lumMod val="95000"/>
                    <a:lumOff val="5000"/>
                  </a:schemeClr>
                </a:solidFill>
                <a:latin typeface="Arial Narrow" panose="020B0606020202030204" pitchFamily="34" charset="0"/>
              </a:rPr>
              <a:t>Les AVK  </a:t>
            </a:r>
            <a:r>
              <a:rPr lang="fr-FR" sz="1600" dirty="0">
                <a:solidFill>
                  <a:schemeClr val="tx1">
                    <a:lumMod val="95000"/>
                    <a:lumOff val="5000"/>
                  </a:schemeClr>
                </a:solidFill>
                <a:latin typeface="Arial Narrow" panose="020B0606020202030204" pitchFamily="34" charset="0"/>
              </a:rPr>
              <a:t>n’ont pas montré qu’ils préviennent la thrombose de stent et ils ne sont pas indiqués en prévention secondaire après la survenue d’un SCA</a:t>
            </a:r>
          </a:p>
        </p:txBody>
      </p:sp>
      <p:sp>
        <p:nvSpPr>
          <p:cNvPr id="60" name="Rectangle 59">
            <a:extLst>
              <a:ext uri="{FF2B5EF4-FFF2-40B4-BE49-F238E27FC236}">
                <a16:creationId xmlns:a16="http://schemas.microsoft.com/office/drawing/2014/main" id="{C7D6A7CC-C1DB-4B21-8679-DC679ADE3A39}"/>
              </a:ext>
            </a:extLst>
          </p:cNvPr>
          <p:cNvSpPr/>
          <p:nvPr/>
        </p:nvSpPr>
        <p:spPr>
          <a:xfrm>
            <a:off x="410181" y="4050712"/>
            <a:ext cx="2457450" cy="1077218"/>
          </a:xfrm>
          <a:prstGeom prst="rect">
            <a:avLst/>
          </a:prstGeom>
        </p:spPr>
        <p:txBody>
          <a:bodyPr wrap="square">
            <a:spAutoFit/>
          </a:bodyPr>
          <a:lstStyle/>
          <a:p>
            <a:pPr algn="ctr">
              <a:buClr>
                <a:schemeClr val="bg1">
                  <a:lumMod val="10000"/>
                </a:schemeClr>
              </a:buClr>
              <a:buSzPct val="100000"/>
            </a:pPr>
            <a:r>
              <a:rPr lang="fr-MC" sz="1600" b="1" dirty="0">
                <a:solidFill>
                  <a:schemeClr val="tx1">
                    <a:lumMod val="95000"/>
                    <a:lumOff val="5000"/>
                  </a:schemeClr>
                </a:solidFill>
                <a:latin typeface="Arial Narrow" panose="020B0606020202030204" pitchFamily="34" charset="0"/>
              </a:rPr>
              <a:t>La BTAP</a:t>
            </a:r>
            <a:r>
              <a:rPr lang="fr-MC" sz="1600" dirty="0">
                <a:solidFill>
                  <a:schemeClr val="tx1">
                    <a:lumMod val="95000"/>
                    <a:lumOff val="5000"/>
                  </a:schemeClr>
                </a:solidFill>
                <a:latin typeface="Arial Narrow" panose="020B0606020202030204" pitchFamily="34" charset="0"/>
              </a:rPr>
              <a:t> n’a pas un effet thérapeutique important sur la prévention des AVC liés à la FA. </a:t>
            </a:r>
          </a:p>
        </p:txBody>
      </p:sp>
      <p:sp>
        <p:nvSpPr>
          <p:cNvPr id="61" name="Rectangle 60">
            <a:extLst>
              <a:ext uri="{FF2B5EF4-FFF2-40B4-BE49-F238E27FC236}">
                <a16:creationId xmlns:a16="http://schemas.microsoft.com/office/drawing/2014/main" id="{55AF34F4-A7F0-44B7-A66A-117A9858AE09}"/>
              </a:ext>
            </a:extLst>
          </p:cNvPr>
          <p:cNvSpPr/>
          <p:nvPr/>
        </p:nvSpPr>
        <p:spPr>
          <a:xfrm>
            <a:off x="441186" y="5543520"/>
            <a:ext cx="8093214" cy="461665"/>
          </a:xfrm>
          <a:prstGeom prst="rect">
            <a:avLst/>
          </a:prstGeom>
        </p:spPr>
        <p:txBody>
          <a:bodyPr wrap="square">
            <a:spAutoFit/>
          </a:bodyPr>
          <a:lstStyle/>
          <a:p>
            <a:pPr algn="ctr"/>
            <a:r>
              <a:rPr lang="fr-FR" sz="2400" b="1" dirty="0">
                <a:solidFill>
                  <a:srgbClr val="C00000"/>
                </a:solidFill>
                <a:effectLst>
                  <a:outerShdw blurRad="38100" dist="38100" dir="2700000" algn="tl">
                    <a:srgbClr val="000000">
                      <a:alpha val="43137"/>
                    </a:srgbClr>
                  </a:outerShdw>
                </a:effectLst>
                <a:latin typeface="Arial Narrow" panose="020B0606020202030204" pitchFamily="34" charset="0"/>
              </a:rPr>
              <a:t>La trithérapie augmente significativement le risque d’hémorragie</a:t>
            </a:r>
          </a:p>
        </p:txBody>
      </p:sp>
      <p:cxnSp>
        <p:nvCxnSpPr>
          <p:cNvPr id="62" name="Straight Arrow Connector 61">
            <a:extLst>
              <a:ext uri="{FF2B5EF4-FFF2-40B4-BE49-F238E27FC236}">
                <a16:creationId xmlns:a16="http://schemas.microsoft.com/office/drawing/2014/main" id="{9869E234-225B-4F2F-BD3A-5FD4E6BE398C}"/>
              </a:ext>
            </a:extLst>
          </p:cNvPr>
          <p:cNvCxnSpPr>
            <a:cxnSpLocks/>
          </p:cNvCxnSpPr>
          <p:nvPr/>
        </p:nvCxnSpPr>
        <p:spPr>
          <a:xfrm>
            <a:off x="3404711" y="4598439"/>
            <a:ext cx="301705" cy="3725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B5873D7B-43DC-4D55-AB05-8527A0FBD0C0}"/>
              </a:ext>
            </a:extLst>
          </p:cNvPr>
          <p:cNvCxnSpPr>
            <a:cxnSpLocks/>
          </p:cNvCxnSpPr>
          <p:nvPr/>
        </p:nvCxnSpPr>
        <p:spPr>
          <a:xfrm flipH="1">
            <a:off x="5249704" y="4602803"/>
            <a:ext cx="397192" cy="3624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4" name="4E92DA43-5712-40E9-AFDC-2C1062C78C6F" descr="7646DFF2-B812-4635-AA57-5171E34E5A45@chrc">
            <a:extLst>
              <a:ext uri="{FF2B5EF4-FFF2-40B4-BE49-F238E27FC236}">
                <a16:creationId xmlns:a16="http://schemas.microsoft.com/office/drawing/2014/main" id="{5FF66018-61CB-4D56-8039-4CAA29DA77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2530" y="115147"/>
            <a:ext cx="1477889" cy="84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5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2" presetClass="entr" presetSubtype="2"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250" fill="hold"/>
                                        <p:tgtEl>
                                          <p:spTgt spid="59"/>
                                        </p:tgtEl>
                                        <p:attrNameLst>
                                          <p:attrName>ppt_x</p:attrName>
                                        </p:attrNameLst>
                                      </p:cBhvr>
                                      <p:tavLst>
                                        <p:tav tm="0">
                                          <p:val>
                                            <p:strVal val="1+#ppt_w/2"/>
                                          </p:val>
                                        </p:tav>
                                        <p:tav tm="100000">
                                          <p:val>
                                            <p:strVal val="#ppt_x"/>
                                          </p:val>
                                        </p:tav>
                                      </p:tavLst>
                                    </p:anim>
                                    <p:anim calcmode="lin" valueType="num">
                                      <p:cBhvr additive="base">
                                        <p:cTn id="38" dur="250" fill="hold"/>
                                        <p:tgtEl>
                                          <p:spTgt spid="59"/>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250" fill="hold"/>
                                        <p:tgtEl>
                                          <p:spTgt spid="60"/>
                                        </p:tgtEl>
                                        <p:attrNameLst>
                                          <p:attrName>ppt_x</p:attrName>
                                        </p:attrNameLst>
                                      </p:cBhvr>
                                      <p:tavLst>
                                        <p:tav tm="0">
                                          <p:val>
                                            <p:strVal val="0-#ppt_w/2"/>
                                          </p:val>
                                        </p:tav>
                                        <p:tav tm="100000">
                                          <p:val>
                                            <p:strVal val="#ppt_x"/>
                                          </p:val>
                                        </p:tav>
                                      </p:tavLst>
                                    </p:anim>
                                    <p:anim calcmode="lin" valueType="num">
                                      <p:cBhvr additive="base">
                                        <p:cTn id="42" dur="25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25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41">
                                            <p:txEl>
                                              <p:pRg st="0" end="0"/>
                                            </p:txEl>
                                          </p:spTgt>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41">
                                            <p:txEl>
                                              <p:pRg st="1" end="1"/>
                                            </p:txEl>
                                          </p:spTgt>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7"/>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5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5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6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6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allAtOnce"/>
      <p:bldP spid="42" grpId="0" animBg="1"/>
      <p:bldP spid="42" grpId="1" animBg="1"/>
      <p:bldP spid="47" grpId="0" animBg="1"/>
      <p:bldP spid="47" grpId="1" animBg="1"/>
      <p:bldP spid="48" grpId="0" animBg="1"/>
      <p:bldP spid="48" grpId="1" animBg="1"/>
      <p:bldP spid="49" grpId="0" animBg="1"/>
      <p:bldP spid="49" grpId="1" animBg="1"/>
      <p:bldP spid="50" grpId="0" animBg="1"/>
      <p:bldP spid="50" grpId="1" animBg="1"/>
      <p:bldP spid="56" grpId="0" animBg="1"/>
      <p:bldP spid="56" grpId="1" animBg="1"/>
      <p:bldP spid="59" grpId="0"/>
      <p:bldP spid="59" grpId="1"/>
      <p:bldP spid="60" grpId="0"/>
      <p:bldP spid="60" grpId="1"/>
      <p:bldP spid="61" grpId="0"/>
      <p:bldP spid="6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MC" sz="4400" b="1" i="0" u="none" strike="noStrike" kern="1200" cap="none" spc="0" normalizeH="0" baseline="0" dirty="0">
                <a:ln>
                  <a:noFill/>
                </a:ln>
                <a:solidFill>
                  <a:srgbClr val="1B1A5A"/>
                </a:solidFill>
                <a:effectLst/>
                <a:uLnTx/>
                <a:uFillTx/>
                <a:latin typeface="Arial Narrow" panose="020B0606020202030204" pitchFamily="34" charset="0"/>
                <a:cs typeface="Aharoni" panose="02010803020104030203" pitchFamily="2" charset="-79"/>
              </a:rPr>
              <a:t>Rensei</a:t>
            </a:r>
            <a:r>
              <a:rPr lang="fr-MC" sz="4400" b="1" dirty="0">
                <a:solidFill>
                  <a:srgbClr val="1B1A5A"/>
                </a:solidFill>
                <a:latin typeface="Arial Narrow" panose="020B0606020202030204" pitchFamily="34" charset="0"/>
                <a:cs typeface="Aharoni" panose="02010803020104030203" pitchFamily="2" charset="-79"/>
              </a:rPr>
              <a:t>gnements généraux</a:t>
            </a:r>
            <a:endParaRPr kumimoji="0" lang="fr-MC" sz="4400" b="1" i="0" u="none" strike="noStrike" kern="1200" cap="none" spc="0" normalizeH="0" baseline="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228600" indent="-228600">
              <a:lnSpc>
                <a:spcPct val="90000"/>
              </a:lnSpc>
              <a:buFont typeface="+mj-lt"/>
              <a:buAutoNum type="arabicPeriod"/>
              <a:defRPr/>
            </a:pPr>
            <a:r>
              <a:rPr lang="en-GB" sz="800" dirty="0">
                <a:solidFill>
                  <a:schemeClr val="bg1"/>
                </a:solidFill>
                <a:latin typeface="Arial Narrow" panose="020B0606020202030204" pitchFamily="34" charset="0"/>
                <a:cs typeface="Arial" pitchFamily="34" charset="0"/>
              </a:rPr>
              <a:t>Lopes RD et al</a:t>
            </a:r>
            <a:r>
              <a:rPr lang="en-GB" sz="800" i="1" dirty="0">
                <a:solidFill>
                  <a:schemeClr val="bg1"/>
                </a:solidFill>
                <a:latin typeface="Arial Narrow" panose="020B0606020202030204" pitchFamily="34" charset="0"/>
                <a:cs typeface="Arial" pitchFamily="34" charset="0"/>
              </a:rPr>
              <a:t>. Am Heart J. </a:t>
            </a:r>
            <a:r>
              <a:rPr lang="en-GB" sz="800" dirty="0">
                <a:solidFill>
                  <a:schemeClr val="bg1"/>
                </a:solidFill>
                <a:latin typeface="Arial Narrow" panose="020B0606020202030204" pitchFamily="34" charset="0"/>
                <a:cs typeface="Arial" pitchFamily="34" charset="0"/>
              </a:rPr>
              <a:t>June 2018; 200:17-23 doi:10.1016/j.ahj.2018.03.001 </a:t>
            </a:r>
          </a:p>
          <a:p>
            <a:pPr marL="228600" indent="-228600">
              <a:lnSpc>
                <a:spcPct val="90000"/>
              </a:lnSpc>
              <a:buFont typeface="+mj-lt"/>
              <a:buAutoNum type="arabicPeriod"/>
              <a:defRPr/>
            </a:pPr>
            <a:r>
              <a:rPr lang="en-GB" sz="800" dirty="0">
                <a:solidFill>
                  <a:schemeClr val="bg1"/>
                </a:solidFill>
                <a:latin typeface="Arial Narrow" panose="020B0606020202030204" pitchFamily="34" charset="0"/>
                <a:cs typeface="Arial" pitchFamily="34" charset="0"/>
              </a:rPr>
              <a:t>Adapted from Lopes RD et al. Oral presentation at ACC Apr 2016; Chicago, IL, USA. Abstract number 695-15</a:t>
            </a:r>
          </a:p>
          <a:p>
            <a:pPr marL="228600" indent="-228600">
              <a:lnSpc>
                <a:spcPct val="90000"/>
              </a:lnSpc>
              <a:buFont typeface="+mj-lt"/>
              <a:buAutoNum type="arabicPeriod"/>
              <a:defRPr/>
            </a:pPr>
            <a:r>
              <a:rPr lang="en-GB" sz="800" dirty="0" err="1">
                <a:solidFill>
                  <a:schemeClr val="bg1"/>
                </a:solidFill>
                <a:latin typeface="Arial Narrow" panose="020B0606020202030204" pitchFamily="34" charset="0"/>
                <a:cs typeface="Arial" pitchFamily="34" charset="0"/>
              </a:rPr>
              <a:t>Dewilde</a:t>
            </a:r>
            <a:r>
              <a:rPr lang="en-GB" sz="800" dirty="0">
                <a:solidFill>
                  <a:schemeClr val="bg1"/>
                </a:solidFill>
                <a:latin typeface="Arial Narrow" panose="020B0606020202030204" pitchFamily="34" charset="0"/>
                <a:cs typeface="Arial" pitchFamily="34" charset="0"/>
              </a:rPr>
              <a:t> WJ et al. </a:t>
            </a:r>
            <a:r>
              <a:rPr lang="en-GB" sz="800" i="1" dirty="0">
                <a:solidFill>
                  <a:schemeClr val="bg1"/>
                </a:solidFill>
                <a:latin typeface="Arial Narrow" panose="020B0606020202030204" pitchFamily="34" charset="0"/>
                <a:cs typeface="Arial" pitchFamily="34" charset="0"/>
              </a:rPr>
              <a:t>Lancet </a:t>
            </a:r>
            <a:r>
              <a:rPr lang="en-GB" sz="800" dirty="0">
                <a:solidFill>
                  <a:schemeClr val="bg1"/>
                </a:solidFill>
                <a:latin typeface="Arial Narrow" panose="020B0606020202030204" pitchFamily="34" charset="0"/>
                <a:cs typeface="Arial" pitchFamily="34" charset="0"/>
              </a:rPr>
              <a:t>2013;381:1107-1115</a:t>
            </a:r>
          </a:p>
        </p:txBody>
      </p:sp>
      <p:sp>
        <p:nvSpPr>
          <p:cNvPr id="35" name="TextBox 34">
            <a:extLst>
              <a:ext uri="{FF2B5EF4-FFF2-40B4-BE49-F238E27FC236}">
                <a16:creationId xmlns:a16="http://schemas.microsoft.com/office/drawing/2014/main" id="{887BBF85-28EE-4761-A6E5-25BCE03A8B75}"/>
              </a:ext>
            </a:extLst>
          </p:cNvPr>
          <p:cNvSpPr txBox="1"/>
          <p:nvPr/>
        </p:nvSpPr>
        <p:spPr>
          <a:xfrm>
            <a:off x="4664075" y="6316335"/>
            <a:ext cx="3327400" cy="461665"/>
          </a:xfrm>
          <a:prstGeom prst="rect">
            <a:avLst/>
          </a:prstGeom>
          <a:noFill/>
        </p:spPr>
        <p:txBody>
          <a:bodyPr wrap="square" rtlCol="0">
            <a:spAutoFit/>
          </a:bodyPr>
          <a:lstStyle/>
          <a:p>
            <a:r>
              <a:rPr lang="en-US" sz="800" b="1" dirty="0">
                <a:solidFill>
                  <a:schemeClr val="bg1"/>
                </a:solidFill>
                <a:latin typeface="Arial Narrow" panose="020B0606020202030204" pitchFamily="34" charset="0"/>
              </a:rPr>
              <a:t>SCA</a:t>
            </a:r>
            <a:r>
              <a:rPr lang="en-US" sz="800" dirty="0">
                <a:solidFill>
                  <a:schemeClr val="bg1"/>
                </a:solidFill>
                <a:latin typeface="Arial Narrow" panose="020B0606020202030204" pitchFamily="34" charset="0"/>
              </a:rPr>
              <a:t>, syndrome </a:t>
            </a:r>
            <a:r>
              <a:rPr lang="en-US" sz="800" dirty="0" err="1">
                <a:solidFill>
                  <a:schemeClr val="bg1"/>
                </a:solidFill>
                <a:latin typeface="Arial Narrow" panose="020B0606020202030204" pitchFamily="34" charset="0"/>
              </a:rPr>
              <a:t>coronarien</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aigu</a:t>
            </a:r>
            <a:r>
              <a:rPr lang="en-US" sz="800" dirty="0">
                <a:solidFill>
                  <a:schemeClr val="bg1"/>
                </a:solidFill>
                <a:latin typeface="Arial Narrow" panose="020B0606020202030204" pitchFamily="34" charset="0"/>
              </a:rPr>
              <a:t>; FA, fibrillation </a:t>
            </a:r>
            <a:r>
              <a:rPr lang="en-US" sz="800" dirty="0" err="1">
                <a:solidFill>
                  <a:schemeClr val="bg1"/>
                </a:solidFill>
                <a:latin typeface="Arial Narrow" panose="020B0606020202030204" pitchFamily="34" charset="0"/>
              </a:rPr>
              <a:t>auriculaire</a:t>
            </a:r>
            <a:r>
              <a:rPr lang="en-US" sz="800" dirty="0">
                <a:solidFill>
                  <a:schemeClr val="bg1"/>
                </a:solidFill>
                <a:latin typeface="Arial Narrow" panose="020B0606020202030204" pitchFamily="34" charset="0"/>
              </a:rPr>
              <a:t>; ; BTAP, </a:t>
            </a:r>
            <a:r>
              <a:rPr lang="en-US" sz="800" dirty="0" err="1">
                <a:solidFill>
                  <a:schemeClr val="bg1"/>
                </a:solidFill>
                <a:latin typeface="Arial Narrow" panose="020B0606020202030204" pitchFamily="34" charset="0"/>
              </a:rPr>
              <a:t>bithérapie</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antiplaquettaire</a:t>
            </a:r>
            <a:r>
              <a:rPr lang="en-US" sz="800" dirty="0">
                <a:solidFill>
                  <a:schemeClr val="bg1"/>
                </a:solidFill>
                <a:latin typeface="Arial Narrow" panose="020B0606020202030204" pitchFamily="34" charset="0"/>
              </a:rPr>
              <a:t>; AOD, anticoagulant oral direct; ICP, intervention </a:t>
            </a:r>
            <a:r>
              <a:rPr lang="en-US" sz="800" dirty="0" err="1">
                <a:solidFill>
                  <a:schemeClr val="bg1"/>
                </a:solidFill>
                <a:latin typeface="Arial Narrow" panose="020B0606020202030204" pitchFamily="34" charset="0"/>
              </a:rPr>
              <a:t>coronarienne</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percutnée</a:t>
            </a:r>
            <a:r>
              <a:rPr lang="en-US" sz="800" dirty="0">
                <a:solidFill>
                  <a:schemeClr val="bg1"/>
                </a:solidFill>
                <a:latin typeface="Arial Narrow" panose="020B0606020202030204" pitchFamily="34" charset="0"/>
              </a:rPr>
              <a:t>; A</a:t>
            </a:r>
            <a:r>
              <a:rPr lang="en-US" sz="800" b="1" dirty="0">
                <a:solidFill>
                  <a:schemeClr val="bg1"/>
                </a:solidFill>
                <a:latin typeface="Arial Narrow" panose="020B0606020202030204" pitchFamily="34" charset="0"/>
              </a:rPr>
              <a:t>VK</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antagoniste</a:t>
            </a:r>
            <a:r>
              <a:rPr lang="en-US" sz="800" dirty="0">
                <a:solidFill>
                  <a:schemeClr val="bg1"/>
                </a:solidFill>
                <a:latin typeface="Arial Narrow" panose="020B0606020202030204" pitchFamily="34" charset="0"/>
              </a:rPr>
              <a:t> de la </a:t>
            </a:r>
            <a:r>
              <a:rPr lang="en-US" sz="800" dirty="0" err="1">
                <a:solidFill>
                  <a:schemeClr val="bg1"/>
                </a:solidFill>
                <a:latin typeface="Arial Narrow" panose="020B0606020202030204" pitchFamily="34" charset="0"/>
              </a:rPr>
              <a:t>vitamine</a:t>
            </a:r>
            <a:r>
              <a:rPr lang="en-US" sz="800" dirty="0">
                <a:solidFill>
                  <a:schemeClr val="bg1"/>
                </a:solidFill>
                <a:latin typeface="Arial Narrow" panose="020B0606020202030204" pitchFamily="34" charset="0"/>
              </a:rPr>
              <a:t> K.</a:t>
            </a:r>
            <a:endParaRPr lang="en-GB" sz="800" dirty="0">
              <a:solidFill>
                <a:schemeClr val="bg1"/>
              </a:solidFill>
              <a:latin typeface="Arial Narrow" panose="020B0606020202030204" pitchFamily="34" charset="0"/>
            </a:endParaRPr>
          </a:p>
        </p:txBody>
      </p:sp>
      <p:pic>
        <p:nvPicPr>
          <p:cNvPr id="44" name="4E92DA43-5712-40E9-AFDC-2C1062C78C6F" descr="7646DFF2-B812-4635-AA57-5171E34E5A45@chrc">
            <a:extLst>
              <a:ext uri="{FF2B5EF4-FFF2-40B4-BE49-F238E27FC236}">
                <a16:creationId xmlns:a16="http://schemas.microsoft.com/office/drawing/2014/main" id="{8D797A19-B7A5-4596-8E56-FCE350306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163" y="120570"/>
            <a:ext cx="1493016" cy="85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53">
            <a:extLst>
              <a:ext uri="{FF2B5EF4-FFF2-40B4-BE49-F238E27FC236}">
                <a16:creationId xmlns:a16="http://schemas.microsoft.com/office/drawing/2014/main" id="{453F97F3-276D-4315-9716-B43DF7CDCB2A}"/>
              </a:ext>
            </a:extLst>
          </p:cNvPr>
          <p:cNvGrpSpPr/>
          <p:nvPr/>
        </p:nvGrpSpPr>
        <p:grpSpPr>
          <a:xfrm>
            <a:off x="1222" y="1413062"/>
            <a:ext cx="9144000" cy="4572000"/>
            <a:chOff x="-9815" y="1628921"/>
            <a:chExt cx="9144000" cy="4572000"/>
          </a:xfrm>
        </p:grpSpPr>
        <p:sp>
          <p:nvSpPr>
            <p:cNvPr id="68" name="Rectangle 67">
              <a:extLst>
                <a:ext uri="{FF2B5EF4-FFF2-40B4-BE49-F238E27FC236}">
                  <a16:creationId xmlns:a16="http://schemas.microsoft.com/office/drawing/2014/main" id="{4EA41A54-E98B-42B9-826D-13D1487E39A8}"/>
                </a:ext>
              </a:extLst>
            </p:cNvPr>
            <p:cNvSpPr/>
            <p:nvPr/>
          </p:nvSpPr>
          <p:spPr>
            <a:xfrm>
              <a:off x="-9815" y="2357827"/>
              <a:ext cx="9144000" cy="3078326"/>
            </a:xfrm>
            <a:prstGeom prst="rect">
              <a:avLst/>
            </a:prstGeom>
            <a:solidFill>
              <a:srgbClr val="DC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a:extLst>
                <a:ext uri="{FF2B5EF4-FFF2-40B4-BE49-F238E27FC236}">
                  <a16:creationId xmlns:a16="http://schemas.microsoft.com/office/drawing/2014/main" id="{68DBDEAB-0D9C-40FC-B285-21CD12100CFF}"/>
                </a:ext>
              </a:extLst>
            </p:cNvPr>
            <p:cNvSpPr/>
            <p:nvPr/>
          </p:nvSpPr>
          <p:spPr>
            <a:xfrm>
              <a:off x="4463760" y="1628921"/>
              <a:ext cx="4572000" cy="4572000"/>
            </a:xfrm>
            <a:prstGeom prst="ellipse">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4D23562D-7DD9-4A49-AD38-08C1E1B2425D}"/>
                </a:ext>
              </a:extLst>
            </p:cNvPr>
            <p:cNvSpPr/>
            <p:nvPr/>
          </p:nvSpPr>
          <p:spPr>
            <a:xfrm>
              <a:off x="210393" y="2716354"/>
              <a:ext cx="4128346" cy="2308324"/>
            </a:xfrm>
            <a:prstGeom prst="rect">
              <a:avLst/>
            </a:prstGeom>
          </p:spPr>
          <p:txBody>
            <a:bodyPr wrap="square">
              <a:spAutoFit/>
            </a:bodyPr>
            <a:lstStyle/>
            <a:p>
              <a:pPr algn="ctr">
                <a:buClr>
                  <a:schemeClr val="bg1">
                    <a:lumMod val="10000"/>
                  </a:schemeClr>
                </a:buClr>
                <a:buSzPct val="100000"/>
              </a:pPr>
              <a:r>
                <a:rPr lang="fr-LU" sz="2400" dirty="0">
                  <a:solidFill>
                    <a:schemeClr val="tx1">
                      <a:lumMod val="85000"/>
                      <a:lumOff val="15000"/>
                    </a:schemeClr>
                  </a:solidFill>
                  <a:latin typeface="Arial Narrow" panose="020B0606020202030204" pitchFamily="34" charset="0"/>
                </a:rPr>
                <a:t>Le </a:t>
              </a:r>
              <a:r>
                <a:rPr lang="fr-LU" sz="2400" b="1" i="1" dirty="0">
                  <a:solidFill>
                    <a:schemeClr val="tx1">
                      <a:lumMod val="85000"/>
                      <a:lumOff val="15000"/>
                    </a:schemeClr>
                  </a:solidFill>
                  <a:latin typeface="Arial Narrow" panose="020B0606020202030204" pitchFamily="34" charset="0"/>
                </a:rPr>
                <a:t>besoin insatisfait </a:t>
              </a:r>
              <a:r>
                <a:rPr lang="fr-LU" sz="2400" dirty="0">
                  <a:solidFill>
                    <a:schemeClr val="tx1">
                      <a:lumMod val="85000"/>
                      <a:lumOff val="15000"/>
                    </a:schemeClr>
                  </a:solidFill>
                  <a:latin typeface="Arial Narrow" panose="020B0606020202030204" pitchFamily="34" charset="0"/>
                </a:rPr>
                <a:t>de stratégie antithrombotique orale ayant un rapport bénéfice/risque acceptable pour traiter les </a:t>
              </a:r>
              <a:r>
                <a:rPr lang="fr-LU" sz="2400" b="1" u="sng" dirty="0">
                  <a:solidFill>
                    <a:schemeClr val="tx1">
                      <a:lumMod val="85000"/>
                      <a:lumOff val="15000"/>
                    </a:schemeClr>
                  </a:solidFill>
                  <a:latin typeface="Arial Narrow" panose="020B0606020202030204" pitchFamily="34" charset="0"/>
                </a:rPr>
                <a:t>patients atteints de FA dans le contexte d’une coronaropathie </a:t>
              </a:r>
              <a:r>
                <a:rPr lang="fr-LU" sz="2400" dirty="0">
                  <a:solidFill>
                    <a:schemeClr val="tx1">
                      <a:lumMod val="85000"/>
                      <a:lumOff val="15000"/>
                    </a:schemeClr>
                  </a:solidFill>
                  <a:latin typeface="Arial Narrow" panose="020B0606020202030204" pitchFamily="34" charset="0"/>
                </a:rPr>
                <a:t>reste élevé.</a:t>
              </a:r>
              <a:endParaRPr lang="fr-LU" sz="2400" b="1" u="sng" dirty="0">
                <a:solidFill>
                  <a:schemeClr val="tx1">
                    <a:lumMod val="85000"/>
                    <a:lumOff val="15000"/>
                  </a:schemeClr>
                </a:solidFill>
                <a:latin typeface="Arial Narrow" panose="020B0606020202030204" pitchFamily="34" charset="0"/>
              </a:endParaRPr>
            </a:p>
          </p:txBody>
        </p:sp>
        <p:grpSp>
          <p:nvGrpSpPr>
            <p:cNvPr id="71" name="Group 70">
              <a:extLst>
                <a:ext uri="{FF2B5EF4-FFF2-40B4-BE49-F238E27FC236}">
                  <a16:creationId xmlns:a16="http://schemas.microsoft.com/office/drawing/2014/main" id="{68780F2C-4945-4675-B667-5863904DD7CD}"/>
                </a:ext>
              </a:extLst>
            </p:cNvPr>
            <p:cNvGrpSpPr/>
            <p:nvPr/>
          </p:nvGrpSpPr>
          <p:grpSpPr>
            <a:xfrm>
              <a:off x="5353478" y="2565078"/>
              <a:ext cx="2379742" cy="2378286"/>
              <a:chOff x="-7300913" y="-149225"/>
              <a:chExt cx="5207000" cy="5203825"/>
            </a:xfrm>
            <a:solidFill>
              <a:schemeClr val="bg1"/>
            </a:solidFill>
          </p:grpSpPr>
          <p:sp>
            <p:nvSpPr>
              <p:cNvPr id="72" name="Freeform 11">
                <a:extLst>
                  <a:ext uri="{FF2B5EF4-FFF2-40B4-BE49-F238E27FC236}">
                    <a16:creationId xmlns:a16="http://schemas.microsoft.com/office/drawing/2014/main" id="{CFB1BFC8-2B77-4C6F-94D8-2782DA5B6A3C}"/>
                  </a:ext>
                </a:extLst>
              </p:cNvPr>
              <p:cNvSpPr>
                <a:spLocks/>
              </p:cNvSpPr>
              <p:nvPr/>
            </p:nvSpPr>
            <p:spPr bwMode="auto">
              <a:xfrm>
                <a:off x="-3133725" y="227013"/>
                <a:ext cx="488950" cy="490538"/>
              </a:xfrm>
              <a:custGeom>
                <a:avLst/>
                <a:gdLst>
                  <a:gd name="T0" fmla="*/ 115 w 616"/>
                  <a:gd name="T1" fmla="*/ 0 h 618"/>
                  <a:gd name="T2" fmla="*/ 145 w 616"/>
                  <a:gd name="T3" fmla="*/ 6 h 618"/>
                  <a:gd name="T4" fmla="*/ 223 w 616"/>
                  <a:gd name="T5" fmla="*/ 40 h 618"/>
                  <a:gd name="T6" fmla="*/ 299 w 616"/>
                  <a:gd name="T7" fmla="*/ 82 h 618"/>
                  <a:gd name="T8" fmla="*/ 367 w 616"/>
                  <a:gd name="T9" fmla="*/ 132 h 618"/>
                  <a:gd name="T10" fmla="*/ 430 w 616"/>
                  <a:gd name="T11" fmla="*/ 188 h 618"/>
                  <a:gd name="T12" fmla="*/ 486 w 616"/>
                  <a:gd name="T13" fmla="*/ 250 h 618"/>
                  <a:gd name="T14" fmla="*/ 536 w 616"/>
                  <a:gd name="T15" fmla="*/ 319 h 618"/>
                  <a:gd name="T16" fmla="*/ 576 w 616"/>
                  <a:gd name="T17" fmla="*/ 393 h 618"/>
                  <a:gd name="T18" fmla="*/ 610 w 616"/>
                  <a:gd name="T19" fmla="*/ 473 h 618"/>
                  <a:gd name="T20" fmla="*/ 616 w 616"/>
                  <a:gd name="T21" fmla="*/ 501 h 618"/>
                  <a:gd name="T22" fmla="*/ 614 w 616"/>
                  <a:gd name="T23" fmla="*/ 531 h 618"/>
                  <a:gd name="T24" fmla="*/ 606 w 616"/>
                  <a:gd name="T25" fmla="*/ 557 h 618"/>
                  <a:gd name="T26" fmla="*/ 590 w 616"/>
                  <a:gd name="T27" fmla="*/ 580 h 618"/>
                  <a:gd name="T28" fmla="*/ 570 w 616"/>
                  <a:gd name="T29" fmla="*/ 598 h 618"/>
                  <a:gd name="T30" fmla="*/ 544 w 616"/>
                  <a:gd name="T31" fmla="*/ 612 h 618"/>
                  <a:gd name="T32" fmla="*/ 506 w 616"/>
                  <a:gd name="T33" fmla="*/ 618 h 618"/>
                  <a:gd name="T34" fmla="*/ 480 w 616"/>
                  <a:gd name="T35" fmla="*/ 616 h 618"/>
                  <a:gd name="T36" fmla="*/ 456 w 616"/>
                  <a:gd name="T37" fmla="*/ 606 h 618"/>
                  <a:gd name="T38" fmla="*/ 434 w 616"/>
                  <a:gd name="T39" fmla="*/ 590 h 618"/>
                  <a:gd name="T40" fmla="*/ 416 w 616"/>
                  <a:gd name="T41" fmla="*/ 570 h 618"/>
                  <a:gd name="T42" fmla="*/ 404 w 616"/>
                  <a:gd name="T43" fmla="*/ 547 h 618"/>
                  <a:gd name="T44" fmla="*/ 377 w 616"/>
                  <a:gd name="T45" fmla="*/ 483 h 618"/>
                  <a:gd name="T46" fmla="*/ 341 w 616"/>
                  <a:gd name="T47" fmla="*/ 423 h 618"/>
                  <a:gd name="T48" fmla="*/ 299 w 616"/>
                  <a:gd name="T49" fmla="*/ 367 h 618"/>
                  <a:gd name="T50" fmla="*/ 249 w 616"/>
                  <a:gd name="T51" fmla="*/ 319 h 618"/>
                  <a:gd name="T52" fmla="*/ 195 w 616"/>
                  <a:gd name="T53" fmla="*/ 275 h 618"/>
                  <a:gd name="T54" fmla="*/ 135 w 616"/>
                  <a:gd name="T55" fmla="*/ 242 h 618"/>
                  <a:gd name="T56" fmla="*/ 71 w 616"/>
                  <a:gd name="T57" fmla="*/ 214 h 618"/>
                  <a:gd name="T58" fmla="*/ 45 w 616"/>
                  <a:gd name="T59" fmla="*/ 200 h 618"/>
                  <a:gd name="T60" fmla="*/ 24 w 616"/>
                  <a:gd name="T61" fmla="*/ 180 h 618"/>
                  <a:gd name="T62" fmla="*/ 10 w 616"/>
                  <a:gd name="T63" fmla="*/ 158 h 618"/>
                  <a:gd name="T64" fmla="*/ 0 w 616"/>
                  <a:gd name="T65" fmla="*/ 130 h 618"/>
                  <a:gd name="T66" fmla="*/ 0 w 616"/>
                  <a:gd name="T67" fmla="*/ 102 h 618"/>
                  <a:gd name="T68" fmla="*/ 6 w 616"/>
                  <a:gd name="T69" fmla="*/ 74 h 618"/>
                  <a:gd name="T70" fmla="*/ 18 w 616"/>
                  <a:gd name="T71" fmla="*/ 48 h 618"/>
                  <a:gd name="T72" fmla="*/ 38 w 616"/>
                  <a:gd name="T73" fmla="*/ 26 h 618"/>
                  <a:gd name="T74" fmla="*/ 61 w 616"/>
                  <a:gd name="T75" fmla="*/ 12 h 618"/>
                  <a:gd name="T76" fmla="*/ 87 w 616"/>
                  <a:gd name="T77" fmla="*/ 2 h 618"/>
                  <a:gd name="T78" fmla="*/ 115 w 616"/>
                  <a:gd name="T7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18">
                    <a:moveTo>
                      <a:pt x="115" y="0"/>
                    </a:moveTo>
                    <a:lnTo>
                      <a:pt x="145" y="6"/>
                    </a:lnTo>
                    <a:lnTo>
                      <a:pt x="223" y="40"/>
                    </a:lnTo>
                    <a:lnTo>
                      <a:pt x="299" y="82"/>
                    </a:lnTo>
                    <a:lnTo>
                      <a:pt x="367" y="132"/>
                    </a:lnTo>
                    <a:lnTo>
                      <a:pt x="430" y="188"/>
                    </a:lnTo>
                    <a:lnTo>
                      <a:pt x="486" y="250"/>
                    </a:lnTo>
                    <a:lnTo>
                      <a:pt x="536" y="319"/>
                    </a:lnTo>
                    <a:lnTo>
                      <a:pt x="576" y="393"/>
                    </a:lnTo>
                    <a:lnTo>
                      <a:pt x="610" y="473"/>
                    </a:lnTo>
                    <a:lnTo>
                      <a:pt x="616" y="501"/>
                    </a:lnTo>
                    <a:lnTo>
                      <a:pt x="614" y="531"/>
                    </a:lnTo>
                    <a:lnTo>
                      <a:pt x="606" y="557"/>
                    </a:lnTo>
                    <a:lnTo>
                      <a:pt x="590" y="580"/>
                    </a:lnTo>
                    <a:lnTo>
                      <a:pt x="570" y="598"/>
                    </a:lnTo>
                    <a:lnTo>
                      <a:pt x="544" y="612"/>
                    </a:lnTo>
                    <a:lnTo>
                      <a:pt x="506" y="618"/>
                    </a:lnTo>
                    <a:lnTo>
                      <a:pt x="480" y="616"/>
                    </a:lnTo>
                    <a:lnTo>
                      <a:pt x="456" y="606"/>
                    </a:lnTo>
                    <a:lnTo>
                      <a:pt x="434" y="590"/>
                    </a:lnTo>
                    <a:lnTo>
                      <a:pt x="416" y="570"/>
                    </a:lnTo>
                    <a:lnTo>
                      <a:pt x="404" y="547"/>
                    </a:lnTo>
                    <a:lnTo>
                      <a:pt x="377" y="483"/>
                    </a:lnTo>
                    <a:lnTo>
                      <a:pt x="341" y="423"/>
                    </a:lnTo>
                    <a:lnTo>
                      <a:pt x="299" y="367"/>
                    </a:lnTo>
                    <a:lnTo>
                      <a:pt x="249" y="319"/>
                    </a:lnTo>
                    <a:lnTo>
                      <a:pt x="195" y="275"/>
                    </a:lnTo>
                    <a:lnTo>
                      <a:pt x="135" y="242"/>
                    </a:lnTo>
                    <a:lnTo>
                      <a:pt x="71" y="214"/>
                    </a:lnTo>
                    <a:lnTo>
                      <a:pt x="45" y="200"/>
                    </a:lnTo>
                    <a:lnTo>
                      <a:pt x="24" y="180"/>
                    </a:lnTo>
                    <a:lnTo>
                      <a:pt x="10" y="158"/>
                    </a:lnTo>
                    <a:lnTo>
                      <a:pt x="0" y="130"/>
                    </a:lnTo>
                    <a:lnTo>
                      <a:pt x="0" y="102"/>
                    </a:lnTo>
                    <a:lnTo>
                      <a:pt x="6" y="74"/>
                    </a:lnTo>
                    <a:lnTo>
                      <a:pt x="18" y="48"/>
                    </a:lnTo>
                    <a:lnTo>
                      <a:pt x="38" y="26"/>
                    </a:lnTo>
                    <a:lnTo>
                      <a:pt x="61" y="12"/>
                    </a:lnTo>
                    <a:lnTo>
                      <a:pt x="87"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12">
                <a:extLst>
                  <a:ext uri="{FF2B5EF4-FFF2-40B4-BE49-F238E27FC236}">
                    <a16:creationId xmlns:a16="http://schemas.microsoft.com/office/drawing/2014/main" id="{7A9081D2-EDFF-4C64-AFEC-1A7E25F8E542}"/>
                  </a:ext>
                </a:extLst>
              </p:cNvPr>
              <p:cNvSpPr>
                <a:spLocks/>
              </p:cNvSpPr>
              <p:nvPr/>
            </p:nvSpPr>
            <p:spPr bwMode="auto">
              <a:xfrm>
                <a:off x="-5391150" y="-149225"/>
                <a:ext cx="3122613" cy="2949575"/>
              </a:xfrm>
              <a:custGeom>
                <a:avLst/>
                <a:gdLst>
                  <a:gd name="T0" fmla="*/ 1496 w 3936"/>
                  <a:gd name="T1" fmla="*/ 36 h 3716"/>
                  <a:gd name="T2" fmla="*/ 1730 w 3936"/>
                  <a:gd name="T3" fmla="*/ 136 h 3716"/>
                  <a:gd name="T4" fmla="*/ 1742 w 3936"/>
                  <a:gd name="T5" fmla="*/ 245 h 3716"/>
                  <a:gd name="T6" fmla="*/ 1654 w 3936"/>
                  <a:gd name="T7" fmla="*/ 309 h 3716"/>
                  <a:gd name="T8" fmla="*/ 1405 w 3936"/>
                  <a:gd name="T9" fmla="*/ 239 h 3716"/>
                  <a:gd name="T10" fmla="*/ 992 w 3936"/>
                  <a:gd name="T11" fmla="*/ 241 h 3716"/>
                  <a:gd name="T12" fmla="*/ 623 w 3936"/>
                  <a:gd name="T13" fmla="*/ 409 h 3716"/>
                  <a:gd name="T14" fmla="*/ 353 w 3936"/>
                  <a:gd name="T15" fmla="*/ 706 h 3716"/>
                  <a:gd name="T16" fmla="*/ 224 w 3936"/>
                  <a:gd name="T17" fmla="*/ 1094 h 3716"/>
                  <a:gd name="T18" fmla="*/ 262 w 3936"/>
                  <a:gd name="T19" fmla="*/ 1513 h 3716"/>
                  <a:gd name="T20" fmla="*/ 449 w 3936"/>
                  <a:gd name="T21" fmla="*/ 1981 h 3716"/>
                  <a:gd name="T22" fmla="*/ 776 w 3936"/>
                  <a:gd name="T23" fmla="*/ 2474 h 3716"/>
                  <a:gd name="T24" fmla="*/ 1233 w 3936"/>
                  <a:gd name="T25" fmla="*/ 2954 h 3716"/>
                  <a:gd name="T26" fmla="*/ 1807 w 3936"/>
                  <a:gd name="T27" fmla="*/ 3385 h 3716"/>
                  <a:gd name="T28" fmla="*/ 2430 w 3936"/>
                  <a:gd name="T29" fmla="*/ 3177 h 3716"/>
                  <a:gd name="T30" fmla="*/ 2946 w 3936"/>
                  <a:gd name="T31" fmla="*/ 2719 h 3716"/>
                  <a:gd name="T32" fmla="*/ 3339 w 3936"/>
                  <a:gd name="T33" fmla="*/ 2227 h 3716"/>
                  <a:gd name="T34" fmla="*/ 3599 w 3936"/>
                  <a:gd name="T35" fmla="*/ 1742 h 3716"/>
                  <a:gd name="T36" fmla="*/ 3712 w 3936"/>
                  <a:gd name="T37" fmla="*/ 1302 h 3716"/>
                  <a:gd name="T38" fmla="*/ 3666 w 3936"/>
                  <a:gd name="T39" fmla="*/ 891 h 3716"/>
                  <a:gd name="T40" fmla="*/ 3463 w 3936"/>
                  <a:gd name="T41" fmla="*/ 544 h 3716"/>
                  <a:gd name="T42" fmla="*/ 3140 w 3936"/>
                  <a:gd name="T43" fmla="*/ 307 h 3716"/>
                  <a:gd name="T44" fmla="*/ 2733 w 3936"/>
                  <a:gd name="T45" fmla="*/ 219 h 3716"/>
                  <a:gd name="T46" fmla="*/ 2338 w 3936"/>
                  <a:gd name="T47" fmla="*/ 303 h 3716"/>
                  <a:gd name="T48" fmla="*/ 2011 w 3936"/>
                  <a:gd name="T49" fmla="*/ 534 h 3716"/>
                  <a:gd name="T50" fmla="*/ 1825 w 3936"/>
                  <a:gd name="T51" fmla="*/ 811 h 3716"/>
                  <a:gd name="T52" fmla="*/ 1724 w 3936"/>
                  <a:gd name="T53" fmla="*/ 849 h 3716"/>
                  <a:gd name="T54" fmla="*/ 1640 w 3936"/>
                  <a:gd name="T55" fmla="*/ 779 h 3716"/>
                  <a:gd name="T56" fmla="*/ 1696 w 3936"/>
                  <a:gd name="T57" fmla="*/ 592 h 3716"/>
                  <a:gd name="T58" fmla="*/ 1995 w 3936"/>
                  <a:gd name="T59" fmla="*/ 255 h 3716"/>
                  <a:gd name="T60" fmla="*/ 2394 w 3936"/>
                  <a:gd name="T61" fmla="*/ 50 h 3716"/>
                  <a:gd name="T62" fmla="*/ 2857 w 3936"/>
                  <a:gd name="T63" fmla="*/ 6 h 3716"/>
                  <a:gd name="T64" fmla="*/ 3305 w 3936"/>
                  <a:gd name="T65" fmla="*/ 145 h 3716"/>
                  <a:gd name="T66" fmla="*/ 3660 w 3936"/>
                  <a:gd name="T67" fmla="*/ 439 h 3716"/>
                  <a:gd name="T68" fmla="*/ 3882 w 3936"/>
                  <a:gd name="T69" fmla="*/ 845 h 3716"/>
                  <a:gd name="T70" fmla="*/ 3932 w 3936"/>
                  <a:gd name="T71" fmla="*/ 1306 h 3716"/>
                  <a:gd name="T72" fmla="*/ 3824 w 3936"/>
                  <a:gd name="T73" fmla="*/ 1764 h 3716"/>
                  <a:gd name="T74" fmla="*/ 3575 w 3936"/>
                  <a:gd name="T75" fmla="*/ 2268 h 3716"/>
                  <a:gd name="T76" fmla="*/ 3188 w 3936"/>
                  <a:gd name="T77" fmla="*/ 2783 h 3716"/>
                  <a:gd name="T78" fmla="*/ 2669 w 3936"/>
                  <a:gd name="T79" fmla="*/ 3273 h 3716"/>
                  <a:gd name="T80" fmla="*/ 2021 w 3936"/>
                  <a:gd name="T81" fmla="*/ 3702 h 3716"/>
                  <a:gd name="T82" fmla="*/ 1915 w 3936"/>
                  <a:gd name="T83" fmla="*/ 3702 h 3716"/>
                  <a:gd name="T84" fmla="*/ 1267 w 3936"/>
                  <a:gd name="T85" fmla="*/ 3273 h 3716"/>
                  <a:gd name="T86" fmla="*/ 748 w 3936"/>
                  <a:gd name="T87" fmla="*/ 2783 h 3716"/>
                  <a:gd name="T88" fmla="*/ 361 w 3936"/>
                  <a:gd name="T89" fmla="*/ 2268 h 3716"/>
                  <a:gd name="T90" fmla="*/ 112 w 3936"/>
                  <a:gd name="T91" fmla="*/ 1764 h 3716"/>
                  <a:gd name="T92" fmla="*/ 4 w 3936"/>
                  <a:gd name="T93" fmla="*/ 1306 h 3716"/>
                  <a:gd name="T94" fmla="*/ 54 w 3936"/>
                  <a:gd name="T95" fmla="*/ 845 h 3716"/>
                  <a:gd name="T96" fmla="*/ 276 w 3936"/>
                  <a:gd name="T97" fmla="*/ 439 h 3716"/>
                  <a:gd name="T98" fmla="*/ 631 w 3936"/>
                  <a:gd name="T99" fmla="*/ 145 h 3716"/>
                  <a:gd name="T100" fmla="*/ 1079 w 3936"/>
                  <a:gd name="T101" fmla="*/ 6 h 3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36" h="3716">
                    <a:moveTo>
                      <a:pt x="1203" y="0"/>
                    </a:moveTo>
                    <a:lnTo>
                      <a:pt x="1303" y="4"/>
                    </a:lnTo>
                    <a:lnTo>
                      <a:pt x="1401" y="16"/>
                    </a:lnTo>
                    <a:lnTo>
                      <a:pt x="1496" y="36"/>
                    </a:lnTo>
                    <a:lnTo>
                      <a:pt x="1592" y="64"/>
                    </a:lnTo>
                    <a:lnTo>
                      <a:pt x="1684" y="100"/>
                    </a:lnTo>
                    <a:lnTo>
                      <a:pt x="1710" y="116"/>
                    </a:lnTo>
                    <a:lnTo>
                      <a:pt x="1730" y="136"/>
                    </a:lnTo>
                    <a:lnTo>
                      <a:pt x="1742" y="161"/>
                    </a:lnTo>
                    <a:lnTo>
                      <a:pt x="1750" y="187"/>
                    </a:lnTo>
                    <a:lnTo>
                      <a:pt x="1750" y="217"/>
                    </a:lnTo>
                    <a:lnTo>
                      <a:pt x="1742" y="245"/>
                    </a:lnTo>
                    <a:lnTo>
                      <a:pt x="1726" y="269"/>
                    </a:lnTo>
                    <a:lnTo>
                      <a:pt x="1706" y="289"/>
                    </a:lnTo>
                    <a:lnTo>
                      <a:pt x="1680" y="303"/>
                    </a:lnTo>
                    <a:lnTo>
                      <a:pt x="1654" y="309"/>
                    </a:lnTo>
                    <a:lnTo>
                      <a:pt x="1626" y="309"/>
                    </a:lnTo>
                    <a:lnTo>
                      <a:pt x="1596" y="301"/>
                    </a:lnTo>
                    <a:lnTo>
                      <a:pt x="1502" y="265"/>
                    </a:lnTo>
                    <a:lnTo>
                      <a:pt x="1405" y="239"/>
                    </a:lnTo>
                    <a:lnTo>
                      <a:pt x="1305" y="223"/>
                    </a:lnTo>
                    <a:lnTo>
                      <a:pt x="1203" y="219"/>
                    </a:lnTo>
                    <a:lnTo>
                      <a:pt x="1095" y="225"/>
                    </a:lnTo>
                    <a:lnTo>
                      <a:pt x="992" y="241"/>
                    </a:lnTo>
                    <a:lnTo>
                      <a:pt x="892" y="269"/>
                    </a:lnTo>
                    <a:lnTo>
                      <a:pt x="796" y="307"/>
                    </a:lnTo>
                    <a:lnTo>
                      <a:pt x="706" y="353"/>
                    </a:lnTo>
                    <a:lnTo>
                      <a:pt x="623" y="409"/>
                    </a:lnTo>
                    <a:lnTo>
                      <a:pt x="543" y="472"/>
                    </a:lnTo>
                    <a:lnTo>
                      <a:pt x="473" y="544"/>
                    </a:lnTo>
                    <a:lnTo>
                      <a:pt x="409" y="622"/>
                    </a:lnTo>
                    <a:lnTo>
                      <a:pt x="353" y="706"/>
                    </a:lnTo>
                    <a:lnTo>
                      <a:pt x="306" y="797"/>
                    </a:lnTo>
                    <a:lnTo>
                      <a:pt x="270" y="891"/>
                    </a:lnTo>
                    <a:lnTo>
                      <a:pt x="242" y="991"/>
                    </a:lnTo>
                    <a:lnTo>
                      <a:pt x="224" y="1094"/>
                    </a:lnTo>
                    <a:lnTo>
                      <a:pt x="220" y="1202"/>
                    </a:lnTo>
                    <a:lnTo>
                      <a:pt x="224" y="1302"/>
                    </a:lnTo>
                    <a:lnTo>
                      <a:pt x="238" y="1405"/>
                    </a:lnTo>
                    <a:lnTo>
                      <a:pt x="262" y="1513"/>
                    </a:lnTo>
                    <a:lnTo>
                      <a:pt x="296" y="1627"/>
                    </a:lnTo>
                    <a:lnTo>
                      <a:pt x="337" y="1742"/>
                    </a:lnTo>
                    <a:lnTo>
                      <a:pt x="389" y="1860"/>
                    </a:lnTo>
                    <a:lnTo>
                      <a:pt x="449" y="1981"/>
                    </a:lnTo>
                    <a:lnTo>
                      <a:pt x="519" y="2103"/>
                    </a:lnTo>
                    <a:lnTo>
                      <a:pt x="597" y="2227"/>
                    </a:lnTo>
                    <a:lnTo>
                      <a:pt x="683" y="2350"/>
                    </a:lnTo>
                    <a:lnTo>
                      <a:pt x="776" y="2474"/>
                    </a:lnTo>
                    <a:lnTo>
                      <a:pt x="878" y="2597"/>
                    </a:lnTo>
                    <a:lnTo>
                      <a:pt x="990" y="2719"/>
                    </a:lnTo>
                    <a:lnTo>
                      <a:pt x="1107" y="2836"/>
                    </a:lnTo>
                    <a:lnTo>
                      <a:pt x="1233" y="2954"/>
                    </a:lnTo>
                    <a:lnTo>
                      <a:pt x="1365" y="3068"/>
                    </a:lnTo>
                    <a:lnTo>
                      <a:pt x="1506" y="3177"/>
                    </a:lnTo>
                    <a:lnTo>
                      <a:pt x="1652" y="3285"/>
                    </a:lnTo>
                    <a:lnTo>
                      <a:pt x="1807" y="3385"/>
                    </a:lnTo>
                    <a:lnTo>
                      <a:pt x="1969" y="3480"/>
                    </a:lnTo>
                    <a:lnTo>
                      <a:pt x="2129" y="3385"/>
                    </a:lnTo>
                    <a:lnTo>
                      <a:pt x="2284" y="3285"/>
                    </a:lnTo>
                    <a:lnTo>
                      <a:pt x="2430" y="3177"/>
                    </a:lnTo>
                    <a:lnTo>
                      <a:pt x="2571" y="3068"/>
                    </a:lnTo>
                    <a:lnTo>
                      <a:pt x="2703" y="2954"/>
                    </a:lnTo>
                    <a:lnTo>
                      <a:pt x="2829" y="2836"/>
                    </a:lnTo>
                    <a:lnTo>
                      <a:pt x="2946" y="2719"/>
                    </a:lnTo>
                    <a:lnTo>
                      <a:pt x="3058" y="2597"/>
                    </a:lnTo>
                    <a:lnTo>
                      <a:pt x="3160" y="2474"/>
                    </a:lnTo>
                    <a:lnTo>
                      <a:pt x="3253" y="2350"/>
                    </a:lnTo>
                    <a:lnTo>
                      <a:pt x="3339" y="2227"/>
                    </a:lnTo>
                    <a:lnTo>
                      <a:pt x="3417" y="2103"/>
                    </a:lnTo>
                    <a:lnTo>
                      <a:pt x="3487" y="1981"/>
                    </a:lnTo>
                    <a:lnTo>
                      <a:pt x="3547" y="1860"/>
                    </a:lnTo>
                    <a:lnTo>
                      <a:pt x="3599" y="1742"/>
                    </a:lnTo>
                    <a:lnTo>
                      <a:pt x="3640" y="1627"/>
                    </a:lnTo>
                    <a:lnTo>
                      <a:pt x="3674" y="1513"/>
                    </a:lnTo>
                    <a:lnTo>
                      <a:pt x="3698" y="1405"/>
                    </a:lnTo>
                    <a:lnTo>
                      <a:pt x="3712" y="1302"/>
                    </a:lnTo>
                    <a:lnTo>
                      <a:pt x="3718" y="1202"/>
                    </a:lnTo>
                    <a:lnTo>
                      <a:pt x="3712" y="1094"/>
                    </a:lnTo>
                    <a:lnTo>
                      <a:pt x="3694" y="991"/>
                    </a:lnTo>
                    <a:lnTo>
                      <a:pt x="3666" y="891"/>
                    </a:lnTo>
                    <a:lnTo>
                      <a:pt x="3630" y="797"/>
                    </a:lnTo>
                    <a:lnTo>
                      <a:pt x="3583" y="706"/>
                    </a:lnTo>
                    <a:lnTo>
                      <a:pt x="3527" y="622"/>
                    </a:lnTo>
                    <a:lnTo>
                      <a:pt x="3463" y="544"/>
                    </a:lnTo>
                    <a:lnTo>
                      <a:pt x="3393" y="472"/>
                    </a:lnTo>
                    <a:lnTo>
                      <a:pt x="3313" y="409"/>
                    </a:lnTo>
                    <a:lnTo>
                      <a:pt x="3230" y="353"/>
                    </a:lnTo>
                    <a:lnTo>
                      <a:pt x="3140" y="307"/>
                    </a:lnTo>
                    <a:lnTo>
                      <a:pt x="3044" y="269"/>
                    </a:lnTo>
                    <a:lnTo>
                      <a:pt x="2944" y="241"/>
                    </a:lnTo>
                    <a:lnTo>
                      <a:pt x="2841" y="225"/>
                    </a:lnTo>
                    <a:lnTo>
                      <a:pt x="2733" y="219"/>
                    </a:lnTo>
                    <a:lnTo>
                      <a:pt x="2631" y="225"/>
                    </a:lnTo>
                    <a:lnTo>
                      <a:pt x="2529" y="241"/>
                    </a:lnTo>
                    <a:lnTo>
                      <a:pt x="2432" y="267"/>
                    </a:lnTo>
                    <a:lnTo>
                      <a:pt x="2338" y="303"/>
                    </a:lnTo>
                    <a:lnTo>
                      <a:pt x="2248" y="347"/>
                    </a:lnTo>
                    <a:lnTo>
                      <a:pt x="2162" y="401"/>
                    </a:lnTo>
                    <a:lnTo>
                      <a:pt x="2085" y="464"/>
                    </a:lnTo>
                    <a:lnTo>
                      <a:pt x="2011" y="534"/>
                    </a:lnTo>
                    <a:lnTo>
                      <a:pt x="1947" y="612"/>
                    </a:lnTo>
                    <a:lnTo>
                      <a:pt x="1889" y="696"/>
                    </a:lnTo>
                    <a:lnTo>
                      <a:pt x="1841" y="787"/>
                    </a:lnTo>
                    <a:lnTo>
                      <a:pt x="1825" y="811"/>
                    </a:lnTo>
                    <a:lnTo>
                      <a:pt x="1803" y="831"/>
                    </a:lnTo>
                    <a:lnTo>
                      <a:pt x="1780" y="843"/>
                    </a:lnTo>
                    <a:lnTo>
                      <a:pt x="1752" y="849"/>
                    </a:lnTo>
                    <a:lnTo>
                      <a:pt x="1724" y="849"/>
                    </a:lnTo>
                    <a:lnTo>
                      <a:pt x="1696" y="841"/>
                    </a:lnTo>
                    <a:lnTo>
                      <a:pt x="1672" y="825"/>
                    </a:lnTo>
                    <a:lnTo>
                      <a:pt x="1652" y="803"/>
                    </a:lnTo>
                    <a:lnTo>
                      <a:pt x="1640" y="779"/>
                    </a:lnTo>
                    <a:lnTo>
                      <a:pt x="1634" y="751"/>
                    </a:lnTo>
                    <a:lnTo>
                      <a:pt x="1634" y="724"/>
                    </a:lnTo>
                    <a:lnTo>
                      <a:pt x="1642" y="696"/>
                    </a:lnTo>
                    <a:lnTo>
                      <a:pt x="1696" y="592"/>
                    </a:lnTo>
                    <a:lnTo>
                      <a:pt x="1760" y="496"/>
                    </a:lnTo>
                    <a:lnTo>
                      <a:pt x="1831" y="409"/>
                    </a:lnTo>
                    <a:lnTo>
                      <a:pt x="1909" y="327"/>
                    </a:lnTo>
                    <a:lnTo>
                      <a:pt x="1995" y="255"/>
                    </a:lnTo>
                    <a:lnTo>
                      <a:pt x="2087" y="189"/>
                    </a:lnTo>
                    <a:lnTo>
                      <a:pt x="2184" y="134"/>
                    </a:lnTo>
                    <a:lnTo>
                      <a:pt x="2288" y="86"/>
                    </a:lnTo>
                    <a:lnTo>
                      <a:pt x="2394" y="50"/>
                    </a:lnTo>
                    <a:lnTo>
                      <a:pt x="2504" y="22"/>
                    </a:lnTo>
                    <a:lnTo>
                      <a:pt x="2617" y="6"/>
                    </a:lnTo>
                    <a:lnTo>
                      <a:pt x="2733" y="0"/>
                    </a:lnTo>
                    <a:lnTo>
                      <a:pt x="2857" y="6"/>
                    </a:lnTo>
                    <a:lnTo>
                      <a:pt x="2976" y="24"/>
                    </a:lnTo>
                    <a:lnTo>
                      <a:pt x="3090" y="54"/>
                    </a:lnTo>
                    <a:lnTo>
                      <a:pt x="3202" y="96"/>
                    </a:lnTo>
                    <a:lnTo>
                      <a:pt x="3305" y="145"/>
                    </a:lnTo>
                    <a:lnTo>
                      <a:pt x="3405" y="205"/>
                    </a:lnTo>
                    <a:lnTo>
                      <a:pt x="3499" y="275"/>
                    </a:lnTo>
                    <a:lnTo>
                      <a:pt x="3583" y="353"/>
                    </a:lnTo>
                    <a:lnTo>
                      <a:pt x="3660" y="439"/>
                    </a:lnTo>
                    <a:lnTo>
                      <a:pt x="3730" y="530"/>
                    </a:lnTo>
                    <a:lnTo>
                      <a:pt x="3790" y="630"/>
                    </a:lnTo>
                    <a:lnTo>
                      <a:pt x="3842" y="736"/>
                    </a:lnTo>
                    <a:lnTo>
                      <a:pt x="3882" y="845"/>
                    </a:lnTo>
                    <a:lnTo>
                      <a:pt x="3912" y="961"/>
                    </a:lnTo>
                    <a:lnTo>
                      <a:pt x="3930" y="1080"/>
                    </a:lnTo>
                    <a:lnTo>
                      <a:pt x="3936" y="1202"/>
                    </a:lnTo>
                    <a:lnTo>
                      <a:pt x="3932" y="1306"/>
                    </a:lnTo>
                    <a:lnTo>
                      <a:pt x="3918" y="1413"/>
                    </a:lnTo>
                    <a:lnTo>
                      <a:pt x="3896" y="1527"/>
                    </a:lnTo>
                    <a:lnTo>
                      <a:pt x="3864" y="1644"/>
                    </a:lnTo>
                    <a:lnTo>
                      <a:pt x="3824" y="1764"/>
                    </a:lnTo>
                    <a:lnTo>
                      <a:pt x="3774" y="1888"/>
                    </a:lnTo>
                    <a:lnTo>
                      <a:pt x="3716" y="2013"/>
                    </a:lnTo>
                    <a:lnTo>
                      <a:pt x="3648" y="2141"/>
                    </a:lnTo>
                    <a:lnTo>
                      <a:pt x="3575" y="2268"/>
                    </a:lnTo>
                    <a:lnTo>
                      <a:pt x="3491" y="2398"/>
                    </a:lnTo>
                    <a:lnTo>
                      <a:pt x="3397" y="2528"/>
                    </a:lnTo>
                    <a:lnTo>
                      <a:pt x="3297" y="2655"/>
                    </a:lnTo>
                    <a:lnTo>
                      <a:pt x="3188" y="2783"/>
                    </a:lnTo>
                    <a:lnTo>
                      <a:pt x="3070" y="2908"/>
                    </a:lnTo>
                    <a:lnTo>
                      <a:pt x="2944" y="3034"/>
                    </a:lnTo>
                    <a:lnTo>
                      <a:pt x="2811" y="3153"/>
                    </a:lnTo>
                    <a:lnTo>
                      <a:pt x="2669" y="3273"/>
                    </a:lnTo>
                    <a:lnTo>
                      <a:pt x="2518" y="3387"/>
                    </a:lnTo>
                    <a:lnTo>
                      <a:pt x="2360" y="3496"/>
                    </a:lnTo>
                    <a:lnTo>
                      <a:pt x="2194" y="3602"/>
                    </a:lnTo>
                    <a:lnTo>
                      <a:pt x="2021" y="3702"/>
                    </a:lnTo>
                    <a:lnTo>
                      <a:pt x="1995" y="3712"/>
                    </a:lnTo>
                    <a:lnTo>
                      <a:pt x="1969" y="3716"/>
                    </a:lnTo>
                    <a:lnTo>
                      <a:pt x="1941" y="3712"/>
                    </a:lnTo>
                    <a:lnTo>
                      <a:pt x="1915" y="3702"/>
                    </a:lnTo>
                    <a:lnTo>
                      <a:pt x="1742" y="3602"/>
                    </a:lnTo>
                    <a:lnTo>
                      <a:pt x="1576" y="3496"/>
                    </a:lnTo>
                    <a:lnTo>
                      <a:pt x="1419" y="3387"/>
                    </a:lnTo>
                    <a:lnTo>
                      <a:pt x="1267" y="3273"/>
                    </a:lnTo>
                    <a:lnTo>
                      <a:pt x="1125" y="3153"/>
                    </a:lnTo>
                    <a:lnTo>
                      <a:pt x="992" y="3034"/>
                    </a:lnTo>
                    <a:lnTo>
                      <a:pt x="866" y="2908"/>
                    </a:lnTo>
                    <a:lnTo>
                      <a:pt x="748" y="2783"/>
                    </a:lnTo>
                    <a:lnTo>
                      <a:pt x="639" y="2655"/>
                    </a:lnTo>
                    <a:lnTo>
                      <a:pt x="539" y="2528"/>
                    </a:lnTo>
                    <a:lnTo>
                      <a:pt x="447" y="2398"/>
                    </a:lnTo>
                    <a:lnTo>
                      <a:pt x="361" y="2268"/>
                    </a:lnTo>
                    <a:lnTo>
                      <a:pt x="288" y="2141"/>
                    </a:lnTo>
                    <a:lnTo>
                      <a:pt x="220" y="2013"/>
                    </a:lnTo>
                    <a:lnTo>
                      <a:pt x="162" y="1888"/>
                    </a:lnTo>
                    <a:lnTo>
                      <a:pt x="112" y="1764"/>
                    </a:lnTo>
                    <a:lnTo>
                      <a:pt x="72" y="1644"/>
                    </a:lnTo>
                    <a:lnTo>
                      <a:pt x="40" y="1527"/>
                    </a:lnTo>
                    <a:lnTo>
                      <a:pt x="18" y="1413"/>
                    </a:lnTo>
                    <a:lnTo>
                      <a:pt x="4" y="1306"/>
                    </a:lnTo>
                    <a:lnTo>
                      <a:pt x="0" y="1202"/>
                    </a:lnTo>
                    <a:lnTo>
                      <a:pt x="6" y="1080"/>
                    </a:lnTo>
                    <a:lnTo>
                      <a:pt x="24" y="961"/>
                    </a:lnTo>
                    <a:lnTo>
                      <a:pt x="54" y="845"/>
                    </a:lnTo>
                    <a:lnTo>
                      <a:pt x="94" y="736"/>
                    </a:lnTo>
                    <a:lnTo>
                      <a:pt x="146" y="630"/>
                    </a:lnTo>
                    <a:lnTo>
                      <a:pt x="206" y="530"/>
                    </a:lnTo>
                    <a:lnTo>
                      <a:pt x="276" y="439"/>
                    </a:lnTo>
                    <a:lnTo>
                      <a:pt x="353" y="353"/>
                    </a:lnTo>
                    <a:lnTo>
                      <a:pt x="439" y="275"/>
                    </a:lnTo>
                    <a:lnTo>
                      <a:pt x="531" y="205"/>
                    </a:lnTo>
                    <a:lnTo>
                      <a:pt x="631" y="145"/>
                    </a:lnTo>
                    <a:lnTo>
                      <a:pt x="734" y="96"/>
                    </a:lnTo>
                    <a:lnTo>
                      <a:pt x="846" y="54"/>
                    </a:lnTo>
                    <a:lnTo>
                      <a:pt x="960" y="24"/>
                    </a:lnTo>
                    <a:lnTo>
                      <a:pt x="1079" y="6"/>
                    </a:lnTo>
                    <a:lnTo>
                      <a:pt x="1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13">
                <a:extLst>
                  <a:ext uri="{FF2B5EF4-FFF2-40B4-BE49-F238E27FC236}">
                    <a16:creationId xmlns:a16="http://schemas.microsoft.com/office/drawing/2014/main" id="{3DA68C6E-37C6-4940-BA9F-6D0C82FA6B4D}"/>
                  </a:ext>
                </a:extLst>
              </p:cNvPr>
              <p:cNvSpPr>
                <a:spLocks/>
              </p:cNvSpPr>
              <p:nvPr/>
            </p:nvSpPr>
            <p:spPr bwMode="auto">
              <a:xfrm>
                <a:off x="-6259513" y="2971800"/>
                <a:ext cx="2603500" cy="782638"/>
              </a:xfrm>
              <a:custGeom>
                <a:avLst/>
                <a:gdLst>
                  <a:gd name="T0" fmla="*/ 984 w 3279"/>
                  <a:gd name="T1" fmla="*/ 0 h 985"/>
                  <a:gd name="T2" fmla="*/ 1121 w 3279"/>
                  <a:gd name="T3" fmla="*/ 24 h 985"/>
                  <a:gd name="T4" fmla="*/ 1265 w 3279"/>
                  <a:gd name="T5" fmla="*/ 88 h 985"/>
                  <a:gd name="T6" fmla="*/ 1417 w 3279"/>
                  <a:gd name="T7" fmla="*/ 179 h 985"/>
                  <a:gd name="T8" fmla="*/ 1572 w 3279"/>
                  <a:gd name="T9" fmla="*/ 291 h 985"/>
                  <a:gd name="T10" fmla="*/ 1710 w 3279"/>
                  <a:gd name="T11" fmla="*/ 395 h 985"/>
                  <a:gd name="T12" fmla="*/ 1827 w 3279"/>
                  <a:gd name="T13" fmla="*/ 480 h 985"/>
                  <a:gd name="T14" fmla="*/ 1943 w 3279"/>
                  <a:gd name="T15" fmla="*/ 558 h 985"/>
                  <a:gd name="T16" fmla="*/ 2051 w 3279"/>
                  <a:gd name="T17" fmla="*/ 618 h 985"/>
                  <a:gd name="T18" fmla="*/ 2147 w 3279"/>
                  <a:gd name="T19" fmla="*/ 652 h 985"/>
                  <a:gd name="T20" fmla="*/ 2843 w 3279"/>
                  <a:gd name="T21" fmla="*/ 656 h 985"/>
                  <a:gd name="T22" fmla="*/ 2982 w 3279"/>
                  <a:gd name="T23" fmla="*/ 670 h 985"/>
                  <a:gd name="T24" fmla="*/ 3092 w 3279"/>
                  <a:gd name="T25" fmla="*/ 701 h 985"/>
                  <a:gd name="T26" fmla="*/ 3172 w 3279"/>
                  <a:gd name="T27" fmla="*/ 741 h 985"/>
                  <a:gd name="T28" fmla="*/ 3224 w 3279"/>
                  <a:gd name="T29" fmla="*/ 777 h 985"/>
                  <a:gd name="T30" fmla="*/ 3248 w 3279"/>
                  <a:gd name="T31" fmla="*/ 797 h 985"/>
                  <a:gd name="T32" fmla="*/ 3275 w 3279"/>
                  <a:gd name="T33" fmla="*/ 847 h 985"/>
                  <a:gd name="T34" fmla="*/ 3275 w 3279"/>
                  <a:gd name="T35" fmla="*/ 903 h 985"/>
                  <a:gd name="T36" fmla="*/ 3248 w 3279"/>
                  <a:gd name="T37" fmla="*/ 953 h 985"/>
                  <a:gd name="T38" fmla="*/ 3198 w 3279"/>
                  <a:gd name="T39" fmla="*/ 981 h 985"/>
                  <a:gd name="T40" fmla="*/ 3142 w 3279"/>
                  <a:gd name="T41" fmla="*/ 981 h 985"/>
                  <a:gd name="T42" fmla="*/ 3094 w 3279"/>
                  <a:gd name="T43" fmla="*/ 953 h 985"/>
                  <a:gd name="T44" fmla="*/ 3076 w 3279"/>
                  <a:gd name="T45" fmla="*/ 939 h 985"/>
                  <a:gd name="T46" fmla="*/ 3030 w 3279"/>
                  <a:gd name="T47" fmla="*/ 913 h 985"/>
                  <a:gd name="T48" fmla="*/ 2950 w 3279"/>
                  <a:gd name="T49" fmla="*/ 887 h 985"/>
                  <a:gd name="T50" fmla="*/ 2843 w 3279"/>
                  <a:gd name="T51" fmla="*/ 875 h 985"/>
                  <a:gd name="T52" fmla="*/ 2119 w 3279"/>
                  <a:gd name="T53" fmla="*/ 869 h 985"/>
                  <a:gd name="T54" fmla="*/ 1977 w 3279"/>
                  <a:gd name="T55" fmla="*/ 825 h 985"/>
                  <a:gd name="T56" fmla="*/ 1829 w 3279"/>
                  <a:gd name="T57" fmla="*/ 745 h 985"/>
                  <a:gd name="T58" fmla="*/ 1678 w 3279"/>
                  <a:gd name="T59" fmla="*/ 642 h 985"/>
                  <a:gd name="T60" fmla="*/ 1520 w 3279"/>
                  <a:gd name="T61" fmla="*/ 526 h 985"/>
                  <a:gd name="T62" fmla="*/ 1403 w 3279"/>
                  <a:gd name="T63" fmla="*/ 438 h 985"/>
                  <a:gd name="T64" fmla="*/ 1285 w 3279"/>
                  <a:gd name="T65" fmla="*/ 355 h 985"/>
                  <a:gd name="T66" fmla="*/ 1173 w 3279"/>
                  <a:gd name="T67" fmla="*/ 285 h 985"/>
                  <a:gd name="T68" fmla="*/ 1069 w 3279"/>
                  <a:gd name="T69" fmla="*/ 237 h 985"/>
                  <a:gd name="T70" fmla="*/ 984 w 3279"/>
                  <a:gd name="T71" fmla="*/ 219 h 985"/>
                  <a:gd name="T72" fmla="*/ 74 w 3279"/>
                  <a:gd name="T73" fmla="*/ 213 h 985"/>
                  <a:gd name="T74" fmla="*/ 20 w 3279"/>
                  <a:gd name="T75" fmla="*/ 175 h 985"/>
                  <a:gd name="T76" fmla="*/ 0 w 3279"/>
                  <a:gd name="T77" fmla="*/ 109 h 985"/>
                  <a:gd name="T78" fmla="*/ 20 w 3279"/>
                  <a:gd name="T79" fmla="*/ 46 h 985"/>
                  <a:gd name="T80" fmla="*/ 74 w 3279"/>
                  <a:gd name="T81" fmla="*/ 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9" h="985">
                    <a:moveTo>
                      <a:pt x="110" y="0"/>
                    </a:moveTo>
                    <a:lnTo>
                      <a:pt x="984" y="0"/>
                    </a:lnTo>
                    <a:lnTo>
                      <a:pt x="1052" y="6"/>
                    </a:lnTo>
                    <a:lnTo>
                      <a:pt x="1121" y="24"/>
                    </a:lnTo>
                    <a:lnTo>
                      <a:pt x="1193" y="52"/>
                    </a:lnTo>
                    <a:lnTo>
                      <a:pt x="1265" y="88"/>
                    </a:lnTo>
                    <a:lnTo>
                      <a:pt x="1341" y="131"/>
                    </a:lnTo>
                    <a:lnTo>
                      <a:pt x="1417" y="179"/>
                    </a:lnTo>
                    <a:lnTo>
                      <a:pt x="1492" y="233"/>
                    </a:lnTo>
                    <a:lnTo>
                      <a:pt x="1572" y="291"/>
                    </a:lnTo>
                    <a:lnTo>
                      <a:pt x="1650" y="351"/>
                    </a:lnTo>
                    <a:lnTo>
                      <a:pt x="1710" y="395"/>
                    </a:lnTo>
                    <a:lnTo>
                      <a:pt x="1768" y="436"/>
                    </a:lnTo>
                    <a:lnTo>
                      <a:pt x="1827" y="480"/>
                    </a:lnTo>
                    <a:lnTo>
                      <a:pt x="1885" y="520"/>
                    </a:lnTo>
                    <a:lnTo>
                      <a:pt x="1943" y="558"/>
                    </a:lnTo>
                    <a:lnTo>
                      <a:pt x="1997" y="590"/>
                    </a:lnTo>
                    <a:lnTo>
                      <a:pt x="2051" y="618"/>
                    </a:lnTo>
                    <a:lnTo>
                      <a:pt x="2101" y="638"/>
                    </a:lnTo>
                    <a:lnTo>
                      <a:pt x="2147" y="652"/>
                    </a:lnTo>
                    <a:lnTo>
                      <a:pt x="2186" y="656"/>
                    </a:lnTo>
                    <a:lnTo>
                      <a:pt x="2843" y="656"/>
                    </a:lnTo>
                    <a:lnTo>
                      <a:pt x="2916" y="660"/>
                    </a:lnTo>
                    <a:lnTo>
                      <a:pt x="2982" y="670"/>
                    </a:lnTo>
                    <a:lnTo>
                      <a:pt x="3040" y="684"/>
                    </a:lnTo>
                    <a:lnTo>
                      <a:pt x="3092" y="701"/>
                    </a:lnTo>
                    <a:lnTo>
                      <a:pt x="3136" y="721"/>
                    </a:lnTo>
                    <a:lnTo>
                      <a:pt x="3172" y="741"/>
                    </a:lnTo>
                    <a:lnTo>
                      <a:pt x="3202" y="761"/>
                    </a:lnTo>
                    <a:lnTo>
                      <a:pt x="3224" y="777"/>
                    </a:lnTo>
                    <a:lnTo>
                      <a:pt x="3240" y="789"/>
                    </a:lnTo>
                    <a:lnTo>
                      <a:pt x="3248" y="797"/>
                    </a:lnTo>
                    <a:lnTo>
                      <a:pt x="3265" y="821"/>
                    </a:lnTo>
                    <a:lnTo>
                      <a:pt x="3275" y="847"/>
                    </a:lnTo>
                    <a:lnTo>
                      <a:pt x="3279" y="875"/>
                    </a:lnTo>
                    <a:lnTo>
                      <a:pt x="3275" y="903"/>
                    </a:lnTo>
                    <a:lnTo>
                      <a:pt x="3265" y="929"/>
                    </a:lnTo>
                    <a:lnTo>
                      <a:pt x="3248" y="953"/>
                    </a:lnTo>
                    <a:lnTo>
                      <a:pt x="3224" y="971"/>
                    </a:lnTo>
                    <a:lnTo>
                      <a:pt x="3198" y="981"/>
                    </a:lnTo>
                    <a:lnTo>
                      <a:pt x="3170" y="985"/>
                    </a:lnTo>
                    <a:lnTo>
                      <a:pt x="3142" y="981"/>
                    </a:lnTo>
                    <a:lnTo>
                      <a:pt x="3116" y="971"/>
                    </a:lnTo>
                    <a:lnTo>
                      <a:pt x="3094" y="953"/>
                    </a:lnTo>
                    <a:lnTo>
                      <a:pt x="3088" y="949"/>
                    </a:lnTo>
                    <a:lnTo>
                      <a:pt x="3076" y="939"/>
                    </a:lnTo>
                    <a:lnTo>
                      <a:pt x="3056" y="927"/>
                    </a:lnTo>
                    <a:lnTo>
                      <a:pt x="3030" y="913"/>
                    </a:lnTo>
                    <a:lnTo>
                      <a:pt x="2994" y="899"/>
                    </a:lnTo>
                    <a:lnTo>
                      <a:pt x="2950" y="887"/>
                    </a:lnTo>
                    <a:lnTo>
                      <a:pt x="2900" y="879"/>
                    </a:lnTo>
                    <a:lnTo>
                      <a:pt x="2843" y="875"/>
                    </a:lnTo>
                    <a:lnTo>
                      <a:pt x="2186" y="875"/>
                    </a:lnTo>
                    <a:lnTo>
                      <a:pt x="2119" y="869"/>
                    </a:lnTo>
                    <a:lnTo>
                      <a:pt x="2049" y="851"/>
                    </a:lnTo>
                    <a:lnTo>
                      <a:pt x="1977" y="825"/>
                    </a:lnTo>
                    <a:lnTo>
                      <a:pt x="1905" y="787"/>
                    </a:lnTo>
                    <a:lnTo>
                      <a:pt x="1829" y="745"/>
                    </a:lnTo>
                    <a:lnTo>
                      <a:pt x="1754" y="696"/>
                    </a:lnTo>
                    <a:lnTo>
                      <a:pt x="1678" y="642"/>
                    </a:lnTo>
                    <a:lnTo>
                      <a:pt x="1598" y="584"/>
                    </a:lnTo>
                    <a:lnTo>
                      <a:pt x="1520" y="526"/>
                    </a:lnTo>
                    <a:lnTo>
                      <a:pt x="1462" y="482"/>
                    </a:lnTo>
                    <a:lnTo>
                      <a:pt x="1403" y="438"/>
                    </a:lnTo>
                    <a:lnTo>
                      <a:pt x="1343" y="397"/>
                    </a:lnTo>
                    <a:lnTo>
                      <a:pt x="1285" y="355"/>
                    </a:lnTo>
                    <a:lnTo>
                      <a:pt x="1227" y="319"/>
                    </a:lnTo>
                    <a:lnTo>
                      <a:pt x="1173" y="285"/>
                    </a:lnTo>
                    <a:lnTo>
                      <a:pt x="1119" y="259"/>
                    </a:lnTo>
                    <a:lnTo>
                      <a:pt x="1069" y="237"/>
                    </a:lnTo>
                    <a:lnTo>
                      <a:pt x="1026" y="223"/>
                    </a:lnTo>
                    <a:lnTo>
                      <a:pt x="984" y="219"/>
                    </a:lnTo>
                    <a:lnTo>
                      <a:pt x="110" y="219"/>
                    </a:lnTo>
                    <a:lnTo>
                      <a:pt x="74" y="213"/>
                    </a:lnTo>
                    <a:lnTo>
                      <a:pt x="44" y="197"/>
                    </a:lnTo>
                    <a:lnTo>
                      <a:pt x="20" y="175"/>
                    </a:lnTo>
                    <a:lnTo>
                      <a:pt x="6" y="145"/>
                    </a:lnTo>
                    <a:lnTo>
                      <a:pt x="0" y="109"/>
                    </a:lnTo>
                    <a:lnTo>
                      <a:pt x="6" y="76"/>
                    </a:lnTo>
                    <a:lnTo>
                      <a:pt x="20" y="46"/>
                    </a:lnTo>
                    <a:lnTo>
                      <a:pt x="44" y="22"/>
                    </a:lnTo>
                    <a:lnTo>
                      <a:pt x="74" y="6"/>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14">
                <a:extLst>
                  <a:ext uri="{FF2B5EF4-FFF2-40B4-BE49-F238E27FC236}">
                    <a16:creationId xmlns:a16="http://schemas.microsoft.com/office/drawing/2014/main" id="{CE8AF7F7-CF30-4FD7-B716-7D45D7080C80}"/>
                  </a:ext>
                </a:extLst>
              </p:cNvPr>
              <p:cNvSpPr>
                <a:spLocks/>
              </p:cNvSpPr>
              <p:nvPr/>
            </p:nvSpPr>
            <p:spPr bwMode="auto">
              <a:xfrm>
                <a:off x="-7126288" y="4359275"/>
                <a:ext cx="258763" cy="261938"/>
              </a:xfrm>
              <a:custGeom>
                <a:avLst/>
                <a:gdLst>
                  <a:gd name="T0" fmla="*/ 164 w 328"/>
                  <a:gd name="T1" fmla="*/ 0 h 329"/>
                  <a:gd name="T2" fmla="*/ 208 w 328"/>
                  <a:gd name="T3" fmla="*/ 6 h 329"/>
                  <a:gd name="T4" fmla="*/ 246 w 328"/>
                  <a:gd name="T5" fmla="*/ 24 h 329"/>
                  <a:gd name="T6" fmla="*/ 280 w 328"/>
                  <a:gd name="T7" fmla="*/ 50 h 329"/>
                  <a:gd name="T8" fmla="*/ 306 w 328"/>
                  <a:gd name="T9" fmla="*/ 82 h 329"/>
                  <a:gd name="T10" fmla="*/ 322 w 328"/>
                  <a:gd name="T11" fmla="*/ 122 h 329"/>
                  <a:gd name="T12" fmla="*/ 328 w 328"/>
                  <a:gd name="T13" fmla="*/ 165 h 329"/>
                  <a:gd name="T14" fmla="*/ 322 w 328"/>
                  <a:gd name="T15" fmla="*/ 207 h 329"/>
                  <a:gd name="T16" fmla="*/ 306 w 328"/>
                  <a:gd name="T17" fmla="*/ 247 h 329"/>
                  <a:gd name="T18" fmla="*/ 280 w 328"/>
                  <a:gd name="T19" fmla="*/ 281 h 329"/>
                  <a:gd name="T20" fmla="*/ 246 w 328"/>
                  <a:gd name="T21" fmla="*/ 307 h 329"/>
                  <a:gd name="T22" fmla="*/ 208 w 328"/>
                  <a:gd name="T23" fmla="*/ 323 h 329"/>
                  <a:gd name="T24" fmla="*/ 164 w 328"/>
                  <a:gd name="T25" fmla="*/ 329 h 329"/>
                  <a:gd name="T26" fmla="*/ 120 w 328"/>
                  <a:gd name="T27" fmla="*/ 323 h 329"/>
                  <a:gd name="T28" fmla="*/ 80 w 328"/>
                  <a:gd name="T29" fmla="*/ 307 h 329"/>
                  <a:gd name="T30" fmla="*/ 48 w 328"/>
                  <a:gd name="T31" fmla="*/ 281 h 329"/>
                  <a:gd name="T32" fmla="*/ 22 w 328"/>
                  <a:gd name="T33" fmla="*/ 247 h 329"/>
                  <a:gd name="T34" fmla="*/ 6 w 328"/>
                  <a:gd name="T35" fmla="*/ 207 h 329"/>
                  <a:gd name="T36" fmla="*/ 0 w 328"/>
                  <a:gd name="T37" fmla="*/ 165 h 329"/>
                  <a:gd name="T38" fmla="*/ 6 w 328"/>
                  <a:gd name="T39" fmla="*/ 122 h 329"/>
                  <a:gd name="T40" fmla="*/ 22 w 328"/>
                  <a:gd name="T41" fmla="*/ 82 h 329"/>
                  <a:gd name="T42" fmla="*/ 48 w 328"/>
                  <a:gd name="T43" fmla="*/ 50 h 329"/>
                  <a:gd name="T44" fmla="*/ 80 w 328"/>
                  <a:gd name="T45" fmla="*/ 24 h 329"/>
                  <a:gd name="T46" fmla="*/ 120 w 328"/>
                  <a:gd name="T47" fmla="*/ 6 h 329"/>
                  <a:gd name="T48" fmla="*/ 164 w 328"/>
                  <a:gd name="T4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8" h="329">
                    <a:moveTo>
                      <a:pt x="164" y="0"/>
                    </a:moveTo>
                    <a:lnTo>
                      <a:pt x="208" y="6"/>
                    </a:lnTo>
                    <a:lnTo>
                      <a:pt x="246" y="24"/>
                    </a:lnTo>
                    <a:lnTo>
                      <a:pt x="280" y="50"/>
                    </a:lnTo>
                    <a:lnTo>
                      <a:pt x="306" y="82"/>
                    </a:lnTo>
                    <a:lnTo>
                      <a:pt x="322" y="122"/>
                    </a:lnTo>
                    <a:lnTo>
                      <a:pt x="328" y="165"/>
                    </a:lnTo>
                    <a:lnTo>
                      <a:pt x="322" y="207"/>
                    </a:lnTo>
                    <a:lnTo>
                      <a:pt x="306" y="247"/>
                    </a:lnTo>
                    <a:lnTo>
                      <a:pt x="280" y="281"/>
                    </a:lnTo>
                    <a:lnTo>
                      <a:pt x="246" y="307"/>
                    </a:lnTo>
                    <a:lnTo>
                      <a:pt x="208" y="323"/>
                    </a:lnTo>
                    <a:lnTo>
                      <a:pt x="164" y="329"/>
                    </a:lnTo>
                    <a:lnTo>
                      <a:pt x="120" y="323"/>
                    </a:lnTo>
                    <a:lnTo>
                      <a:pt x="80" y="307"/>
                    </a:lnTo>
                    <a:lnTo>
                      <a:pt x="48" y="281"/>
                    </a:lnTo>
                    <a:lnTo>
                      <a:pt x="22" y="247"/>
                    </a:lnTo>
                    <a:lnTo>
                      <a:pt x="6" y="207"/>
                    </a:lnTo>
                    <a:lnTo>
                      <a:pt x="0" y="165"/>
                    </a:lnTo>
                    <a:lnTo>
                      <a:pt x="6" y="122"/>
                    </a:lnTo>
                    <a:lnTo>
                      <a:pt x="22" y="82"/>
                    </a:lnTo>
                    <a:lnTo>
                      <a:pt x="48" y="50"/>
                    </a:lnTo>
                    <a:lnTo>
                      <a:pt x="80" y="24"/>
                    </a:lnTo>
                    <a:lnTo>
                      <a:pt x="120" y="6"/>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15">
                <a:extLst>
                  <a:ext uri="{FF2B5EF4-FFF2-40B4-BE49-F238E27FC236}">
                    <a16:creationId xmlns:a16="http://schemas.microsoft.com/office/drawing/2014/main" id="{940C0100-B01F-4412-88E8-1ACBD1B4A985}"/>
                  </a:ext>
                </a:extLst>
              </p:cNvPr>
              <p:cNvSpPr>
                <a:spLocks/>
              </p:cNvSpPr>
              <p:nvPr/>
            </p:nvSpPr>
            <p:spPr bwMode="auto">
              <a:xfrm>
                <a:off x="-6259513" y="3321050"/>
                <a:ext cx="4165600" cy="1558925"/>
              </a:xfrm>
              <a:custGeom>
                <a:avLst/>
                <a:gdLst>
                  <a:gd name="T0" fmla="*/ 4989 w 5248"/>
                  <a:gd name="T1" fmla="*/ 38 h 1966"/>
                  <a:gd name="T2" fmla="*/ 5188 w 5248"/>
                  <a:gd name="T3" fmla="*/ 218 h 1966"/>
                  <a:gd name="T4" fmla="*/ 5246 w 5248"/>
                  <a:gd name="T5" fmla="*/ 483 h 1966"/>
                  <a:gd name="T6" fmla="*/ 5136 w 5248"/>
                  <a:gd name="T7" fmla="*/ 730 h 1966"/>
                  <a:gd name="T8" fmla="*/ 3551 w 5248"/>
                  <a:gd name="T9" fmla="*/ 1735 h 1966"/>
                  <a:gd name="T10" fmla="*/ 3443 w 5248"/>
                  <a:gd name="T11" fmla="*/ 1788 h 1966"/>
                  <a:gd name="T12" fmla="*/ 3198 w 5248"/>
                  <a:gd name="T13" fmla="*/ 1874 h 1966"/>
                  <a:gd name="T14" fmla="*/ 2803 w 5248"/>
                  <a:gd name="T15" fmla="*/ 1946 h 1966"/>
                  <a:gd name="T16" fmla="*/ 2318 w 5248"/>
                  <a:gd name="T17" fmla="*/ 1964 h 1966"/>
                  <a:gd name="T18" fmla="*/ 1955 w 5248"/>
                  <a:gd name="T19" fmla="*/ 1906 h 1966"/>
                  <a:gd name="T20" fmla="*/ 1582 w 5248"/>
                  <a:gd name="T21" fmla="*/ 1794 h 1966"/>
                  <a:gd name="T22" fmla="*/ 1239 w 5248"/>
                  <a:gd name="T23" fmla="*/ 1661 h 1966"/>
                  <a:gd name="T24" fmla="*/ 956 w 5248"/>
                  <a:gd name="T25" fmla="*/ 1531 h 1966"/>
                  <a:gd name="T26" fmla="*/ 768 w 5248"/>
                  <a:gd name="T27" fmla="*/ 1438 h 1966"/>
                  <a:gd name="T28" fmla="*/ 706 w 5248"/>
                  <a:gd name="T29" fmla="*/ 1404 h 1966"/>
                  <a:gd name="T30" fmla="*/ 587 w 5248"/>
                  <a:gd name="T31" fmla="*/ 1366 h 1966"/>
                  <a:gd name="T32" fmla="*/ 308 w 5248"/>
                  <a:gd name="T33" fmla="*/ 1320 h 1966"/>
                  <a:gd name="T34" fmla="*/ 44 w 5248"/>
                  <a:gd name="T35" fmla="*/ 1290 h 1966"/>
                  <a:gd name="T36" fmla="*/ 6 w 5248"/>
                  <a:gd name="T37" fmla="*/ 1166 h 1966"/>
                  <a:gd name="T38" fmla="*/ 110 w 5248"/>
                  <a:gd name="T39" fmla="*/ 1093 h 1966"/>
                  <a:gd name="T40" fmla="*/ 493 w 5248"/>
                  <a:gd name="T41" fmla="*/ 1123 h 1966"/>
                  <a:gd name="T42" fmla="*/ 728 w 5248"/>
                  <a:gd name="T43" fmla="*/ 1180 h 1966"/>
                  <a:gd name="T44" fmla="*/ 814 w 5248"/>
                  <a:gd name="T45" fmla="*/ 1212 h 1966"/>
                  <a:gd name="T46" fmla="*/ 894 w 5248"/>
                  <a:gd name="T47" fmla="*/ 1256 h 1966"/>
                  <a:gd name="T48" fmla="*/ 1095 w 5248"/>
                  <a:gd name="T49" fmla="*/ 1356 h 1966"/>
                  <a:gd name="T50" fmla="*/ 1383 w 5248"/>
                  <a:gd name="T51" fmla="*/ 1483 h 1966"/>
                  <a:gd name="T52" fmla="*/ 1720 w 5248"/>
                  <a:gd name="T53" fmla="*/ 1611 h 1966"/>
                  <a:gd name="T54" fmla="*/ 2073 w 5248"/>
                  <a:gd name="T55" fmla="*/ 1709 h 1966"/>
                  <a:gd name="T56" fmla="*/ 2406 w 5248"/>
                  <a:gd name="T57" fmla="*/ 1749 h 1966"/>
                  <a:gd name="T58" fmla="*/ 2892 w 5248"/>
                  <a:gd name="T59" fmla="*/ 1713 h 1966"/>
                  <a:gd name="T60" fmla="*/ 3222 w 5248"/>
                  <a:gd name="T61" fmla="*/ 1639 h 1966"/>
                  <a:gd name="T62" fmla="*/ 3399 w 5248"/>
                  <a:gd name="T63" fmla="*/ 1569 h 1966"/>
                  <a:gd name="T64" fmla="*/ 4917 w 5248"/>
                  <a:gd name="T65" fmla="*/ 628 h 1966"/>
                  <a:gd name="T66" fmla="*/ 5021 w 5248"/>
                  <a:gd name="T67" fmla="*/ 493 h 1966"/>
                  <a:gd name="T68" fmla="*/ 4999 w 5248"/>
                  <a:gd name="T69" fmla="*/ 327 h 1966"/>
                  <a:gd name="T70" fmla="*/ 4867 w 5248"/>
                  <a:gd name="T71" fmla="*/ 226 h 1966"/>
                  <a:gd name="T72" fmla="*/ 4702 w 5248"/>
                  <a:gd name="T73" fmla="*/ 248 h 1966"/>
                  <a:gd name="T74" fmla="*/ 3218 w 5248"/>
                  <a:gd name="T75" fmla="*/ 941 h 1966"/>
                  <a:gd name="T76" fmla="*/ 2869 w 5248"/>
                  <a:gd name="T77" fmla="*/ 979 h 1966"/>
                  <a:gd name="T78" fmla="*/ 2434 w 5248"/>
                  <a:gd name="T79" fmla="*/ 981 h 1966"/>
                  <a:gd name="T80" fmla="*/ 2093 w 5248"/>
                  <a:gd name="T81" fmla="*/ 961 h 1966"/>
                  <a:gd name="T82" fmla="*/ 1766 w 5248"/>
                  <a:gd name="T83" fmla="*/ 925 h 1966"/>
                  <a:gd name="T84" fmla="*/ 1514 w 5248"/>
                  <a:gd name="T85" fmla="*/ 889 h 1966"/>
                  <a:gd name="T86" fmla="*/ 1403 w 5248"/>
                  <a:gd name="T87" fmla="*/ 871 h 1966"/>
                  <a:gd name="T88" fmla="*/ 1313 w 5248"/>
                  <a:gd name="T89" fmla="*/ 782 h 1966"/>
                  <a:gd name="T90" fmla="*/ 1373 w 5248"/>
                  <a:gd name="T91" fmla="*/ 666 h 1966"/>
                  <a:gd name="T92" fmla="*/ 1466 w 5248"/>
                  <a:gd name="T93" fmla="*/ 662 h 1966"/>
                  <a:gd name="T94" fmla="*/ 1648 w 5248"/>
                  <a:gd name="T95" fmla="*/ 688 h 1966"/>
                  <a:gd name="T96" fmla="*/ 1939 w 5248"/>
                  <a:gd name="T97" fmla="*/ 726 h 1966"/>
                  <a:gd name="T98" fmla="*/ 2274 w 5248"/>
                  <a:gd name="T99" fmla="*/ 756 h 1966"/>
                  <a:gd name="T100" fmla="*/ 2637 w 5248"/>
                  <a:gd name="T101" fmla="*/ 764 h 1966"/>
                  <a:gd name="T102" fmla="*/ 3016 w 5248"/>
                  <a:gd name="T103" fmla="*/ 752 h 1966"/>
                  <a:gd name="T104" fmla="*/ 3281 w 5248"/>
                  <a:gd name="T105" fmla="*/ 694 h 1966"/>
                  <a:gd name="T106" fmla="*/ 4721 w 5248"/>
                  <a:gd name="T107" fmla="*/ 8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48" h="1966">
                    <a:moveTo>
                      <a:pt x="4787" y="0"/>
                    </a:moveTo>
                    <a:lnTo>
                      <a:pt x="4855" y="2"/>
                    </a:lnTo>
                    <a:lnTo>
                      <a:pt x="4923" y="14"/>
                    </a:lnTo>
                    <a:lnTo>
                      <a:pt x="4989" y="38"/>
                    </a:lnTo>
                    <a:lnTo>
                      <a:pt x="5049" y="70"/>
                    </a:lnTo>
                    <a:lnTo>
                      <a:pt x="5102" y="112"/>
                    </a:lnTo>
                    <a:lnTo>
                      <a:pt x="5150" y="162"/>
                    </a:lnTo>
                    <a:lnTo>
                      <a:pt x="5188" y="218"/>
                    </a:lnTo>
                    <a:lnTo>
                      <a:pt x="5218" y="281"/>
                    </a:lnTo>
                    <a:lnTo>
                      <a:pt x="5238" y="345"/>
                    </a:lnTo>
                    <a:lnTo>
                      <a:pt x="5248" y="413"/>
                    </a:lnTo>
                    <a:lnTo>
                      <a:pt x="5246" y="483"/>
                    </a:lnTo>
                    <a:lnTo>
                      <a:pt x="5232" y="551"/>
                    </a:lnTo>
                    <a:lnTo>
                      <a:pt x="5210" y="614"/>
                    </a:lnTo>
                    <a:lnTo>
                      <a:pt x="5176" y="676"/>
                    </a:lnTo>
                    <a:lnTo>
                      <a:pt x="5136" y="730"/>
                    </a:lnTo>
                    <a:lnTo>
                      <a:pt x="5086" y="776"/>
                    </a:lnTo>
                    <a:lnTo>
                      <a:pt x="5029" y="816"/>
                    </a:lnTo>
                    <a:lnTo>
                      <a:pt x="3557" y="1731"/>
                    </a:lnTo>
                    <a:lnTo>
                      <a:pt x="3551" y="1735"/>
                    </a:lnTo>
                    <a:lnTo>
                      <a:pt x="3535" y="1745"/>
                    </a:lnTo>
                    <a:lnTo>
                      <a:pt x="3513" y="1756"/>
                    </a:lnTo>
                    <a:lnTo>
                      <a:pt x="3483" y="1770"/>
                    </a:lnTo>
                    <a:lnTo>
                      <a:pt x="3443" y="1788"/>
                    </a:lnTo>
                    <a:lnTo>
                      <a:pt x="3395" y="1808"/>
                    </a:lnTo>
                    <a:lnTo>
                      <a:pt x="3337" y="1830"/>
                    </a:lnTo>
                    <a:lnTo>
                      <a:pt x="3271" y="1852"/>
                    </a:lnTo>
                    <a:lnTo>
                      <a:pt x="3198" y="1874"/>
                    </a:lnTo>
                    <a:lnTo>
                      <a:pt x="3114" y="1894"/>
                    </a:lnTo>
                    <a:lnTo>
                      <a:pt x="3020" y="1914"/>
                    </a:lnTo>
                    <a:lnTo>
                      <a:pt x="2916" y="1930"/>
                    </a:lnTo>
                    <a:lnTo>
                      <a:pt x="2803" y="1946"/>
                    </a:lnTo>
                    <a:lnTo>
                      <a:pt x="2681" y="1956"/>
                    </a:lnTo>
                    <a:lnTo>
                      <a:pt x="2547" y="1964"/>
                    </a:lnTo>
                    <a:lnTo>
                      <a:pt x="2406" y="1966"/>
                    </a:lnTo>
                    <a:lnTo>
                      <a:pt x="2318" y="1964"/>
                    </a:lnTo>
                    <a:lnTo>
                      <a:pt x="2230" y="1956"/>
                    </a:lnTo>
                    <a:lnTo>
                      <a:pt x="2141" y="1944"/>
                    </a:lnTo>
                    <a:lnTo>
                      <a:pt x="2047" y="1926"/>
                    </a:lnTo>
                    <a:lnTo>
                      <a:pt x="1955" y="1906"/>
                    </a:lnTo>
                    <a:lnTo>
                      <a:pt x="1861" y="1882"/>
                    </a:lnTo>
                    <a:lnTo>
                      <a:pt x="1768" y="1856"/>
                    </a:lnTo>
                    <a:lnTo>
                      <a:pt x="1674" y="1826"/>
                    </a:lnTo>
                    <a:lnTo>
                      <a:pt x="1582" y="1794"/>
                    </a:lnTo>
                    <a:lnTo>
                      <a:pt x="1492" y="1762"/>
                    </a:lnTo>
                    <a:lnTo>
                      <a:pt x="1405" y="1729"/>
                    </a:lnTo>
                    <a:lnTo>
                      <a:pt x="1321" y="1695"/>
                    </a:lnTo>
                    <a:lnTo>
                      <a:pt x="1239" y="1661"/>
                    </a:lnTo>
                    <a:lnTo>
                      <a:pt x="1161" y="1627"/>
                    </a:lnTo>
                    <a:lnTo>
                      <a:pt x="1087" y="1593"/>
                    </a:lnTo>
                    <a:lnTo>
                      <a:pt x="1020" y="1561"/>
                    </a:lnTo>
                    <a:lnTo>
                      <a:pt x="956" y="1531"/>
                    </a:lnTo>
                    <a:lnTo>
                      <a:pt x="898" y="1503"/>
                    </a:lnTo>
                    <a:lnTo>
                      <a:pt x="848" y="1477"/>
                    </a:lnTo>
                    <a:lnTo>
                      <a:pt x="804" y="1455"/>
                    </a:lnTo>
                    <a:lnTo>
                      <a:pt x="768" y="1438"/>
                    </a:lnTo>
                    <a:lnTo>
                      <a:pt x="740" y="1422"/>
                    </a:lnTo>
                    <a:lnTo>
                      <a:pt x="722" y="1412"/>
                    </a:lnTo>
                    <a:lnTo>
                      <a:pt x="712" y="1406"/>
                    </a:lnTo>
                    <a:lnTo>
                      <a:pt x="706" y="1404"/>
                    </a:lnTo>
                    <a:lnTo>
                      <a:pt x="693" y="1398"/>
                    </a:lnTo>
                    <a:lnTo>
                      <a:pt x="667" y="1390"/>
                    </a:lnTo>
                    <a:lnTo>
                      <a:pt x="631" y="1378"/>
                    </a:lnTo>
                    <a:lnTo>
                      <a:pt x="587" y="1366"/>
                    </a:lnTo>
                    <a:lnTo>
                      <a:pt x="531" y="1352"/>
                    </a:lnTo>
                    <a:lnTo>
                      <a:pt x="465" y="1340"/>
                    </a:lnTo>
                    <a:lnTo>
                      <a:pt x="391" y="1328"/>
                    </a:lnTo>
                    <a:lnTo>
                      <a:pt x="308" y="1320"/>
                    </a:lnTo>
                    <a:lnTo>
                      <a:pt x="214" y="1314"/>
                    </a:lnTo>
                    <a:lnTo>
                      <a:pt x="110" y="1310"/>
                    </a:lnTo>
                    <a:lnTo>
                      <a:pt x="74" y="1306"/>
                    </a:lnTo>
                    <a:lnTo>
                      <a:pt x="44" y="1290"/>
                    </a:lnTo>
                    <a:lnTo>
                      <a:pt x="20" y="1266"/>
                    </a:lnTo>
                    <a:lnTo>
                      <a:pt x="6" y="1236"/>
                    </a:lnTo>
                    <a:lnTo>
                      <a:pt x="0" y="1202"/>
                    </a:lnTo>
                    <a:lnTo>
                      <a:pt x="6" y="1166"/>
                    </a:lnTo>
                    <a:lnTo>
                      <a:pt x="20" y="1137"/>
                    </a:lnTo>
                    <a:lnTo>
                      <a:pt x="44" y="1113"/>
                    </a:lnTo>
                    <a:lnTo>
                      <a:pt x="74" y="1099"/>
                    </a:lnTo>
                    <a:lnTo>
                      <a:pt x="110" y="1093"/>
                    </a:lnTo>
                    <a:lnTo>
                      <a:pt x="220" y="1095"/>
                    </a:lnTo>
                    <a:lnTo>
                      <a:pt x="320" y="1101"/>
                    </a:lnTo>
                    <a:lnTo>
                      <a:pt x="411" y="1111"/>
                    </a:lnTo>
                    <a:lnTo>
                      <a:pt x="493" y="1123"/>
                    </a:lnTo>
                    <a:lnTo>
                      <a:pt x="567" y="1137"/>
                    </a:lnTo>
                    <a:lnTo>
                      <a:pt x="629" y="1151"/>
                    </a:lnTo>
                    <a:lnTo>
                      <a:pt x="685" y="1166"/>
                    </a:lnTo>
                    <a:lnTo>
                      <a:pt x="728" y="1180"/>
                    </a:lnTo>
                    <a:lnTo>
                      <a:pt x="764" y="1192"/>
                    </a:lnTo>
                    <a:lnTo>
                      <a:pt x="790" y="1202"/>
                    </a:lnTo>
                    <a:lnTo>
                      <a:pt x="806" y="1210"/>
                    </a:lnTo>
                    <a:lnTo>
                      <a:pt x="814" y="1212"/>
                    </a:lnTo>
                    <a:lnTo>
                      <a:pt x="820" y="1216"/>
                    </a:lnTo>
                    <a:lnTo>
                      <a:pt x="836" y="1224"/>
                    </a:lnTo>
                    <a:lnTo>
                      <a:pt x="860" y="1238"/>
                    </a:lnTo>
                    <a:lnTo>
                      <a:pt x="894" y="1256"/>
                    </a:lnTo>
                    <a:lnTo>
                      <a:pt x="934" y="1276"/>
                    </a:lnTo>
                    <a:lnTo>
                      <a:pt x="982" y="1300"/>
                    </a:lnTo>
                    <a:lnTo>
                      <a:pt x="1036" y="1326"/>
                    </a:lnTo>
                    <a:lnTo>
                      <a:pt x="1095" y="1356"/>
                    </a:lnTo>
                    <a:lnTo>
                      <a:pt x="1159" y="1386"/>
                    </a:lnTo>
                    <a:lnTo>
                      <a:pt x="1231" y="1418"/>
                    </a:lnTo>
                    <a:lnTo>
                      <a:pt x="1305" y="1450"/>
                    </a:lnTo>
                    <a:lnTo>
                      <a:pt x="1383" y="1483"/>
                    </a:lnTo>
                    <a:lnTo>
                      <a:pt x="1464" y="1517"/>
                    </a:lnTo>
                    <a:lnTo>
                      <a:pt x="1548" y="1549"/>
                    </a:lnTo>
                    <a:lnTo>
                      <a:pt x="1634" y="1581"/>
                    </a:lnTo>
                    <a:lnTo>
                      <a:pt x="1720" y="1611"/>
                    </a:lnTo>
                    <a:lnTo>
                      <a:pt x="1807" y="1639"/>
                    </a:lnTo>
                    <a:lnTo>
                      <a:pt x="1897" y="1665"/>
                    </a:lnTo>
                    <a:lnTo>
                      <a:pt x="1985" y="1689"/>
                    </a:lnTo>
                    <a:lnTo>
                      <a:pt x="2073" y="1709"/>
                    </a:lnTo>
                    <a:lnTo>
                      <a:pt x="2158" y="1725"/>
                    </a:lnTo>
                    <a:lnTo>
                      <a:pt x="2244" y="1737"/>
                    </a:lnTo>
                    <a:lnTo>
                      <a:pt x="2326" y="1745"/>
                    </a:lnTo>
                    <a:lnTo>
                      <a:pt x="2406" y="1749"/>
                    </a:lnTo>
                    <a:lnTo>
                      <a:pt x="2543" y="1745"/>
                    </a:lnTo>
                    <a:lnTo>
                      <a:pt x="2669" y="1739"/>
                    </a:lnTo>
                    <a:lnTo>
                      <a:pt x="2787" y="1727"/>
                    </a:lnTo>
                    <a:lnTo>
                      <a:pt x="2892" y="1713"/>
                    </a:lnTo>
                    <a:lnTo>
                      <a:pt x="2990" y="1697"/>
                    </a:lnTo>
                    <a:lnTo>
                      <a:pt x="3076" y="1679"/>
                    </a:lnTo>
                    <a:lnTo>
                      <a:pt x="3154" y="1659"/>
                    </a:lnTo>
                    <a:lnTo>
                      <a:pt x="3222" y="1639"/>
                    </a:lnTo>
                    <a:lnTo>
                      <a:pt x="3279" y="1619"/>
                    </a:lnTo>
                    <a:lnTo>
                      <a:pt x="3327" y="1601"/>
                    </a:lnTo>
                    <a:lnTo>
                      <a:pt x="3367" y="1583"/>
                    </a:lnTo>
                    <a:lnTo>
                      <a:pt x="3399" y="1569"/>
                    </a:lnTo>
                    <a:lnTo>
                      <a:pt x="3421" y="1557"/>
                    </a:lnTo>
                    <a:lnTo>
                      <a:pt x="3433" y="1551"/>
                    </a:lnTo>
                    <a:lnTo>
                      <a:pt x="3439" y="1547"/>
                    </a:lnTo>
                    <a:lnTo>
                      <a:pt x="4917" y="628"/>
                    </a:lnTo>
                    <a:lnTo>
                      <a:pt x="4953" y="602"/>
                    </a:lnTo>
                    <a:lnTo>
                      <a:pt x="4983" y="570"/>
                    </a:lnTo>
                    <a:lnTo>
                      <a:pt x="5007" y="535"/>
                    </a:lnTo>
                    <a:lnTo>
                      <a:pt x="5021" y="493"/>
                    </a:lnTo>
                    <a:lnTo>
                      <a:pt x="5029" y="451"/>
                    </a:lnTo>
                    <a:lnTo>
                      <a:pt x="5027" y="409"/>
                    </a:lnTo>
                    <a:lnTo>
                      <a:pt x="5017" y="367"/>
                    </a:lnTo>
                    <a:lnTo>
                      <a:pt x="4999" y="327"/>
                    </a:lnTo>
                    <a:lnTo>
                      <a:pt x="4973" y="291"/>
                    </a:lnTo>
                    <a:lnTo>
                      <a:pt x="4943" y="261"/>
                    </a:lnTo>
                    <a:lnTo>
                      <a:pt x="4907" y="240"/>
                    </a:lnTo>
                    <a:lnTo>
                      <a:pt x="4867" y="226"/>
                    </a:lnTo>
                    <a:lnTo>
                      <a:pt x="4825" y="220"/>
                    </a:lnTo>
                    <a:lnTo>
                      <a:pt x="4783" y="220"/>
                    </a:lnTo>
                    <a:lnTo>
                      <a:pt x="4741" y="230"/>
                    </a:lnTo>
                    <a:lnTo>
                      <a:pt x="4702" y="248"/>
                    </a:lnTo>
                    <a:lnTo>
                      <a:pt x="3437" y="863"/>
                    </a:lnTo>
                    <a:lnTo>
                      <a:pt x="3365" y="895"/>
                    </a:lnTo>
                    <a:lnTo>
                      <a:pt x="3291" y="921"/>
                    </a:lnTo>
                    <a:lnTo>
                      <a:pt x="3218" y="941"/>
                    </a:lnTo>
                    <a:lnTo>
                      <a:pt x="3140" y="957"/>
                    </a:lnTo>
                    <a:lnTo>
                      <a:pt x="3056" y="967"/>
                    </a:lnTo>
                    <a:lnTo>
                      <a:pt x="2966" y="975"/>
                    </a:lnTo>
                    <a:lnTo>
                      <a:pt x="2869" y="979"/>
                    </a:lnTo>
                    <a:lnTo>
                      <a:pt x="2761" y="983"/>
                    </a:lnTo>
                    <a:lnTo>
                      <a:pt x="2643" y="983"/>
                    </a:lnTo>
                    <a:lnTo>
                      <a:pt x="2514" y="983"/>
                    </a:lnTo>
                    <a:lnTo>
                      <a:pt x="2434" y="981"/>
                    </a:lnTo>
                    <a:lnTo>
                      <a:pt x="2352" y="979"/>
                    </a:lnTo>
                    <a:lnTo>
                      <a:pt x="2266" y="975"/>
                    </a:lnTo>
                    <a:lnTo>
                      <a:pt x="2180" y="969"/>
                    </a:lnTo>
                    <a:lnTo>
                      <a:pt x="2093" y="961"/>
                    </a:lnTo>
                    <a:lnTo>
                      <a:pt x="2007" y="953"/>
                    </a:lnTo>
                    <a:lnTo>
                      <a:pt x="1923" y="943"/>
                    </a:lnTo>
                    <a:lnTo>
                      <a:pt x="1843" y="933"/>
                    </a:lnTo>
                    <a:lnTo>
                      <a:pt x="1766" y="925"/>
                    </a:lnTo>
                    <a:lnTo>
                      <a:pt x="1694" y="915"/>
                    </a:lnTo>
                    <a:lnTo>
                      <a:pt x="1626" y="905"/>
                    </a:lnTo>
                    <a:lnTo>
                      <a:pt x="1566" y="897"/>
                    </a:lnTo>
                    <a:lnTo>
                      <a:pt x="1514" y="889"/>
                    </a:lnTo>
                    <a:lnTo>
                      <a:pt x="1470" y="883"/>
                    </a:lnTo>
                    <a:lnTo>
                      <a:pt x="1436" y="877"/>
                    </a:lnTo>
                    <a:lnTo>
                      <a:pt x="1415" y="873"/>
                    </a:lnTo>
                    <a:lnTo>
                      <a:pt x="1403" y="871"/>
                    </a:lnTo>
                    <a:lnTo>
                      <a:pt x="1371" y="861"/>
                    </a:lnTo>
                    <a:lnTo>
                      <a:pt x="1343" y="842"/>
                    </a:lnTo>
                    <a:lnTo>
                      <a:pt x="1323" y="814"/>
                    </a:lnTo>
                    <a:lnTo>
                      <a:pt x="1313" y="782"/>
                    </a:lnTo>
                    <a:lnTo>
                      <a:pt x="1313" y="746"/>
                    </a:lnTo>
                    <a:lnTo>
                      <a:pt x="1325" y="714"/>
                    </a:lnTo>
                    <a:lnTo>
                      <a:pt x="1345" y="686"/>
                    </a:lnTo>
                    <a:lnTo>
                      <a:pt x="1373" y="666"/>
                    </a:lnTo>
                    <a:lnTo>
                      <a:pt x="1405" y="656"/>
                    </a:lnTo>
                    <a:lnTo>
                      <a:pt x="1438" y="656"/>
                    </a:lnTo>
                    <a:lnTo>
                      <a:pt x="1446" y="658"/>
                    </a:lnTo>
                    <a:lnTo>
                      <a:pt x="1466" y="662"/>
                    </a:lnTo>
                    <a:lnTo>
                      <a:pt x="1498" y="666"/>
                    </a:lnTo>
                    <a:lnTo>
                      <a:pt x="1538" y="672"/>
                    </a:lnTo>
                    <a:lnTo>
                      <a:pt x="1588" y="680"/>
                    </a:lnTo>
                    <a:lnTo>
                      <a:pt x="1648" y="688"/>
                    </a:lnTo>
                    <a:lnTo>
                      <a:pt x="1712" y="696"/>
                    </a:lnTo>
                    <a:lnTo>
                      <a:pt x="1784" y="706"/>
                    </a:lnTo>
                    <a:lnTo>
                      <a:pt x="1859" y="716"/>
                    </a:lnTo>
                    <a:lnTo>
                      <a:pt x="1939" y="726"/>
                    </a:lnTo>
                    <a:lnTo>
                      <a:pt x="2021" y="734"/>
                    </a:lnTo>
                    <a:lnTo>
                      <a:pt x="2105" y="742"/>
                    </a:lnTo>
                    <a:lnTo>
                      <a:pt x="2190" y="750"/>
                    </a:lnTo>
                    <a:lnTo>
                      <a:pt x="2274" y="756"/>
                    </a:lnTo>
                    <a:lnTo>
                      <a:pt x="2358" y="760"/>
                    </a:lnTo>
                    <a:lnTo>
                      <a:pt x="2438" y="764"/>
                    </a:lnTo>
                    <a:lnTo>
                      <a:pt x="2514" y="764"/>
                    </a:lnTo>
                    <a:lnTo>
                      <a:pt x="2637" y="764"/>
                    </a:lnTo>
                    <a:lnTo>
                      <a:pt x="2747" y="764"/>
                    </a:lnTo>
                    <a:lnTo>
                      <a:pt x="2847" y="762"/>
                    </a:lnTo>
                    <a:lnTo>
                      <a:pt x="2936" y="758"/>
                    </a:lnTo>
                    <a:lnTo>
                      <a:pt x="3016" y="752"/>
                    </a:lnTo>
                    <a:lnTo>
                      <a:pt x="3090" y="744"/>
                    </a:lnTo>
                    <a:lnTo>
                      <a:pt x="3158" y="732"/>
                    </a:lnTo>
                    <a:lnTo>
                      <a:pt x="3222" y="714"/>
                    </a:lnTo>
                    <a:lnTo>
                      <a:pt x="3281" y="694"/>
                    </a:lnTo>
                    <a:lnTo>
                      <a:pt x="3339" y="666"/>
                    </a:lnTo>
                    <a:lnTo>
                      <a:pt x="4598" y="54"/>
                    </a:lnTo>
                    <a:lnTo>
                      <a:pt x="4658" y="26"/>
                    </a:lnTo>
                    <a:lnTo>
                      <a:pt x="4721" y="8"/>
                    </a:lnTo>
                    <a:lnTo>
                      <a:pt x="47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7" name="Freeform 16">
                <a:extLst>
                  <a:ext uri="{FF2B5EF4-FFF2-40B4-BE49-F238E27FC236}">
                    <a16:creationId xmlns:a16="http://schemas.microsoft.com/office/drawing/2014/main" id="{0CA4992D-9FF5-4655-B463-34182983A014}"/>
                  </a:ext>
                </a:extLst>
              </p:cNvPr>
              <p:cNvSpPr>
                <a:spLocks/>
              </p:cNvSpPr>
              <p:nvPr/>
            </p:nvSpPr>
            <p:spPr bwMode="auto">
              <a:xfrm>
                <a:off x="-7300913" y="2625725"/>
                <a:ext cx="868363" cy="2428875"/>
              </a:xfrm>
              <a:custGeom>
                <a:avLst/>
                <a:gdLst>
                  <a:gd name="T0" fmla="*/ 110 w 1093"/>
                  <a:gd name="T1" fmla="*/ 0 h 3060"/>
                  <a:gd name="T2" fmla="*/ 766 w 1093"/>
                  <a:gd name="T3" fmla="*/ 0 h 3060"/>
                  <a:gd name="T4" fmla="*/ 824 w 1093"/>
                  <a:gd name="T5" fmla="*/ 6 h 3060"/>
                  <a:gd name="T6" fmla="*/ 880 w 1093"/>
                  <a:gd name="T7" fmla="*/ 20 h 3060"/>
                  <a:gd name="T8" fmla="*/ 931 w 1093"/>
                  <a:gd name="T9" fmla="*/ 46 h 3060"/>
                  <a:gd name="T10" fmla="*/ 977 w 1093"/>
                  <a:gd name="T11" fmla="*/ 78 h 3060"/>
                  <a:gd name="T12" fmla="*/ 1015 w 1093"/>
                  <a:gd name="T13" fmla="*/ 118 h 3060"/>
                  <a:gd name="T14" fmla="*/ 1049 w 1093"/>
                  <a:gd name="T15" fmla="*/ 164 h 3060"/>
                  <a:gd name="T16" fmla="*/ 1073 w 1093"/>
                  <a:gd name="T17" fmla="*/ 214 h 3060"/>
                  <a:gd name="T18" fmla="*/ 1087 w 1093"/>
                  <a:gd name="T19" fmla="*/ 269 h 3060"/>
                  <a:gd name="T20" fmla="*/ 1093 w 1093"/>
                  <a:gd name="T21" fmla="*/ 329 h 3060"/>
                  <a:gd name="T22" fmla="*/ 1093 w 1093"/>
                  <a:gd name="T23" fmla="*/ 2731 h 3060"/>
                  <a:gd name="T24" fmla="*/ 1087 w 1093"/>
                  <a:gd name="T25" fmla="*/ 2791 h 3060"/>
                  <a:gd name="T26" fmla="*/ 1073 w 1093"/>
                  <a:gd name="T27" fmla="*/ 2847 h 3060"/>
                  <a:gd name="T28" fmla="*/ 1049 w 1093"/>
                  <a:gd name="T29" fmla="*/ 2897 h 3060"/>
                  <a:gd name="T30" fmla="*/ 1015 w 1093"/>
                  <a:gd name="T31" fmla="*/ 2942 h 3060"/>
                  <a:gd name="T32" fmla="*/ 977 w 1093"/>
                  <a:gd name="T33" fmla="*/ 2982 h 3060"/>
                  <a:gd name="T34" fmla="*/ 931 w 1093"/>
                  <a:gd name="T35" fmla="*/ 3014 h 3060"/>
                  <a:gd name="T36" fmla="*/ 880 w 1093"/>
                  <a:gd name="T37" fmla="*/ 3040 h 3060"/>
                  <a:gd name="T38" fmla="*/ 824 w 1093"/>
                  <a:gd name="T39" fmla="*/ 3054 h 3060"/>
                  <a:gd name="T40" fmla="*/ 766 w 1093"/>
                  <a:gd name="T41" fmla="*/ 3060 h 3060"/>
                  <a:gd name="T42" fmla="*/ 110 w 1093"/>
                  <a:gd name="T43" fmla="*/ 3060 h 3060"/>
                  <a:gd name="T44" fmla="*/ 74 w 1093"/>
                  <a:gd name="T45" fmla="*/ 3054 h 3060"/>
                  <a:gd name="T46" fmla="*/ 44 w 1093"/>
                  <a:gd name="T47" fmla="*/ 3038 h 3060"/>
                  <a:gd name="T48" fmla="*/ 22 w 1093"/>
                  <a:gd name="T49" fmla="*/ 3014 h 3060"/>
                  <a:gd name="T50" fmla="*/ 6 w 1093"/>
                  <a:gd name="T51" fmla="*/ 2984 h 3060"/>
                  <a:gd name="T52" fmla="*/ 0 w 1093"/>
                  <a:gd name="T53" fmla="*/ 2950 h 3060"/>
                  <a:gd name="T54" fmla="*/ 6 w 1093"/>
                  <a:gd name="T55" fmla="*/ 2917 h 3060"/>
                  <a:gd name="T56" fmla="*/ 22 w 1093"/>
                  <a:gd name="T57" fmla="*/ 2887 h 3060"/>
                  <a:gd name="T58" fmla="*/ 44 w 1093"/>
                  <a:gd name="T59" fmla="*/ 2863 h 3060"/>
                  <a:gd name="T60" fmla="*/ 74 w 1093"/>
                  <a:gd name="T61" fmla="*/ 2847 h 3060"/>
                  <a:gd name="T62" fmla="*/ 110 w 1093"/>
                  <a:gd name="T63" fmla="*/ 2841 h 3060"/>
                  <a:gd name="T64" fmla="*/ 766 w 1093"/>
                  <a:gd name="T65" fmla="*/ 2841 h 3060"/>
                  <a:gd name="T66" fmla="*/ 800 w 1093"/>
                  <a:gd name="T67" fmla="*/ 2835 h 3060"/>
                  <a:gd name="T68" fmla="*/ 830 w 1093"/>
                  <a:gd name="T69" fmla="*/ 2821 h 3060"/>
                  <a:gd name="T70" fmla="*/ 854 w 1093"/>
                  <a:gd name="T71" fmla="*/ 2797 h 3060"/>
                  <a:gd name="T72" fmla="*/ 870 w 1093"/>
                  <a:gd name="T73" fmla="*/ 2767 h 3060"/>
                  <a:gd name="T74" fmla="*/ 876 w 1093"/>
                  <a:gd name="T75" fmla="*/ 2733 h 3060"/>
                  <a:gd name="T76" fmla="*/ 876 w 1093"/>
                  <a:gd name="T77" fmla="*/ 329 h 3060"/>
                  <a:gd name="T78" fmla="*/ 870 w 1093"/>
                  <a:gd name="T79" fmla="*/ 293 h 3060"/>
                  <a:gd name="T80" fmla="*/ 854 w 1093"/>
                  <a:gd name="T81" fmla="*/ 263 h 3060"/>
                  <a:gd name="T82" fmla="*/ 830 w 1093"/>
                  <a:gd name="T83" fmla="*/ 239 h 3060"/>
                  <a:gd name="T84" fmla="*/ 800 w 1093"/>
                  <a:gd name="T85" fmla="*/ 226 h 3060"/>
                  <a:gd name="T86" fmla="*/ 766 w 1093"/>
                  <a:gd name="T87" fmla="*/ 220 h 3060"/>
                  <a:gd name="T88" fmla="*/ 110 w 1093"/>
                  <a:gd name="T89" fmla="*/ 220 h 3060"/>
                  <a:gd name="T90" fmla="*/ 74 w 1093"/>
                  <a:gd name="T91" fmla="*/ 214 h 3060"/>
                  <a:gd name="T92" fmla="*/ 44 w 1093"/>
                  <a:gd name="T93" fmla="*/ 198 h 3060"/>
                  <a:gd name="T94" fmla="*/ 22 w 1093"/>
                  <a:gd name="T95" fmla="*/ 174 h 3060"/>
                  <a:gd name="T96" fmla="*/ 6 w 1093"/>
                  <a:gd name="T97" fmla="*/ 144 h 3060"/>
                  <a:gd name="T98" fmla="*/ 0 w 1093"/>
                  <a:gd name="T99" fmla="*/ 110 h 3060"/>
                  <a:gd name="T100" fmla="*/ 6 w 1093"/>
                  <a:gd name="T101" fmla="*/ 76 h 3060"/>
                  <a:gd name="T102" fmla="*/ 22 w 1093"/>
                  <a:gd name="T103" fmla="*/ 46 h 3060"/>
                  <a:gd name="T104" fmla="*/ 44 w 1093"/>
                  <a:gd name="T105" fmla="*/ 22 h 3060"/>
                  <a:gd name="T106" fmla="*/ 74 w 1093"/>
                  <a:gd name="T107" fmla="*/ 6 h 3060"/>
                  <a:gd name="T108" fmla="*/ 110 w 1093"/>
                  <a:gd name="T109"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3" h="3060">
                    <a:moveTo>
                      <a:pt x="110" y="0"/>
                    </a:moveTo>
                    <a:lnTo>
                      <a:pt x="766" y="0"/>
                    </a:lnTo>
                    <a:lnTo>
                      <a:pt x="824" y="6"/>
                    </a:lnTo>
                    <a:lnTo>
                      <a:pt x="880" y="20"/>
                    </a:lnTo>
                    <a:lnTo>
                      <a:pt x="931" y="46"/>
                    </a:lnTo>
                    <a:lnTo>
                      <a:pt x="977" y="78"/>
                    </a:lnTo>
                    <a:lnTo>
                      <a:pt x="1015" y="118"/>
                    </a:lnTo>
                    <a:lnTo>
                      <a:pt x="1049" y="164"/>
                    </a:lnTo>
                    <a:lnTo>
                      <a:pt x="1073" y="214"/>
                    </a:lnTo>
                    <a:lnTo>
                      <a:pt x="1087" y="269"/>
                    </a:lnTo>
                    <a:lnTo>
                      <a:pt x="1093" y="329"/>
                    </a:lnTo>
                    <a:lnTo>
                      <a:pt x="1093" y="2731"/>
                    </a:lnTo>
                    <a:lnTo>
                      <a:pt x="1087" y="2791"/>
                    </a:lnTo>
                    <a:lnTo>
                      <a:pt x="1073" y="2847"/>
                    </a:lnTo>
                    <a:lnTo>
                      <a:pt x="1049" y="2897"/>
                    </a:lnTo>
                    <a:lnTo>
                      <a:pt x="1015" y="2942"/>
                    </a:lnTo>
                    <a:lnTo>
                      <a:pt x="977" y="2982"/>
                    </a:lnTo>
                    <a:lnTo>
                      <a:pt x="931" y="3014"/>
                    </a:lnTo>
                    <a:lnTo>
                      <a:pt x="880" y="3040"/>
                    </a:lnTo>
                    <a:lnTo>
                      <a:pt x="824" y="3054"/>
                    </a:lnTo>
                    <a:lnTo>
                      <a:pt x="766" y="3060"/>
                    </a:lnTo>
                    <a:lnTo>
                      <a:pt x="110" y="3060"/>
                    </a:lnTo>
                    <a:lnTo>
                      <a:pt x="74" y="3054"/>
                    </a:lnTo>
                    <a:lnTo>
                      <a:pt x="44" y="3038"/>
                    </a:lnTo>
                    <a:lnTo>
                      <a:pt x="22" y="3014"/>
                    </a:lnTo>
                    <a:lnTo>
                      <a:pt x="6" y="2984"/>
                    </a:lnTo>
                    <a:lnTo>
                      <a:pt x="0" y="2950"/>
                    </a:lnTo>
                    <a:lnTo>
                      <a:pt x="6" y="2917"/>
                    </a:lnTo>
                    <a:lnTo>
                      <a:pt x="22" y="2887"/>
                    </a:lnTo>
                    <a:lnTo>
                      <a:pt x="44" y="2863"/>
                    </a:lnTo>
                    <a:lnTo>
                      <a:pt x="74" y="2847"/>
                    </a:lnTo>
                    <a:lnTo>
                      <a:pt x="110" y="2841"/>
                    </a:lnTo>
                    <a:lnTo>
                      <a:pt x="766" y="2841"/>
                    </a:lnTo>
                    <a:lnTo>
                      <a:pt x="800" y="2835"/>
                    </a:lnTo>
                    <a:lnTo>
                      <a:pt x="830" y="2821"/>
                    </a:lnTo>
                    <a:lnTo>
                      <a:pt x="854" y="2797"/>
                    </a:lnTo>
                    <a:lnTo>
                      <a:pt x="870" y="2767"/>
                    </a:lnTo>
                    <a:lnTo>
                      <a:pt x="876" y="2733"/>
                    </a:lnTo>
                    <a:lnTo>
                      <a:pt x="876" y="329"/>
                    </a:lnTo>
                    <a:lnTo>
                      <a:pt x="870" y="293"/>
                    </a:lnTo>
                    <a:lnTo>
                      <a:pt x="854" y="263"/>
                    </a:lnTo>
                    <a:lnTo>
                      <a:pt x="830" y="239"/>
                    </a:lnTo>
                    <a:lnTo>
                      <a:pt x="800" y="226"/>
                    </a:lnTo>
                    <a:lnTo>
                      <a:pt x="766" y="220"/>
                    </a:lnTo>
                    <a:lnTo>
                      <a:pt x="110" y="220"/>
                    </a:lnTo>
                    <a:lnTo>
                      <a:pt x="74" y="214"/>
                    </a:lnTo>
                    <a:lnTo>
                      <a:pt x="44" y="198"/>
                    </a:lnTo>
                    <a:lnTo>
                      <a:pt x="22" y="174"/>
                    </a:lnTo>
                    <a:lnTo>
                      <a:pt x="6" y="144"/>
                    </a:lnTo>
                    <a:lnTo>
                      <a:pt x="0" y="110"/>
                    </a:lnTo>
                    <a:lnTo>
                      <a:pt x="6" y="76"/>
                    </a:lnTo>
                    <a:lnTo>
                      <a:pt x="22" y="46"/>
                    </a:lnTo>
                    <a:lnTo>
                      <a:pt x="44" y="22"/>
                    </a:lnTo>
                    <a:lnTo>
                      <a:pt x="74" y="6"/>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Tree>
    <p:extLst>
      <p:ext uri="{BB962C8B-B14F-4D97-AF65-F5344CB8AC3E}">
        <p14:creationId xmlns:p14="http://schemas.microsoft.com/office/powerpoint/2010/main" val="1890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34981</TotalTime>
  <Words>6801</Words>
  <Application>Microsoft Office PowerPoint</Application>
  <PresentationFormat>On-screen Show (4:3)</PresentationFormat>
  <Paragraphs>662</Paragraphs>
  <Slides>35</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Agency FB</vt:lpstr>
      <vt:lpstr>Arial</vt:lpstr>
      <vt:lpstr>Arial Narrow</vt:lpstr>
      <vt:lpstr>Calibri</vt:lpstr>
      <vt:lpstr>Lato</vt:lpstr>
      <vt:lpstr>Monotype Sorts</vt:lpstr>
      <vt:lpstr>Open Sans</vt:lpstr>
      <vt:lpstr>Wingdings</vt:lpstr>
      <vt:lpstr>Wingdings 2</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402</cp:revision>
  <cp:lastPrinted>2019-03-28T18:38:36Z</cp:lastPrinted>
  <dcterms:created xsi:type="dcterms:W3CDTF">2018-12-21T21:39:30Z</dcterms:created>
  <dcterms:modified xsi:type="dcterms:W3CDTF">2019-11-19T20:57:04Z</dcterms:modified>
</cp:coreProperties>
</file>